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charts/colors6.xml" ContentType="application/vnd.ms-office.chartcolor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style11.xml" ContentType="application/vnd.ms-office.chartstyl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olors2.xml" ContentType="application/vnd.ms-office.chartcolorstyle+xml"/>
  <Override PartName="/ppt/charts/colors14.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olors12.xml" ContentType="application/vnd.ms-office.chartcolorstyle+xml"/>
  <Override PartName="/ppt/charts/chart7.xml" ContentType="application/vnd.openxmlformats-officedocument.drawingml.chart+xml"/>
  <Override PartName="/ppt/notesSlides/notesSlide9.xml" ContentType="application/vnd.openxmlformats-officedocument.presentationml.notesSlide+xml"/>
  <Override PartName="/ppt/charts/style9.xml" ContentType="application/vnd.ms-office.chartstyle+xml"/>
  <Override PartName="/ppt/charts/style7.xml" ContentType="application/vnd.ms-office.chartstyle+xml"/>
  <Override PartName="/ppt/charts/colors10.xml" ContentType="application/vnd.ms-office.chartcolorstyle+xml"/>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style5.xml" ContentType="application/vnd.ms-office.chart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rawings/drawing3.xml" ContentType="application/vnd.openxmlformats-officedocument.drawingml.chartshapes+xml"/>
  <Override PartName="/ppt/notesSlides/notesSlide3.xml" ContentType="application/vnd.openxmlformats-officedocument.presentationml.notesSlide+xml"/>
  <Override PartName="/ppt/charts/colors9.xml" ContentType="application/vnd.ms-office.chartcolorstyle+xml"/>
  <Override PartName="/ppt/charts/style1.xml" ContentType="application/vnd.ms-office.chartstyle+xml"/>
  <Override PartName="/ppt/charts/style14.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charts/colors7.xml" ContentType="application/vnd.ms-office.chartcolorstyle+xml"/>
  <Override PartName="/ppt/charts/style12.xml" ContentType="application/vnd.ms-office.chart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olors5.xml" ContentType="application/vnd.ms-office.chartcolorstyle+xml"/>
  <Override PartName="/ppt/charts/style10.xml" ContentType="application/vnd.ms-office.chart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charts/colors13.xml" ContentType="application/vnd.ms-office.chartcolorstyle+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Default Extension="wdp" ContentType="image/vnd.ms-photo"/>
  <Override PartName="/ppt/charts/colors11.xml" ContentType="application/vnd.ms-office.chartcolorstyle+xml"/>
  <Override PartName="/ppt/charts/colors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style8.xml" ContentType="application/vnd.ms-office.chartstyle+xml"/>
  <Override PartName="/ppt/charts/chart4.xml" ContentType="application/vnd.openxmlformats-officedocument.drawingml.chart+xml"/>
  <Override PartName="/ppt/notesSlides/notesSlide6.xml" ContentType="application/vnd.openxmlformats-officedocument.presentationml.notesSlide+xml"/>
  <Override PartName="/ppt/charts/style6.xml" ContentType="application/vnd.ms-office.chartstyle+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charts/style4.xml" ContentType="application/vnd.ms-office.chartstyle+xml"/>
  <Override PartName="/ppt/slides/slide6.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charts/colors8.xml" ContentType="application/vnd.ms-office.chartcolorstyle+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style13.xml" ContentType="application/vnd.ms-office.chartstyle+xml"/>
  <Override PartName="/ppt/slides/slide2.xml" ContentType="application/vnd.openxmlformats-officedocument.presentationml.slide+xml"/>
  <Override PartName="/ppt/slides/slide16.xml" ContentType="application/vnd.openxmlformats-officedocument.presentationml.slide+xml"/>
  <Override PartName="/ppt/charts/colors4.xml" ContentType="application/vnd.ms-office.chartcolorstyl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31"/>
  </p:notesMasterIdLst>
  <p:handoutMasterIdLst>
    <p:handoutMasterId r:id="rId32"/>
  </p:handoutMasterIdLst>
  <p:sldIdLst>
    <p:sldId id="256" r:id="rId2"/>
    <p:sldId id="284" r:id="rId3"/>
    <p:sldId id="322" r:id="rId4"/>
    <p:sldId id="323" r:id="rId5"/>
    <p:sldId id="324" r:id="rId6"/>
    <p:sldId id="325" r:id="rId7"/>
    <p:sldId id="285" r:id="rId8"/>
    <p:sldId id="302" r:id="rId9"/>
    <p:sldId id="316" r:id="rId10"/>
    <p:sldId id="283" r:id="rId11"/>
    <p:sldId id="328" r:id="rId12"/>
    <p:sldId id="298" r:id="rId13"/>
    <p:sldId id="329" r:id="rId14"/>
    <p:sldId id="268" r:id="rId15"/>
    <p:sldId id="319" r:id="rId16"/>
    <p:sldId id="303" r:id="rId17"/>
    <p:sldId id="289" r:id="rId18"/>
    <p:sldId id="318" r:id="rId19"/>
    <p:sldId id="306" r:id="rId20"/>
    <p:sldId id="327" r:id="rId21"/>
    <p:sldId id="291" r:id="rId22"/>
    <p:sldId id="317" r:id="rId23"/>
    <p:sldId id="320" r:id="rId24"/>
    <p:sldId id="266" r:id="rId25"/>
    <p:sldId id="313" r:id="rId26"/>
    <p:sldId id="297" r:id="rId27"/>
    <p:sldId id="331" r:id="rId28"/>
    <p:sldId id="332" r:id="rId29"/>
    <p:sldId id="300" r:id="rId30"/>
  </p:sldIdLst>
  <p:sldSz cx="9144000" cy="5143500" type="screen16x9"/>
  <p:notesSz cx="6724650" cy="97742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69B7C0"/>
    <a:srgbClr val="FFFFFF"/>
    <a:srgbClr val="B05800"/>
    <a:srgbClr val="CC6600"/>
    <a:srgbClr val="99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808" autoAdjust="0"/>
    <p:restoredTop sz="94753" autoAdjust="0"/>
  </p:normalViewPr>
  <p:slideViewPr>
    <p:cSldViewPr>
      <p:cViewPr>
        <p:scale>
          <a:sx n="100" d="100"/>
          <a:sy n="100" d="100"/>
        </p:scale>
        <p:origin x="-1206" y="-258"/>
      </p:cViewPr>
      <p:guideLst>
        <p:guide orient="horz" pos="1620"/>
        <p:guide pos="2880"/>
      </p:guideLst>
    </p:cSldViewPr>
  </p:slideViewPr>
  <p:notesTextViewPr>
    <p:cViewPr>
      <p:scale>
        <a:sx n="1" d="1"/>
        <a:sy n="1" d="1"/>
      </p:scale>
      <p:origin x="0" y="0"/>
    </p:cViewPr>
  </p:notesTextViewPr>
  <p:sorterViewPr>
    <p:cViewPr>
      <p:scale>
        <a:sx n="180" d="100"/>
        <a:sy n="18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d.kapsemetov\Desktop\&#1055;&#1088;&#1077;&#1079;&#1077;&#1085;&#1090;&#1072;&#1094;&#1080;&#1080;\&#1042;&#1050;&#1054;\&#1063;&#1077;&#1088;&#1085;&#1086;&#1074;&#1080;&#1082;%20(&#1042;&#1050;&#1054;).xlsx" TargetMode="External"/></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openxmlformats.org/officeDocument/2006/relationships/chartUserShapes" Target="../drawings/drawing4.xml"/><Relationship Id="rId1" Type="http://schemas.openxmlformats.org/officeDocument/2006/relationships/oleObject" Target="file:///D:\&#1040;&#1083;&#1076;&#1080;&#1103;&#1088;\&#1055;&#1088;&#1077;&#1079;&#1077;&#1085;&#1090;&#1072;&#1094;&#1080;&#1103;%20&#1088;&#1077;&#1075;&#1080;&#1086;&#1085;&#1086;&#1074;\&#1042;&#1050;&#1054;\&#1063;&#1077;&#1088;&#1085;&#1086;&#1074;&#1080;&#1082;%20&#1072;&#1085;&#1072;&#1083;&#1080;&#1090;&#1080;&#1082;&#1080;%20&#1042;&#1050;&#1054;.xlsx" TargetMode="External"/><Relationship Id="rId4" Type="http://schemas.microsoft.com/office/2011/relationships/chartColorStyle" Target="colors10.xml"/></Relationships>
</file>

<file path=ppt/charts/_rels/chart11.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oleObject" Target="file:///D:\&#1040;&#1083;&#1076;&#1080;&#1103;&#1088;\&#1055;&#1088;&#1077;&#1079;&#1077;&#1085;&#1090;&#1072;&#1094;&#1080;&#1103;%20&#1088;&#1077;&#1075;&#1080;&#1086;&#1085;&#1086;&#1074;\&#1042;&#1050;&#1054;\&#1063;&#1077;&#1088;&#1085;&#1086;&#1074;&#1080;&#1082;%20&#1072;&#1085;&#1072;&#1083;&#1080;&#1090;&#1080;&#1082;&#1080;%20&#1042;&#1050;&#1054;.xlsx" TargetMode="External"/></Relationships>
</file>

<file path=ppt/charts/_rels/chart12.xml.rels><?xml version="1.0" encoding="UTF-8" standalone="yes"?>
<Relationships xmlns="http://schemas.openxmlformats.org/package/2006/relationships"><Relationship Id="rId3" Type="http://schemas.microsoft.com/office/2011/relationships/chartStyle" Target="style12.xml"/><Relationship Id="rId2" Type="http://schemas.microsoft.com/office/2011/relationships/chartColorStyle" Target="colors12.xml"/><Relationship Id="rId1" Type="http://schemas.openxmlformats.org/officeDocument/2006/relationships/oleObject" Target="file:///D:\&#1040;&#1083;&#1076;&#1080;&#1103;&#1088;\&#1055;&#1088;&#1077;&#1079;&#1077;&#1085;&#1090;&#1072;&#1094;&#1080;&#1103;%20&#1088;&#1077;&#1075;&#1080;&#1086;&#1085;&#1086;&#1074;\&#1042;&#1050;&#1054;\&#1063;&#1077;&#1088;&#1085;&#1086;&#1074;&#1080;&#1082;%20&#1072;&#1085;&#1072;&#1083;&#1080;&#1090;&#1080;&#1082;&#1080;%20&#1042;&#1050;&#1054;.xlsx" TargetMode="External"/></Relationships>
</file>

<file path=ppt/charts/_rels/chart13.xml.rels><?xml version="1.0" encoding="UTF-8" standalone="yes"?>
<Relationships xmlns="http://schemas.openxmlformats.org/package/2006/relationships"><Relationship Id="rId3" Type="http://schemas.microsoft.com/office/2011/relationships/chartStyle" Target="style13.xml"/><Relationship Id="rId2" Type="http://schemas.microsoft.com/office/2011/relationships/chartColorStyle" Target="colors13.xml"/><Relationship Id="rId1" Type="http://schemas.openxmlformats.org/officeDocument/2006/relationships/oleObject" Target="file:///D:\&#1040;&#1083;&#1076;&#1080;&#1103;&#1088;\&#1055;&#1088;&#1077;&#1079;&#1077;&#1085;&#1090;&#1072;&#1094;&#1080;&#1103;%20&#1088;&#1077;&#1075;&#1080;&#1086;&#1085;&#1086;&#1074;\&#1042;&#1050;&#1054;\&#1063;&#1077;&#1088;&#1085;&#1086;&#1074;&#1080;&#1082;%20&#1072;&#1085;&#1072;&#1083;&#1080;&#1090;&#1080;&#1082;&#1080;%20&#1042;&#1050;&#1054;.xlsx" TargetMode="External"/></Relationships>
</file>

<file path=ppt/charts/_rels/chart14.xml.rels><?xml version="1.0" encoding="UTF-8" standalone="yes"?>
<Relationships xmlns="http://schemas.openxmlformats.org/package/2006/relationships"><Relationship Id="rId3" Type="http://schemas.microsoft.com/office/2011/relationships/chartStyle" Target="style14.xml"/><Relationship Id="rId2" Type="http://schemas.microsoft.com/office/2011/relationships/chartColorStyle" Target="colors14.xml"/><Relationship Id="rId1" Type="http://schemas.openxmlformats.org/officeDocument/2006/relationships/oleObject" Target="file:///C:\Users\aldiyar.kassymbek\Desktop\&#1063;&#1077;&#1088;&#1085;&#1086;&#1074;&#1080;&#1082;%20&#1042;&#1050;&#1054;.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d.kapsemetov\Desktop\&#1055;&#1088;&#1077;&#1079;&#1077;&#1085;&#1090;&#1072;&#1094;&#1080;&#1080;\&#1042;&#1050;&#1054;\&#1063;&#1077;&#1088;&#1085;&#1086;&#1074;&#1080;&#1082;%20(&#1042;&#1050;&#1054;).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d.kapsemetov\Desktop\&#1055;&#1088;&#1077;&#1079;&#1077;&#1085;&#1090;&#1072;&#1094;&#1080;&#1080;\&#1042;&#1050;&#1054;\&#1063;&#1077;&#1088;&#1085;&#1086;&#1074;&#1080;&#1082;%20(&#1042;&#1050;&#1054;).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d.kapsemetov\Desktop\&#1055;&#1088;&#1077;&#1079;&#1077;&#1085;&#1090;&#1072;&#1094;&#1080;&#1080;\&#1042;&#1050;&#1054;\&#1063;&#1077;&#1088;&#1085;&#1086;&#1074;&#1080;&#1082;%20(&#1042;&#1050;&#1054;).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C:\Users\d.kapsemetov\Desktop\&#1040;&#1085;&#1072;&#1083;&#1080;&#1090;&#1080;&#1095;&#1077;&#1089;&#1082;&#1080;&#1077;%20&#1086;&#1073;&#1079;&#1086;&#1088;&#1099;\&#1058;&#1091;&#1088;&#1082;&#1077;&#1089;&#1090;&#1072;&#1085;&#1089;&#1082;&#1072;&#1103;\&#1063;&#1077;&#1088;&#1085;&#1086;&#1074;&#1080;&#1082;.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openxmlformats.org/officeDocument/2006/relationships/chartUserShapes" Target="../drawings/drawing1.xml"/><Relationship Id="rId1" Type="http://schemas.openxmlformats.org/officeDocument/2006/relationships/oleObject" Target="file:///C:\Users\aldiyar.kassymbek\AppData\Local\Microsoft\Windows\INetCache\Content.Outlook\MGIPGI6V\&#1048;&#1089;&#1093;&#1086;&#1076;&#1085;&#1080;&#1082;%20(003).xlsx" TargetMode="External"/><Relationship Id="rId4" Type="http://schemas.microsoft.com/office/2011/relationships/chartColorStyle" Target="colors6.xm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D:\&#1040;&#1083;&#1076;&#1080;&#1103;&#1088;\&#1055;&#1088;&#1077;&#1079;&#1077;&#1085;&#1090;&#1072;&#1094;&#1080;&#1103;%20&#1088;&#1077;&#1075;&#1080;&#1086;&#1085;&#1086;&#1074;\&#1042;&#1050;&#1054;\&#1063;&#1077;&#1088;&#1085;&#1086;&#1074;&#1080;&#1082;%20&#1072;&#1085;&#1072;&#1083;&#1080;&#1090;&#1080;&#1082;&#1080;%20&#1042;&#1050;&#1054;.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openxmlformats.org/officeDocument/2006/relationships/chartUserShapes" Target="../drawings/drawing2.xml"/><Relationship Id="rId1" Type="http://schemas.openxmlformats.org/officeDocument/2006/relationships/oleObject" Target="file:///D:\&#1040;&#1083;&#1076;&#1080;&#1103;&#1088;\&#1055;&#1088;&#1077;&#1079;&#1077;&#1085;&#1090;&#1072;&#1094;&#1080;&#1103;%20&#1088;&#1077;&#1075;&#1080;&#1086;&#1085;&#1086;&#1074;\&#1042;&#1050;&#1054;\&#1063;&#1077;&#1088;&#1085;&#1086;&#1074;&#1080;&#1082;%20&#1072;&#1085;&#1072;&#1083;&#1080;&#1090;&#1080;&#1082;&#1080;%20&#1042;&#1050;&#1054;.xlsx" TargetMode="External"/><Relationship Id="rId4" Type="http://schemas.microsoft.com/office/2011/relationships/chartColorStyle" Target="colors8.xml"/></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openxmlformats.org/officeDocument/2006/relationships/chartUserShapes" Target="../drawings/drawing3.xml"/><Relationship Id="rId1" Type="http://schemas.openxmlformats.org/officeDocument/2006/relationships/oleObject" Target="file:///D:\&#1040;&#1083;&#1076;&#1080;&#1103;&#1088;\&#1055;&#1088;&#1077;&#1079;&#1077;&#1085;&#1090;&#1072;&#1094;&#1080;&#1103;%20&#1088;&#1077;&#1075;&#1080;&#1086;&#1085;&#1086;&#1074;\&#1042;&#1050;&#1054;\&#1063;&#1077;&#1088;&#1085;&#1086;&#1074;&#1080;&#1082;%20&#1072;&#1085;&#1072;&#1083;&#1080;&#1090;&#1080;&#1082;&#1080;%20&#1042;&#1050;&#1054;.xlsx" TargetMode="External"/><Relationship Id="rId4" Type="http://schemas.microsoft.com/office/2011/relationships/chartColorStyle" Target="colors9.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kk-KZ"/>
  <c:chart>
    <c:autoTitleDeleted val="1"/>
    <c:plotArea>
      <c:layout>
        <c:manualLayout>
          <c:layoutTarget val="inner"/>
          <c:xMode val="edge"/>
          <c:yMode val="edge"/>
          <c:x val="0.21887325019442302"/>
          <c:y val="0.13001610932118654"/>
          <c:w val="0.56225349961115423"/>
          <c:h val="0.71968447950227765"/>
        </c:manualLayout>
      </c:layout>
      <c:doughnutChart>
        <c:varyColors val="1"/>
        <c:ser>
          <c:idx val="0"/>
          <c:order val="0"/>
          <c:spPr>
            <a:ln>
              <a:noFill/>
            </a:ln>
          </c:spPr>
          <c:dPt>
            <c:idx val="0"/>
            <c:spPr>
              <a:solidFill>
                <a:schemeClr val="accent1"/>
              </a:solidFill>
              <a:ln w="19050">
                <a:noFill/>
              </a:ln>
              <a:effectLst/>
            </c:spPr>
            <c:extLst xmlns:c16r2="http://schemas.microsoft.com/office/drawing/2015/06/chart">
              <c:ext xmlns:c16="http://schemas.microsoft.com/office/drawing/2014/chart" uri="{C3380CC4-5D6E-409C-BE32-E72D297353CC}">
                <c16:uniqueId val="{00000001-5CD8-44FA-9DD4-B1004A2683DF}"/>
              </c:ext>
            </c:extLst>
          </c:dPt>
          <c:dPt>
            <c:idx val="1"/>
            <c:spPr>
              <a:solidFill>
                <a:schemeClr val="accent2"/>
              </a:solidFill>
              <a:ln w="19050">
                <a:noFill/>
              </a:ln>
              <a:effectLst/>
            </c:spPr>
            <c:extLst xmlns:c16r2="http://schemas.microsoft.com/office/drawing/2015/06/chart">
              <c:ext xmlns:c16="http://schemas.microsoft.com/office/drawing/2014/chart" uri="{C3380CC4-5D6E-409C-BE32-E72D297353CC}">
                <c16:uniqueId val="{00000003-5CD8-44FA-9DD4-B1004A2683DF}"/>
              </c:ext>
            </c:extLst>
          </c:dPt>
          <c:dLbls>
            <c:dLbl>
              <c:idx val="0"/>
              <c:layout/>
              <c:tx>
                <c:rich>
                  <a:bodyPr/>
                  <a:lstStyle/>
                  <a:p>
                    <a:fld id="{59931311-ABC8-441E-8C63-B280DA3B6907}" type="VALUE">
                      <a:rPr lang="ru-RU" smtClean="0"/>
                      <a:pPr/>
                      <a:t>[МӘН]</a:t>
                    </a:fld>
                    <a:r>
                      <a:rPr lang="ru-RU" sz="500" dirty="0" err="1" smtClean="0"/>
                      <a:t>жоба</a:t>
                    </a:r>
                    <a:endParaRPr lang="ru-RU" sz="500" dirty="0"/>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5CD8-44FA-9DD4-B1004A2683DF}"/>
                </c:ext>
              </c:extLst>
            </c:dLbl>
            <c:spPr>
              <a:noFill/>
              <a:ln>
                <a:noFill/>
              </a:ln>
              <a:effectLst/>
            </c:spPr>
            <c:txPr>
              <a:bodyPr rot="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 2022'!$E$3:$E$4</c:f>
              <c:strCache>
                <c:ptCount val="2"/>
                <c:pt idx="0">
                  <c:v>ШҚО</c:v>
                </c:pt>
                <c:pt idx="1">
                  <c:v>Өзге де өңірлер</c:v>
                </c:pt>
              </c:strCache>
            </c:strRef>
          </c:cat>
          <c:val>
            <c:numRef>
              <c:f>' 2022'!$F$3:$F$4</c:f>
              <c:numCache>
                <c:formatCode>0%</c:formatCode>
                <c:ptCount val="2"/>
                <c:pt idx="0">
                  <c:v>4.0024504798856442E-2</c:v>
                </c:pt>
                <c:pt idx="1">
                  <c:v>0.95997549520114411</c:v>
                </c:pt>
              </c:numCache>
            </c:numRef>
          </c:val>
          <c:extLst xmlns:c16r2="http://schemas.microsoft.com/office/drawing/2015/06/chart">
            <c:ext xmlns:c16="http://schemas.microsoft.com/office/drawing/2014/chart" uri="{C3380CC4-5D6E-409C-BE32-E72D297353CC}">
              <c16:uniqueId val="{00000004-5CD8-44FA-9DD4-B1004A2683DF}"/>
            </c:ext>
          </c:extLst>
        </c:ser>
        <c:firstSliceAng val="0"/>
        <c:holeSize val="33"/>
      </c:doughnutChart>
      <c:spPr>
        <a:noFill/>
        <a:ln>
          <a:noFill/>
        </a:ln>
        <a:effectLst/>
      </c:spPr>
    </c:plotArea>
    <c:legend>
      <c:legendPos val="b"/>
      <c:layout/>
      <c:spPr>
        <a:noFill/>
        <a:ln>
          <a:noFill/>
        </a:ln>
        <a:effectLst/>
      </c:spPr>
      <c:txPr>
        <a:bodyPr rot="0" spcFirstLastPara="1" vertOverflow="ellipsis" vert="horz" wrap="square" anchor="ctr" anchorCtr="1"/>
        <a:lstStyle/>
        <a:p>
          <a:pPr>
            <a:defRPr lang="ru-RU" sz="800" b="0" i="0" u="none" strike="noStrike" kern="1200" baseline="0">
              <a:solidFill>
                <a:schemeClr val="tx1"/>
              </a:solidFill>
              <a:latin typeface="Century Gothic" panose="020B0502020202020204" pitchFamily="34" charset="0"/>
              <a:ea typeface="+mn-ea"/>
              <a:cs typeface="+mn-cs"/>
            </a:defRPr>
          </a:pPr>
          <a:endParaRPr lang="kk-KZ"/>
        </a:p>
      </c:txPr>
    </c:legend>
    <c:plotVisOnly val="1"/>
    <c:dispBlanksAs val="zero"/>
  </c:chart>
  <c:spPr>
    <a:noFill/>
    <a:ln>
      <a:noFill/>
    </a:ln>
    <a:effectLst/>
  </c:spPr>
  <c:txPr>
    <a:bodyPr/>
    <a:lstStyle/>
    <a:p>
      <a:pPr>
        <a:defRPr>
          <a:solidFill>
            <a:schemeClr val="tx1"/>
          </a:solidFill>
        </a:defRPr>
      </a:pPr>
      <a:endParaRPr lang="kk-KZ"/>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kk-KZ"/>
  <c:chart>
    <c:autoTitleDeleted val="1"/>
    <c:plotArea>
      <c:layout/>
      <c:barChart>
        <c:barDir val="col"/>
        <c:grouping val="clustered"/>
        <c:ser>
          <c:idx val="0"/>
          <c:order val="0"/>
          <c:tx>
            <c:strRef>
              <c:f>Занятость!$S$3</c:f>
              <c:strCache>
                <c:ptCount val="1"/>
                <c:pt idx="0">
                  <c:v>Жалдамалы</c:v>
                </c:pt>
              </c:strCache>
            </c:strRef>
          </c:tx>
          <c:spPr>
            <a:solidFill>
              <a:schemeClr val="accent1"/>
            </a:solidFill>
            <a:ln>
              <a:noFill/>
            </a:ln>
            <a:effectLst/>
          </c:spPr>
          <c:dLbls>
            <c:spPr>
              <a:noFill/>
              <a:ln>
                <a:noFill/>
              </a:ln>
              <a:effectLst/>
            </c:spPr>
            <c:txPr>
              <a:bodyPr rot="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Занятость!$T$2:$U$2</c:f>
              <c:strCache>
                <c:ptCount val="2"/>
                <c:pt idx="0">
                  <c:v>2023 ж. II ш.м.</c:v>
                </c:pt>
                <c:pt idx="1">
                  <c:v>2022 ж.</c:v>
                </c:pt>
              </c:strCache>
            </c:strRef>
          </c:cat>
          <c:val>
            <c:numRef>
              <c:f>Занятость!$T$3:$U$3</c:f>
              <c:numCache>
                <c:formatCode>_-* #\ ##0_-;\-* #\ ##0_-;_-* "-"??_-;_-@_-</c:formatCode>
                <c:ptCount val="2"/>
                <c:pt idx="0">
                  <c:v>303791</c:v>
                </c:pt>
                <c:pt idx="1">
                  <c:v>293032</c:v>
                </c:pt>
              </c:numCache>
            </c:numRef>
          </c:val>
          <c:extLst xmlns:c16r2="http://schemas.microsoft.com/office/drawing/2015/06/chart">
            <c:ext xmlns:c16="http://schemas.microsoft.com/office/drawing/2014/chart" uri="{C3380CC4-5D6E-409C-BE32-E72D297353CC}">
              <c16:uniqueId val="{00000000-29D4-412F-8FF7-FC5303E667B8}"/>
            </c:ext>
          </c:extLst>
        </c:ser>
        <c:ser>
          <c:idx val="1"/>
          <c:order val="1"/>
          <c:tx>
            <c:strRef>
              <c:f>Занятость!$S$4</c:f>
              <c:strCache>
                <c:ptCount val="1"/>
                <c:pt idx="0">
                  <c:v>Өзін-өзі жұмыспен қамтығандар</c:v>
                </c:pt>
              </c:strCache>
            </c:strRef>
          </c:tx>
          <c:spPr>
            <a:solidFill>
              <a:schemeClr val="accent2"/>
            </a:solidFill>
            <a:ln>
              <a:noFill/>
            </a:ln>
            <a:effectLst/>
          </c:spPr>
          <c:dLbls>
            <c:spPr>
              <a:noFill/>
              <a:ln>
                <a:noFill/>
              </a:ln>
              <a:effectLst/>
            </c:spPr>
            <c:txPr>
              <a:bodyPr rot="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Занятость!$T$2:$U$2</c:f>
              <c:strCache>
                <c:ptCount val="2"/>
                <c:pt idx="0">
                  <c:v>2023 ж. II ш.м.</c:v>
                </c:pt>
                <c:pt idx="1">
                  <c:v>2022 ж.</c:v>
                </c:pt>
              </c:strCache>
            </c:strRef>
          </c:cat>
          <c:val>
            <c:numRef>
              <c:f>Занятость!$T$4:$U$4</c:f>
              <c:numCache>
                <c:formatCode>_-* #\ ##0_-;\-* #\ ##0_-;_-* "-"??_-;_-@_-</c:formatCode>
                <c:ptCount val="2"/>
                <c:pt idx="0">
                  <c:v>67530</c:v>
                </c:pt>
                <c:pt idx="1">
                  <c:v>73475</c:v>
                </c:pt>
              </c:numCache>
            </c:numRef>
          </c:val>
          <c:extLst xmlns:c16r2="http://schemas.microsoft.com/office/drawing/2015/06/chart">
            <c:ext xmlns:c16="http://schemas.microsoft.com/office/drawing/2014/chart" uri="{C3380CC4-5D6E-409C-BE32-E72D297353CC}">
              <c16:uniqueId val="{00000001-29D4-412F-8FF7-FC5303E667B8}"/>
            </c:ext>
          </c:extLst>
        </c:ser>
        <c:gapWidth val="219"/>
        <c:overlap val="-27"/>
        <c:axId val="77846400"/>
        <c:axId val="77847936"/>
      </c:barChart>
      <c:catAx>
        <c:axId val="7784640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crossAx val="77847936"/>
        <c:crosses val="autoZero"/>
        <c:auto val="1"/>
        <c:lblAlgn val="ctr"/>
        <c:lblOffset val="100"/>
      </c:catAx>
      <c:valAx>
        <c:axId val="77847936"/>
        <c:scaling>
          <c:orientation val="minMax"/>
        </c:scaling>
        <c:delete val="1"/>
        <c:axPos val="l"/>
        <c:numFmt formatCode="_-* #\ ##0_-;\-* #\ ##0_-;_-* &quot;-&quot;??_-;_-@_-" sourceLinked="1"/>
        <c:majorTickMark val="none"/>
        <c:tickLblPos val="nextTo"/>
        <c:crossAx val="7784640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legend>
    <c:plotVisOnly val="1"/>
    <c:dispBlanksAs val="gap"/>
  </c:chart>
  <c:spPr>
    <a:noFill/>
    <a:ln>
      <a:noFill/>
    </a:ln>
    <a:effectLst/>
  </c:spPr>
  <c:txPr>
    <a:bodyPr/>
    <a:lstStyle/>
    <a:p>
      <a:pPr>
        <a:defRPr sz="900">
          <a:solidFill>
            <a:schemeClr val="tx1"/>
          </a:solidFill>
          <a:latin typeface="Century Gothic" panose="020B0502020202020204" pitchFamily="34" charset="0"/>
        </a:defRPr>
      </a:pPr>
      <a:endParaRPr lang="kk-KZ"/>
    </a:p>
  </c:txPr>
  <c:externalData r:id="rId1"/>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kk-KZ"/>
  <c:chart>
    <c:autoTitleDeleted val="1"/>
    <c:plotArea>
      <c:layout>
        <c:manualLayout>
          <c:layoutTarget val="inner"/>
          <c:xMode val="edge"/>
          <c:yMode val="edge"/>
          <c:x val="0.27848134489517928"/>
          <c:y val="8.5596685629970345E-2"/>
          <c:w val="0.45147646101199401"/>
          <c:h val="0.70452604788540929"/>
        </c:manualLayout>
      </c:layout>
      <c:doughnutChart>
        <c:varyColors val="1"/>
        <c:ser>
          <c:idx val="0"/>
          <c:order val="0"/>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5B9A-4BC1-895D-0F4A773F2A6F}"/>
              </c:ext>
            </c:extLst>
          </c:dPt>
          <c:dPt>
            <c:idx val="1"/>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5B9A-4BC1-895D-0F4A773F2A6F}"/>
              </c:ext>
            </c:extLst>
          </c:dPt>
          <c:dLbls>
            <c:spPr>
              <a:noFill/>
              <a:ln>
                <a:noFill/>
              </a:ln>
              <a:effectLst/>
            </c:spPr>
            <c:txPr>
              <a:bodyPr rot="0" spcFirstLastPara="1" vertOverflow="ellipsis" vert="horz" wrap="square" lIns="38100" tIns="19050" rIns="38100" bIns="19050" anchor="ctr" anchorCtr="1">
                <a:spAutoFit/>
              </a:bodyPr>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showPercent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Занятость!$G$4:$G$5</c:f>
              <c:strCache>
                <c:ptCount val="2"/>
                <c:pt idx="0">
                  <c:v>Қала</c:v>
                </c:pt>
                <c:pt idx="1">
                  <c:v>Ауылдық жерлер</c:v>
                </c:pt>
              </c:strCache>
            </c:strRef>
          </c:cat>
          <c:val>
            <c:numRef>
              <c:f>Занятость!$H$4:$H$5</c:f>
              <c:numCache>
                <c:formatCode>_-* #\ ##0_-;\-* #\ ##0_-;_-* "-"??_-;_-@_-</c:formatCode>
                <c:ptCount val="2"/>
                <c:pt idx="0">
                  <c:v>29861</c:v>
                </c:pt>
                <c:pt idx="1">
                  <c:v>37669</c:v>
                </c:pt>
              </c:numCache>
            </c:numRef>
          </c:val>
          <c:extLst xmlns:c16r2="http://schemas.microsoft.com/office/drawing/2015/06/chart">
            <c:ext xmlns:c16="http://schemas.microsoft.com/office/drawing/2014/chart" uri="{C3380CC4-5D6E-409C-BE32-E72D297353CC}">
              <c16:uniqueId val="{00000004-5B9A-4BC1-895D-0F4A773F2A6F}"/>
            </c:ext>
          </c:extLst>
        </c:ser>
        <c:firstSliceAng val="0"/>
        <c:holeSize val="35"/>
      </c:doughnutChart>
      <c:spPr>
        <a:noFill/>
        <a:ln>
          <a:noFill/>
        </a:ln>
        <a:effectLst/>
      </c:spPr>
    </c:plotArea>
    <c:legend>
      <c:legendPos val="b"/>
      <c:layout/>
      <c:spPr>
        <a:noFill/>
        <a:ln>
          <a:noFill/>
        </a:ln>
        <a:effectLst/>
      </c:spPr>
      <c:txPr>
        <a:bodyPr rot="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latin typeface="Century Gothic" panose="020B0502020202020204" pitchFamily="34" charset="0"/>
        </a:defRPr>
      </a:pPr>
      <a:endParaRPr lang="kk-KZ"/>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kk-KZ"/>
  <c:chart>
    <c:autoTitleDeleted val="1"/>
    <c:plotArea>
      <c:layout/>
      <c:doughnutChart>
        <c:varyColors val="1"/>
        <c:ser>
          <c:idx val="0"/>
          <c:order val="0"/>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4E47-4DE1-8B3C-3ED1841DD66D}"/>
              </c:ext>
            </c:extLst>
          </c:dPt>
          <c:dPt>
            <c:idx val="1"/>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4E47-4DE1-8B3C-3ED1841DD66D}"/>
              </c:ext>
            </c:extLst>
          </c:dPt>
          <c:dLbls>
            <c:spPr>
              <a:noFill/>
              <a:ln>
                <a:noFill/>
              </a:ln>
              <a:effectLst/>
            </c:spPr>
            <c:txPr>
              <a:bodyPr rot="0" spcFirstLastPara="1" vertOverflow="ellipsis" vert="horz" wrap="square" lIns="38100" tIns="19050" rIns="38100" bIns="19050" anchor="ctr" anchorCtr="1">
                <a:spAutoFit/>
              </a:bodyPr>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showPercent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Занятость!$B$4:$B$5</c:f>
              <c:strCache>
                <c:ptCount val="2"/>
                <c:pt idx="0">
                  <c:v>Қала</c:v>
                </c:pt>
                <c:pt idx="1">
                  <c:v>Ауылдық жерлер</c:v>
                </c:pt>
              </c:strCache>
            </c:strRef>
          </c:cat>
          <c:val>
            <c:numRef>
              <c:f>Занятость!$C$4:$C$5</c:f>
              <c:numCache>
                <c:formatCode>_-* #\ ##0_-;\-* #\ ##0_-;_-* "-"??_-;_-@_-</c:formatCode>
                <c:ptCount val="2"/>
                <c:pt idx="0">
                  <c:v>244336</c:v>
                </c:pt>
                <c:pt idx="1">
                  <c:v>126985</c:v>
                </c:pt>
              </c:numCache>
            </c:numRef>
          </c:val>
          <c:extLst xmlns:c16r2="http://schemas.microsoft.com/office/drawing/2015/06/chart">
            <c:ext xmlns:c16="http://schemas.microsoft.com/office/drawing/2014/chart" uri="{C3380CC4-5D6E-409C-BE32-E72D297353CC}">
              <c16:uniqueId val="{00000004-4E47-4DE1-8B3C-3ED1841DD66D}"/>
            </c:ext>
          </c:extLst>
        </c:ser>
        <c:firstSliceAng val="0"/>
        <c:holeSize val="35"/>
      </c:doughnutChart>
      <c:spPr>
        <a:noFill/>
        <a:ln>
          <a:noFill/>
        </a:ln>
        <a:effectLst/>
      </c:spPr>
    </c:plotArea>
    <c:legend>
      <c:legendPos val="b"/>
      <c:layout/>
      <c:spPr>
        <a:noFill/>
        <a:ln>
          <a:noFill/>
        </a:ln>
        <a:effectLst/>
      </c:spPr>
      <c:txPr>
        <a:bodyPr rot="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latin typeface="Century Gothic" panose="020B0502020202020204" pitchFamily="34" charset="0"/>
        </a:defRPr>
      </a:pPr>
      <a:endParaRPr lang="kk-KZ"/>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kk-KZ"/>
  <c:chart>
    <c:autoTitleDeleted val="1"/>
    <c:plotArea>
      <c:layout>
        <c:manualLayout>
          <c:layoutTarget val="inner"/>
          <c:xMode val="edge"/>
          <c:yMode val="edge"/>
          <c:x val="0.14040201924538226"/>
          <c:y val="0.12050578523103152"/>
          <c:w val="0.69974883845922176"/>
          <c:h val="0.75898842953793721"/>
        </c:manualLayout>
      </c:layout>
      <c:doughnutChart>
        <c:varyColors val="1"/>
        <c:ser>
          <c:idx val="0"/>
          <c:order val="0"/>
          <c:spPr>
            <a:effectLst>
              <a:glow rad="63500">
                <a:schemeClr val="accent3">
                  <a:satMod val="175000"/>
                  <a:alpha val="40000"/>
                </a:schemeClr>
              </a:glow>
              <a:outerShdw blurRad="50800" dist="50800" dir="5400000" algn="ctr" rotWithShape="0">
                <a:schemeClr val="tx1">
                  <a:lumMod val="65000"/>
                  <a:lumOff val="35000"/>
                </a:schemeClr>
              </a:outerShdw>
            </a:effectLst>
          </c:spPr>
          <c:dPt>
            <c:idx val="0"/>
            <c:spPr>
              <a:solidFill>
                <a:srgbClr val="00B050"/>
              </a:solidFill>
              <a:ln w="19050">
                <a:solidFill>
                  <a:schemeClr val="lt1"/>
                </a:solidFill>
              </a:ln>
              <a:effectLst>
                <a:glow rad="63500">
                  <a:schemeClr val="accent3">
                    <a:satMod val="175000"/>
                    <a:alpha val="40000"/>
                  </a:schemeClr>
                </a:glow>
                <a:outerShdw blurRad="50800" dist="50800" dir="5400000" algn="ctr" rotWithShape="0">
                  <a:schemeClr val="tx1">
                    <a:lumMod val="65000"/>
                    <a:lumOff val="35000"/>
                  </a:schemeClr>
                </a:outerShdw>
              </a:effectLst>
            </c:spPr>
            <c:extLst xmlns:c16r2="http://schemas.microsoft.com/office/drawing/2015/06/chart">
              <c:ext xmlns:c16="http://schemas.microsoft.com/office/drawing/2014/chart" uri="{C3380CC4-5D6E-409C-BE32-E72D297353CC}">
                <c16:uniqueId val="{00000001-A3BF-4B50-A469-6BD015F27F82}"/>
              </c:ext>
            </c:extLst>
          </c:dPt>
          <c:dPt>
            <c:idx val="1"/>
            <c:spPr>
              <a:solidFill>
                <a:schemeClr val="accent2"/>
              </a:solidFill>
              <a:ln w="19050">
                <a:solidFill>
                  <a:schemeClr val="lt1"/>
                </a:solidFill>
              </a:ln>
              <a:effectLst>
                <a:glow rad="63500">
                  <a:schemeClr val="accent3">
                    <a:satMod val="175000"/>
                    <a:alpha val="40000"/>
                  </a:schemeClr>
                </a:glow>
                <a:outerShdw blurRad="50800" dist="50800" dir="5400000" algn="ctr" rotWithShape="0">
                  <a:schemeClr val="tx1">
                    <a:lumMod val="65000"/>
                    <a:lumOff val="35000"/>
                  </a:schemeClr>
                </a:outerShdw>
              </a:effectLst>
            </c:spPr>
            <c:extLst xmlns:c16r2="http://schemas.microsoft.com/office/drawing/2015/06/chart">
              <c:ext xmlns:c16="http://schemas.microsoft.com/office/drawing/2014/chart" uri="{C3380CC4-5D6E-409C-BE32-E72D297353CC}">
                <c16:uniqueId val="{00000003-A3BF-4B50-A469-6BD015F27F82}"/>
              </c:ext>
            </c:extLst>
          </c:dPt>
          <c:dPt>
            <c:idx val="2"/>
            <c:spPr>
              <a:solidFill>
                <a:schemeClr val="accent3"/>
              </a:solidFill>
              <a:ln w="19050">
                <a:solidFill>
                  <a:schemeClr val="lt1"/>
                </a:solidFill>
              </a:ln>
              <a:effectLst>
                <a:glow rad="63500">
                  <a:schemeClr val="accent3">
                    <a:satMod val="175000"/>
                    <a:alpha val="40000"/>
                  </a:schemeClr>
                </a:glow>
                <a:outerShdw blurRad="50800" dist="50800" dir="5400000" algn="ctr" rotWithShape="0">
                  <a:schemeClr val="tx1">
                    <a:lumMod val="65000"/>
                    <a:lumOff val="35000"/>
                  </a:schemeClr>
                </a:outerShdw>
              </a:effectLst>
            </c:spPr>
            <c:extLst xmlns:c16r2="http://schemas.microsoft.com/office/drawing/2015/06/chart">
              <c:ext xmlns:c16="http://schemas.microsoft.com/office/drawing/2014/chart" uri="{C3380CC4-5D6E-409C-BE32-E72D297353CC}">
                <c16:uniqueId val="{00000005-A3BF-4B50-A469-6BD015F27F82}"/>
              </c:ext>
            </c:extLst>
          </c:dPt>
          <c:dPt>
            <c:idx val="3"/>
            <c:spPr>
              <a:solidFill>
                <a:schemeClr val="accent4"/>
              </a:solidFill>
              <a:ln w="19050">
                <a:solidFill>
                  <a:schemeClr val="lt1"/>
                </a:solidFill>
              </a:ln>
              <a:effectLst>
                <a:glow rad="63500">
                  <a:schemeClr val="accent3">
                    <a:satMod val="175000"/>
                    <a:alpha val="40000"/>
                  </a:schemeClr>
                </a:glow>
                <a:outerShdw blurRad="50800" dist="50800" dir="5400000" algn="ctr" rotWithShape="0">
                  <a:schemeClr val="tx1">
                    <a:lumMod val="65000"/>
                    <a:lumOff val="35000"/>
                  </a:schemeClr>
                </a:outerShdw>
              </a:effectLst>
            </c:spPr>
            <c:extLst xmlns:c16r2="http://schemas.microsoft.com/office/drawing/2015/06/chart">
              <c:ext xmlns:c16="http://schemas.microsoft.com/office/drawing/2014/chart" uri="{C3380CC4-5D6E-409C-BE32-E72D297353CC}">
                <c16:uniqueId val="{00000007-A3BF-4B50-A469-6BD015F27F82}"/>
              </c:ext>
            </c:extLst>
          </c:dPt>
          <c:dLbls>
            <c:spPr>
              <a:noFill/>
              <a:ln>
                <a:noFill/>
              </a:ln>
              <a:effectLst/>
            </c:spPr>
            <c:txPr>
              <a:bodyPr rot="0" spcFirstLastPara="1" vertOverflow="ellipsis" vert="horz" wrap="square" anchor="ctr" anchorCtr="1"/>
              <a:lstStyle/>
              <a:p>
                <a:pPr>
                  <a:defRPr lang="ru-RU"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kk-KZ"/>
              </a:p>
            </c:txPr>
            <c:showPercent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Занятость!$B$105:$B$108</c:f>
              <c:strCache>
                <c:ptCount val="4"/>
                <c:pt idx="0">
                  <c:v>Туризм</c:v>
                </c:pt>
                <c:pt idx="1">
                  <c:v>Ауыл шаруашылығы</c:v>
                </c:pt>
                <c:pt idx="2">
                  <c:v>Сауда</c:v>
                </c:pt>
                <c:pt idx="3">
                  <c:v>Өнеркәсіп</c:v>
                </c:pt>
              </c:strCache>
            </c:strRef>
          </c:cat>
          <c:val>
            <c:numRef>
              <c:f>Занятость!$C$105:$C$108</c:f>
              <c:numCache>
                <c:formatCode>#,##0</c:formatCode>
                <c:ptCount val="4"/>
                <c:pt idx="0">
                  <c:v>254019.3</c:v>
                </c:pt>
                <c:pt idx="1">
                  <c:v>304346.59999999998</c:v>
                </c:pt>
                <c:pt idx="2">
                  <c:v>627478.5</c:v>
                </c:pt>
                <c:pt idx="3">
                  <c:v>1363740.8</c:v>
                </c:pt>
              </c:numCache>
            </c:numRef>
          </c:val>
          <c:extLst xmlns:c16r2="http://schemas.microsoft.com/office/drawing/2015/06/chart">
            <c:ext xmlns:c16="http://schemas.microsoft.com/office/drawing/2014/chart" uri="{C3380CC4-5D6E-409C-BE32-E72D297353CC}">
              <c16:uniqueId val="{00000008-A3BF-4B50-A469-6BD015F27F82}"/>
            </c:ext>
          </c:extLst>
        </c:ser>
        <c:firstSliceAng val="60"/>
        <c:holeSize val="35"/>
      </c:doughnutChart>
      <c:spPr>
        <a:solidFill>
          <a:schemeClr val="bg1"/>
        </a:solidFill>
        <a:ln>
          <a:noFill/>
        </a:ln>
        <a:effectLst/>
      </c:spPr>
    </c:plotArea>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a:glow rad="127000">
        <a:schemeClr val="bg1"/>
      </a:glow>
    </a:effectLst>
  </c:spPr>
  <c:txPr>
    <a:bodyPr/>
    <a:lstStyle/>
    <a:p>
      <a:pPr>
        <a:defRPr sz="1100">
          <a:latin typeface="Century Gothic" panose="020B0502020202020204" pitchFamily="34" charset="0"/>
        </a:defRPr>
      </a:pPr>
      <a:endParaRPr lang="kk-KZ"/>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kk-KZ"/>
  <c:chart>
    <c:autoTitleDeleted val="1"/>
    <c:plotArea>
      <c:layout/>
      <c:barChart>
        <c:barDir val="col"/>
        <c:grouping val="stacked"/>
        <c:ser>
          <c:idx val="0"/>
          <c:order val="0"/>
          <c:tx>
            <c:strRef>
              <c:f>'Динамика внешней торговли'!$C$1</c:f>
              <c:strCache>
                <c:ptCount val="1"/>
                <c:pt idx="0">
                  <c:v>Экспорттау</c:v>
                </c:pt>
              </c:strCache>
            </c:strRef>
          </c:tx>
          <c:spPr>
            <a:solidFill>
              <a:schemeClr val="accent1"/>
            </a:solidFill>
            <a:ln>
              <a:noFill/>
            </a:ln>
            <a:effectLst/>
          </c:spPr>
          <c:dLbls>
            <c:spPr>
              <a:noFill/>
              <a:ln>
                <a:noFill/>
              </a:ln>
              <a:effectLst/>
            </c:spPr>
            <c:txPr>
              <a:bodyPr rot="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'Динамика внешней торговли'!$B$2:$B$5</c:f>
              <c:numCache>
                <c:formatCode>General</c:formatCode>
                <c:ptCount val="4"/>
                <c:pt idx="0">
                  <c:v>2019</c:v>
                </c:pt>
                <c:pt idx="1">
                  <c:v>2020</c:v>
                </c:pt>
                <c:pt idx="2">
                  <c:v>2021</c:v>
                </c:pt>
                <c:pt idx="3">
                  <c:v>2022</c:v>
                </c:pt>
              </c:numCache>
            </c:numRef>
          </c:cat>
          <c:val>
            <c:numRef>
              <c:f>'Динамика внешней торговли'!$C$2:$C$5</c:f>
              <c:numCache>
                <c:formatCode>#\ ##0.0</c:formatCode>
                <c:ptCount val="4"/>
                <c:pt idx="0">
                  <c:v>2217.6666524599987</c:v>
                </c:pt>
                <c:pt idx="1">
                  <c:v>2148.5919387500012</c:v>
                </c:pt>
                <c:pt idx="2">
                  <c:v>2408.75527246</c:v>
                </c:pt>
                <c:pt idx="3">
                  <c:v>2863.4408969599999</c:v>
                </c:pt>
              </c:numCache>
            </c:numRef>
          </c:val>
          <c:extLst xmlns:c16r2="http://schemas.microsoft.com/office/drawing/2015/06/chart">
            <c:ext xmlns:c16="http://schemas.microsoft.com/office/drawing/2014/chart" uri="{C3380CC4-5D6E-409C-BE32-E72D297353CC}">
              <c16:uniqueId val="{00000000-B76A-4A94-AD9E-30463095477D}"/>
            </c:ext>
          </c:extLst>
        </c:ser>
        <c:ser>
          <c:idx val="1"/>
          <c:order val="1"/>
          <c:tx>
            <c:strRef>
              <c:f>'Динамика внешней торговли'!$D$1</c:f>
              <c:strCache>
                <c:ptCount val="1"/>
                <c:pt idx="0">
                  <c:v>Импорттау</c:v>
                </c:pt>
              </c:strCache>
            </c:strRef>
          </c:tx>
          <c:spPr>
            <a:solidFill>
              <a:schemeClr val="accent2"/>
            </a:solidFill>
            <a:ln>
              <a:noFill/>
            </a:ln>
            <a:effectLst/>
          </c:spPr>
          <c:dLbls>
            <c:spPr>
              <a:noFill/>
              <a:ln>
                <a:noFill/>
              </a:ln>
              <a:effectLst/>
            </c:spPr>
            <c:txPr>
              <a:bodyPr rot="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'Динамика внешней торговли'!$B$2:$B$5</c:f>
              <c:numCache>
                <c:formatCode>General</c:formatCode>
                <c:ptCount val="4"/>
                <c:pt idx="0">
                  <c:v>2019</c:v>
                </c:pt>
                <c:pt idx="1">
                  <c:v>2020</c:v>
                </c:pt>
                <c:pt idx="2">
                  <c:v>2021</c:v>
                </c:pt>
                <c:pt idx="3">
                  <c:v>2022</c:v>
                </c:pt>
              </c:numCache>
            </c:numRef>
          </c:cat>
          <c:val>
            <c:numRef>
              <c:f>'Динамика внешней торговли'!$D$2:$D$5</c:f>
              <c:numCache>
                <c:formatCode>#\ ##0.0</c:formatCode>
                <c:ptCount val="4"/>
                <c:pt idx="0">
                  <c:v>861.80809592999901</c:v>
                </c:pt>
                <c:pt idx="1">
                  <c:v>766.8336039599991</c:v>
                </c:pt>
                <c:pt idx="2">
                  <c:v>1012.7312521899995</c:v>
                </c:pt>
                <c:pt idx="3">
                  <c:v>1195.0884845599992</c:v>
                </c:pt>
              </c:numCache>
            </c:numRef>
          </c:val>
          <c:extLst xmlns:c16r2="http://schemas.microsoft.com/office/drawing/2015/06/chart">
            <c:ext xmlns:c16="http://schemas.microsoft.com/office/drawing/2014/chart" uri="{C3380CC4-5D6E-409C-BE32-E72D297353CC}">
              <c16:uniqueId val="{00000001-B76A-4A94-AD9E-30463095477D}"/>
            </c:ext>
          </c:extLst>
        </c:ser>
        <c:gapWidth val="100"/>
        <c:overlap val="100"/>
        <c:axId val="78514816"/>
        <c:axId val="78520704"/>
      </c:barChart>
      <c:catAx>
        <c:axId val="7851481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crossAx val="78520704"/>
        <c:crosses val="autoZero"/>
        <c:auto val="1"/>
        <c:lblAlgn val="ctr"/>
        <c:lblOffset val="100"/>
      </c:catAx>
      <c:valAx>
        <c:axId val="78520704"/>
        <c:scaling>
          <c:orientation val="minMax"/>
        </c:scaling>
        <c:delete val="1"/>
        <c:axPos val="l"/>
        <c:majorGridlines>
          <c:spPr>
            <a:ln w="9525" cap="flat" cmpd="sng" algn="ctr">
              <a:solidFill>
                <a:schemeClr val="tx1">
                  <a:lumMod val="15000"/>
                  <a:lumOff val="85000"/>
                </a:schemeClr>
              </a:solidFill>
              <a:round/>
            </a:ln>
            <a:effectLst/>
          </c:spPr>
        </c:majorGridlines>
        <c:numFmt formatCode="#\ ##0.0" sourceLinked="1"/>
        <c:majorTickMark val="none"/>
        <c:tickLblPos val="nextTo"/>
        <c:crossAx val="7851481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legend>
    <c:plotVisOnly val="1"/>
    <c:dispBlanksAs val="gap"/>
  </c:chart>
  <c:spPr>
    <a:noFill/>
    <a:ln>
      <a:noFill/>
    </a:ln>
    <a:effectLst/>
  </c:spPr>
  <c:txPr>
    <a:bodyPr/>
    <a:lstStyle/>
    <a:p>
      <a:pPr>
        <a:defRPr>
          <a:solidFill>
            <a:schemeClr val="tx1"/>
          </a:solidFill>
          <a:latin typeface="Century Gothic" panose="020B0502020202020204" pitchFamily="34" charset="0"/>
        </a:defRPr>
      </a:pPr>
      <a:endParaRPr lang="kk-KZ"/>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kk-KZ"/>
  <c:chart>
    <c:autoTitleDeleted val="1"/>
    <c:plotArea>
      <c:layout>
        <c:manualLayout>
          <c:layoutTarget val="inner"/>
          <c:xMode val="edge"/>
          <c:yMode val="edge"/>
          <c:x val="0.30201223888036488"/>
          <c:y val="8.6456250231455714E-2"/>
          <c:w val="0.4827170104222655"/>
          <c:h val="0.7441887244009926"/>
        </c:manualLayout>
      </c:layout>
      <c:doughnutChart>
        <c:varyColors val="1"/>
        <c:ser>
          <c:idx val="0"/>
          <c:order val="0"/>
          <c:spPr>
            <a:ln>
              <a:noFill/>
            </a:ln>
          </c:spPr>
          <c:dPt>
            <c:idx val="0"/>
            <c:spPr>
              <a:solidFill>
                <a:schemeClr val="accent1"/>
              </a:solidFill>
              <a:ln w="19050">
                <a:noFill/>
              </a:ln>
              <a:effectLst/>
            </c:spPr>
            <c:extLst xmlns:c16r2="http://schemas.microsoft.com/office/drawing/2015/06/chart">
              <c:ext xmlns:c16="http://schemas.microsoft.com/office/drawing/2014/chart" uri="{C3380CC4-5D6E-409C-BE32-E72D297353CC}">
                <c16:uniqueId val="{00000001-F70B-468F-AD11-1AEAF2AB5348}"/>
              </c:ext>
            </c:extLst>
          </c:dPt>
          <c:dPt>
            <c:idx val="1"/>
            <c:spPr>
              <a:solidFill>
                <a:schemeClr val="accent2"/>
              </a:solidFill>
              <a:ln w="19050">
                <a:noFill/>
              </a:ln>
              <a:effectLst/>
            </c:spPr>
            <c:extLst xmlns:c16r2="http://schemas.microsoft.com/office/drawing/2015/06/chart">
              <c:ext xmlns:c16="http://schemas.microsoft.com/office/drawing/2014/chart" uri="{C3380CC4-5D6E-409C-BE32-E72D297353CC}">
                <c16:uniqueId val="{00000003-F70B-468F-AD11-1AEAF2AB5348}"/>
              </c:ext>
            </c:extLst>
          </c:dPt>
          <c:dLbls>
            <c:dLbl>
              <c:idx val="0"/>
              <c:layout/>
              <c:tx>
                <c:rich>
                  <a:bodyPr/>
                  <a:lstStyle/>
                  <a:p>
                    <a:fld id="{ACE1712F-5D47-4E2D-8AE2-19D18C246EA9}" type="VALUE">
                      <a:rPr lang="ru-RU" smtClean="0"/>
                      <a:pPr/>
                      <a:t>[МӘН]</a:t>
                    </a:fld>
                    <a:r>
                      <a:rPr lang="ru-RU" dirty="0" smtClean="0"/>
                      <a:t> </a:t>
                    </a:r>
                    <a:r>
                      <a:rPr lang="ru-RU" sz="500" dirty="0" err="1" smtClean="0"/>
                      <a:t>жоба</a:t>
                    </a:r>
                    <a:endParaRPr lang="ru-RU" sz="500" dirty="0"/>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F70B-468F-AD11-1AEAF2AB5348}"/>
                </c:ext>
              </c:extLst>
            </c:dLbl>
            <c:spPr>
              <a:noFill/>
              <a:ln>
                <a:noFill/>
              </a:ln>
              <a:effectLst/>
            </c:spPr>
            <c:txPr>
              <a:bodyPr rot="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 2022'!$E$10:$E$11</c:f>
              <c:strCache>
                <c:ptCount val="2"/>
                <c:pt idx="0">
                  <c:v>ШҚО</c:v>
                </c:pt>
                <c:pt idx="1">
                  <c:v>Өзге де өңірлер</c:v>
                </c:pt>
              </c:strCache>
            </c:strRef>
          </c:cat>
          <c:val>
            <c:numRef>
              <c:f>' 2022'!$F$10:$F$11</c:f>
              <c:numCache>
                <c:formatCode>0%</c:formatCode>
                <c:ptCount val="2"/>
                <c:pt idx="0">
                  <c:v>4.8313363168278722E-2</c:v>
                </c:pt>
                <c:pt idx="1">
                  <c:v>0.95168663683172161</c:v>
                </c:pt>
              </c:numCache>
            </c:numRef>
          </c:val>
          <c:extLst xmlns:c16r2="http://schemas.microsoft.com/office/drawing/2015/06/chart">
            <c:ext xmlns:c16="http://schemas.microsoft.com/office/drawing/2014/chart" uri="{C3380CC4-5D6E-409C-BE32-E72D297353CC}">
              <c16:uniqueId val="{00000004-F70B-468F-AD11-1AEAF2AB5348}"/>
            </c:ext>
          </c:extLst>
        </c:ser>
        <c:firstSliceAng val="0"/>
        <c:holeSize val="33"/>
      </c:doughnutChart>
      <c:spPr>
        <a:noFill/>
        <a:ln>
          <a:noFill/>
        </a:ln>
        <a:effectLst/>
      </c:spPr>
    </c:plotArea>
    <c:legend>
      <c:legendPos val="b"/>
      <c:layout/>
      <c:spPr>
        <a:noFill/>
        <a:ln>
          <a:noFill/>
        </a:ln>
        <a:effectLst/>
      </c:spPr>
      <c:txPr>
        <a:bodyPr rot="0" spcFirstLastPara="1" vertOverflow="ellipsis" vert="horz" wrap="square" anchor="ctr" anchorCtr="1"/>
        <a:lstStyle/>
        <a:p>
          <a:pPr>
            <a:defRPr lang="ru-RU" sz="800" b="0" i="0" u="none" strike="noStrike" kern="1200" baseline="0">
              <a:solidFill>
                <a:schemeClr val="tx1"/>
              </a:solidFill>
              <a:latin typeface="Century Gothic" panose="020B0502020202020204" pitchFamily="34" charset="0"/>
              <a:ea typeface="+mn-ea"/>
              <a:cs typeface="+mn-cs"/>
            </a:defRPr>
          </a:pPr>
          <a:endParaRPr lang="kk-KZ"/>
        </a:p>
      </c:txPr>
    </c:legend>
    <c:plotVisOnly val="1"/>
    <c:dispBlanksAs val="zero"/>
  </c:chart>
  <c:spPr>
    <a:noFill/>
    <a:ln>
      <a:noFill/>
    </a:ln>
    <a:effectLst/>
  </c:spPr>
  <c:txPr>
    <a:bodyPr/>
    <a:lstStyle/>
    <a:p>
      <a:pPr>
        <a:defRPr>
          <a:solidFill>
            <a:schemeClr val="tx1"/>
          </a:solidFill>
        </a:defRPr>
      </a:pPr>
      <a:endParaRPr lang="kk-KZ"/>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kk-KZ"/>
  <c:chart>
    <c:autoTitleDeleted val="1"/>
    <c:plotArea>
      <c:layout>
        <c:manualLayout>
          <c:layoutTarget val="inner"/>
          <c:xMode val="edge"/>
          <c:yMode val="edge"/>
          <c:x val="0.23554051747184121"/>
          <c:y val="8.1278006147465096E-2"/>
          <c:w val="0.5301215733514566"/>
          <c:h val="0.76189393308151032"/>
        </c:manualLayout>
      </c:layout>
      <c:doughnutChart>
        <c:varyColors val="1"/>
        <c:ser>
          <c:idx val="0"/>
          <c:order val="0"/>
          <c:spPr>
            <a:ln>
              <a:noFill/>
            </a:ln>
          </c:spPr>
          <c:dPt>
            <c:idx val="0"/>
            <c:spPr>
              <a:solidFill>
                <a:schemeClr val="accent1"/>
              </a:solidFill>
              <a:ln w="19050">
                <a:noFill/>
              </a:ln>
              <a:effectLst/>
            </c:spPr>
            <c:extLst xmlns:c16r2="http://schemas.microsoft.com/office/drawing/2015/06/chart">
              <c:ext xmlns:c16="http://schemas.microsoft.com/office/drawing/2014/chart" uri="{C3380CC4-5D6E-409C-BE32-E72D297353CC}">
                <c16:uniqueId val="{00000001-9CA6-45C1-915D-2D0D39C958CA}"/>
              </c:ext>
            </c:extLst>
          </c:dPt>
          <c:dPt>
            <c:idx val="1"/>
            <c:spPr>
              <a:solidFill>
                <a:schemeClr val="accent2"/>
              </a:solidFill>
              <a:ln w="19050">
                <a:noFill/>
              </a:ln>
              <a:effectLst/>
            </c:spPr>
            <c:extLst xmlns:c16r2="http://schemas.microsoft.com/office/drawing/2015/06/chart">
              <c:ext xmlns:c16="http://schemas.microsoft.com/office/drawing/2014/chart" uri="{C3380CC4-5D6E-409C-BE32-E72D297353CC}">
                <c16:uniqueId val="{00000003-9CA6-45C1-915D-2D0D39C958CA}"/>
              </c:ext>
            </c:extLst>
          </c:dPt>
          <c:dLbls>
            <c:dLbl>
              <c:idx val="0"/>
              <c:layout/>
              <c:tx>
                <c:rich>
                  <a:bodyPr/>
                  <a:lstStyle/>
                  <a:p>
                    <a:fld id="{ACE1712F-5D47-4E2D-8AE2-19D18C246EA9}" type="VALUE">
                      <a:rPr lang="ru-RU" smtClean="0"/>
                      <a:pPr/>
                      <a:t>[МӘН]</a:t>
                    </a:fld>
                    <a:r>
                      <a:rPr lang="ru-RU" sz="500" dirty="0" err="1" smtClean="0"/>
                      <a:t>жоба</a:t>
                    </a:r>
                    <a:endParaRPr lang="ru-RU" sz="500" dirty="0"/>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9CA6-45C1-915D-2D0D39C958CA}"/>
                </c:ext>
              </c:extLst>
            </c:dLbl>
            <c:spPr>
              <a:noFill/>
              <a:ln>
                <a:noFill/>
              </a:ln>
              <a:effectLst/>
            </c:spPr>
            <c:txPr>
              <a:bodyPr rot="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 2022'!$E$10:$E$11</c:f>
              <c:strCache>
                <c:ptCount val="2"/>
                <c:pt idx="0">
                  <c:v>ШҚО</c:v>
                </c:pt>
                <c:pt idx="1">
                  <c:v>Өзге де өңірлер</c:v>
                </c:pt>
              </c:strCache>
            </c:strRef>
          </c:cat>
          <c:val>
            <c:numRef>
              <c:f>' 2022'!$F$10:$F$11</c:f>
              <c:numCache>
                <c:formatCode>0%</c:formatCode>
                <c:ptCount val="2"/>
                <c:pt idx="0">
                  <c:v>4.8313363168278722E-2</c:v>
                </c:pt>
                <c:pt idx="1">
                  <c:v>0.95168663683172161</c:v>
                </c:pt>
              </c:numCache>
            </c:numRef>
          </c:val>
          <c:extLst xmlns:c16r2="http://schemas.microsoft.com/office/drawing/2015/06/chart">
            <c:ext xmlns:c16="http://schemas.microsoft.com/office/drawing/2014/chart" uri="{C3380CC4-5D6E-409C-BE32-E72D297353CC}">
              <c16:uniqueId val="{00000004-9CA6-45C1-915D-2D0D39C958CA}"/>
            </c:ext>
          </c:extLst>
        </c:ser>
        <c:firstSliceAng val="0"/>
        <c:holeSize val="33"/>
      </c:doughnutChart>
      <c:spPr>
        <a:noFill/>
        <a:ln>
          <a:noFill/>
        </a:ln>
        <a:effectLst/>
      </c:spPr>
    </c:plotArea>
    <c:legend>
      <c:legendPos val="b"/>
      <c:layout/>
      <c:spPr>
        <a:noFill/>
        <a:ln>
          <a:noFill/>
        </a:ln>
        <a:effectLst/>
      </c:spPr>
      <c:txPr>
        <a:bodyPr rot="0" spcFirstLastPara="1" vertOverflow="ellipsis" vert="horz" wrap="square" anchor="ctr" anchorCtr="1"/>
        <a:lstStyle/>
        <a:p>
          <a:pPr>
            <a:defRPr lang="ru-RU" sz="800" b="0" i="0" u="none" strike="noStrike" kern="1200" baseline="0">
              <a:solidFill>
                <a:schemeClr val="tx1"/>
              </a:solidFill>
              <a:latin typeface="Century Gothic" panose="020B0502020202020204" pitchFamily="34" charset="0"/>
              <a:ea typeface="+mn-ea"/>
              <a:cs typeface="+mn-cs"/>
            </a:defRPr>
          </a:pPr>
          <a:endParaRPr lang="kk-KZ"/>
        </a:p>
      </c:txPr>
    </c:legend>
    <c:plotVisOnly val="1"/>
    <c:dispBlanksAs val="zero"/>
  </c:chart>
  <c:spPr>
    <a:noFill/>
    <a:ln>
      <a:noFill/>
    </a:ln>
    <a:effectLst/>
  </c:spPr>
  <c:txPr>
    <a:bodyPr/>
    <a:lstStyle/>
    <a:p>
      <a:pPr>
        <a:defRPr>
          <a:solidFill>
            <a:schemeClr val="tx1"/>
          </a:solidFill>
        </a:defRPr>
      </a:pPr>
      <a:endParaRPr lang="kk-KZ"/>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kk-KZ"/>
  <c:chart>
    <c:autoTitleDeleted val="1"/>
    <c:plotArea>
      <c:layout>
        <c:manualLayout>
          <c:layoutTarget val="inner"/>
          <c:xMode val="edge"/>
          <c:yMode val="edge"/>
          <c:x val="0.23554051747184121"/>
          <c:y val="8.1278006147465096E-2"/>
          <c:w val="0.5301215733514566"/>
          <c:h val="0.76189393308151032"/>
        </c:manualLayout>
      </c:layout>
      <c:doughnutChart>
        <c:varyColors val="1"/>
        <c:ser>
          <c:idx val="0"/>
          <c:order val="0"/>
          <c:spPr>
            <a:ln>
              <a:noFill/>
            </a:ln>
          </c:spPr>
          <c:dPt>
            <c:idx val="0"/>
            <c:spPr>
              <a:solidFill>
                <a:schemeClr val="accent1"/>
              </a:solidFill>
              <a:ln w="19050">
                <a:noFill/>
              </a:ln>
              <a:effectLst/>
            </c:spPr>
            <c:extLst xmlns:c16r2="http://schemas.microsoft.com/office/drawing/2015/06/chart">
              <c:ext xmlns:c16="http://schemas.microsoft.com/office/drawing/2014/chart" uri="{C3380CC4-5D6E-409C-BE32-E72D297353CC}">
                <c16:uniqueId val="{00000001-467B-489D-BF4A-89D68D0F7C28}"/>
              </c:ext>
            </c:extLst>
          </c:dPt>
          <c:dPt>
            <c:idx val="1"/>
            <c:spPr>
              <a:solidFill>
                <a:schemeClr val="accent2"/>
              </a:solidFill>
              <a:ln w="19050">
                <a:noFill/>
              </a:ln>
              <a:effectLst/>
            </c:spPr>
            <c:extLst xmlns:c16r2="http://schemas.microsoft.com/office/drawing/2015/06/chart">
              <c:ext xmlns:c16="http://schemas.microsoft.com/office/drawing/2014/chart" uri="{C3380CC4-5D6E-409C-BE32-E72D297353CC}">
                <c16:uniqueId val="{00000003-467B-489D-BF4A-89D68D0F7C28}"/>
              </c:ext>
            </c:extLst>
          </c:dPt>
          <c:dLbls>
            <c:dLbl>
              <c:idx val="0"/>
              <c:layout/>
              <c:tx>
                <c:rich>
                  <a:bodyPr/>
                  <a:lstStyle/>
                  <a:p>
                    <a:fld id="{ACE1712F-5D47-4E2D-8AE2-19D18C246EA9}" type="VALUE">
                      <a:rPr lang="ru-RU" smtClean="0"/>
                      <a:pPr/>
                      <a:t>[МӘН]</a:t>
                    </a:fld>
                    <a:r>
                      <a:rPr lang="ru-RU" dirty="0" smtClean="0"/>
                      <a:t> </a:t>
                    </a:r>
                    <a:r>
                      <a:rPr lang="ru-RU" sz="500" dirty="0" err="1" smtClean="0"/>
                      <a:t>жоба</a:t>
                    </a:r>
                    <a:endParaRPr lang="ru-RU" sz="500" dirty="0"/>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467B-489D-BF4A-89D68D0F7C28}"/>
                </c:ext>
              </c:extLst>
            </c:dLbl>
            <c:spPr>
              <a:noFill/>
              <a:ln>
                <a:noFill/>
              </a:ln>
              <a:effectLst/>
            </c:spPr>
            <c:txPr>
              <a:bodyPr rot="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 2022'!$E$10:$E$11</c:f>
              <c:strCache>
                <c:ptCount val="2"/>
                <c:pt idx="0">
                  <c:v>ШҚО</c:v>
                </c:pt>
                <c:pt idx="1">
                  <c:v>Өзге де өңірлер</c:v>
                </c:pt>
              </c:strCache>
            </c:strRef>
          </c:cat>
          <c:val>
            <c:numRef>
              <c:f>' 2022'!$F$10:$F$11</c:f>
              <c:numCache>
                <c:formatCode>0%</c:formatCode>
                <c:ptCount val="2"/>
                <c:pt idx="0">
                  <c:v>4.8313363168278722E-2</c:v>
                </c:pt>
                <c:pt idx="1">
                  <c:v>0.95168663683172161</c:v>
                </c:pt>
              </c:numCache>
            </c:numRef>
          </c:val>
          <c:extLst xmlns:c16r2="http://schemas.microsoft.com/office/drawing/2015/06/chart">
            <c:ext xmlns:c16="http://schemas.microsoft.com/office/drawing/2014/chart" uri="{C3380CC4-5D6E-409C-BE32-E72D297353CC}">
              <c16:uniqueId val="{00000004-467B-489D-BF4A-89D68D0F7C28}"/>
            </c:ext>
          </c:extLst>
        </c:ser>
        <c:firstSliceAng val="0"/>
        <c:holeSize val="33"/>
      </c:doughnutChart>
      <c:spPr>
        <a:noFill/>
        <a:ln>
          <a:noFill/>
        </a:ln>
        <a:effectLst/>
      </c:spPr>
    </c:plotArea>
    <c:legend>
      <c:legendPos val="b"/>
      <c:layout/>
      <c:spPr>
        <a:noFill/>
        <a:ln>
          <a:noFill/>
        </a:ln>
        <a:effectLst/>
      </c:spPr>
      <c:txPr>
        <a:bodyPr rot="0" spcFirstLastPara="1" vertOverflow="ellipsis" vert="horz" wrap="square" anchor="ctr" anchorCtr="1"/>
        <a:lstStyle/>
        <a:p>
          <a:pPr>
            <a:defRPr lang="ru-RU" sz="800" b="0" i="0" u="none" strike="noStrike" kern="1200" baseline="0">
              <a:solidFill>
                <a:schemeClr val="tx1"/>
              </a:solidFill>
              <a:latin typeface="Century Gothic" panose="020B0502020202020204" pitchFamily="34" charset="0"/>
              <a:ea typeface="+mn-ea"/>
              <a:cs typeface="+mn-cs"/>
            </a:defRPr>
          </a:pPr>
          <a:endParaRPr lang="kk-KZ"/>
        </a:p>
      </c:txPr>
    </c:legend>
    <c:plotVisOnly val="1"/>
    <c:dispBlanksAs val="zero"/>
  </c:chart>
  <c:spPr>
    <a:noFill/>
    <a:ln>
      <a:noFill/>
    </a:ln>
    <a:effectLst/>
  </c:spPr>
  <c:txPr>
    <a:bodyPr/>
    <a:lstStyle/>
    <a:p>
      <a:pPr>
        <a:defRPr>
          <a:solidFill>
            <a:schemeClr val="tx1"/>
          </a:solidFill>
        </a:defRPr>
      </a:pPr>
      <a:endParaRPr lang="kk-KZ"/>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kk-KZ"/>
  <c:chart>
    <c:autoTitleDeleted val="1"/>
    <c:plotArea>
      <c:layout>
        <c:manualLayout>
          <c:layoutTarget val="inner"/>
          <c:xMode val="edge"/>
          <c:yMode val="edge"/>
          <c:x val="0.33805198407899961"/>
          <c:y val="5.1054287482051507E-2"/>
          <c:w val="0.61893110078930968"/>
          <c:h val="0.89789142503589758"/>
        </c:manualLayout>
      </c:layout>
      <c:barChart>
        <c:barDir val="bar"/>
        <c:grouping val="clustered"/>
        <c:ser>
          <c:idx val="0"/>
          <c:order val="0"/>
          <c:spPr>
            <a:solidFill>
              <a:schemeClr val="accent1"/>
            </a:solidFill>
            <a:ln>
              <a:noFill/>
            </a:ln>
            <a:effectLst/>
          </c:spPr>
          <c:dPt>
            <c:idx val="11"/>
            <c:spPr>
              <a:solidFill>
                <a:srgbClr val="C00000"/>
              </a:solidFill>
              <a:ln>
                <a:noFill/>
              </a:ln>
              <a:effectLst/>
            </c:spPr>
            <c:extLst xmlns:c16r2="http://schemas.microsoft.com/office/drawing/2015/06/chart">
              <c:ext xmlns:c16="http://schemas.microsoft.com/office/drawing/2014/chart" uri="{C3380CC4-5D6E-409C-BE32-E72D297353CC}">
                <c16:uniqueId val="{00000000-CC65-4B0D-A017-56C546BC4355}"/>
              </c:ext>
            </c:extLst>
          </c:dPt>
          <c:dLbls>
            <c:dLbl>
              <c:idx val="10"/>
              <c:layout/>
              <c:tx>
                <c:rich>
                  <a:bodyPr/>
                  <a:lstStyle/>
                  <a:p>
                    <a:fld id="{53B14D7A-1C3A-40AB-8AFA-0DB903438CD3}" type="VALUE">
                      <a:rPr lang="en-US"/>
                      <a:pPr/>
                      <a:t>[МӘН]</a:t>
                    </a:fld>
                    <a:endParaRPr lang="ru-RU"/>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417D-4298-87D0-7B7F9347B229}"/>
                </c:ext>
              </c:extLst>
            </c:dLbl>
            <c:dLbl>
              <c:idx val="11"/>
              <c:layout/>
              <c:tx>
                <c:rich>
                  <a:bodyPr/>
                  <a:lstStyle/>
                  <a:p>
                    <a:fld id="{F1527F05-0ABA-4C48-B860-86D14E4E53B6}" type="VALUE">
                      <a:rPr lang="en-US"/>
                      <a:pPr/>
                      <a:t>[МӘН]</a:t>
                    </a:fld>
                    <a:endParaRPr lang="ru-RU"/>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CC65-4B0D-A017-56C546BC4355}"/>
                </c:ext>
              </c:extLst>
            </c:dLbl>
            <c:spPr>
              <a:noFill/>
              <a:ln>
                <a:noFill/>
              </a:ln>
              <a:effectLst/>
            </c:spPr>
            <c:txPr>
              <a:bodyPr rot="0" spcFirstLastPara="1" vertOverflow="ellipsis" vert="horz" wrap="square" anchor="ctr" anchorCtr="1"/>
              <a:lstStyle/>
              <a:p>
                <a:pPr>
                  <a:defRPr lang="ru-RU" sz="700" b="0" i="0" u="none" strike="noStrike" kern="1200" baseline="0">
                    <a:solidFill>
                      <a:schemeClr val="tx1"/>
                    </a:solidFill>
                    <a:latin typeface="Century Gothic" panose="020B0502020202020204" pitchFamily="34" charset="0"/>
                    <a:ea typeface="+mn-ea"/>
                    <a:cs typeface="+mn-cs"/>
                  </a:defRPr>
                </a:pPr>
                <a:endParaRPr lang="kk-KZ"/>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'6'!$A$5:$A$25</c:f>
              <c:strCache>
                <c:ptCount val="21"/>
                <c:pt idx="0">
                  <c:v>Ұлытау</c:v>
                </c:pt>
                <c:pt idx="1">
                  <c:v>Абай</c:v>
                </c:pt>
                <c:pt idx="2">
                  <c:v>ҚР ҚМ МКК *</c:v>
                </c:pt>
                <c:pt idx="3">
                  <c:v>СҚО</c:v>
                </c:pt>
                <c:pt idx="4">
                  <c:v>Жамбыл</c:v>
                </c:pt>
                <c:pt idx="5">
                  <c:v>Қызылорда</c:v>
                </c:pt>
                <c:pt idx="6">
                  <c:v>Жетісу</c:v>
                </c:pt>
                <c:pt idx="7">
                  <c:v>Ақмола</c:v>
                </c:pt>
                <c:pt idx="8">
                  <c:v>Қостанай</c:v>
                </c:pt>
                <c:pt idx="9">
                  <c:v>Шымкент қаласы</c:v>
                </c:pt>
                <c:pt idx="10">
                  <c:v>Түркістан</c:v>
                </c:pt>
                <c:pt idx="11">
                  <c:v>ШҚО</c:v>
                </c:pt>
                <c:pt idx="12">
                  <c:v>БҚО</c:v>
                </c:pt>
                <c:pt idx="13">
                  <c:v>Ақтөбе</c:v>
                </c:pt>
                <c:pt idx="14">
                  <c:v>Маңғыстау</c:v>
                </c:pt>
                <c:pt idx="15">
                  <c:v>Павлодар</c:v>
                </c:pt>
                <c:pt idx="16">
                  <c:v>Қарағанды</c:v>
                </c:pt>
                <c:pt idx="17">
                  <c:v>Алматы</c:v>
                </c:pt>
                <c:pt idx="18">
                  <c:v>Астана қаласы</c:v>
                </c:pt>
                <c:pt idx="19">
                  <c:v>Атырау</c:v>
                </c:pt>
                <c:pt idx="20">
                  <c:v>Алматы қаласы</c:v>
                </c:pt>
              </c:strCache>
            </c:strRef>
          </c:cat>
          <c:val>
            <c:numRef>
              <c:f>'6'!$B$5:$B$25</c:f>
              <c:numCache>
                <c:formatCode>_-* #,##0.0_-;\-* #,##0.0_-;_-* "-"??_-;_-@_-</c:formatCode>
                <c:ptCount val="21"/>
                <c:pt idx="0">
                  <c:v>16.360085000000005</c:v>
                </c:pt>
                <c:pt idx="1">
                  <c:v>67.724189999999993</c:v>
                </c:pt>
                <c:pt idx="2">
                  <c:v>135.12180000000001</c:v>
                </c:pt>
                <c:pt idx="3">
                  <c:v>153.24998099999988</c:v>
                </c:pt>
                <c:pt idx="4">
                  <c:v>183.2465559999998</c:v>
                </c:pt>
                <c:pt idx="5">
                  <c:v>206.84633800000012</c:v>
                </c:pt>
                <c:pt idx="6">
                  <c:v>315.94678199999993</c:v>
                </c:pt>
                <c:pt idx="7">
                  <c:v>329.372996</c:v>
                </c:pt>
                <c:pt idx="8">
                  <c:v>399.11703199999999</c:v>
                </c:pt>
                <c:pt idx="9">
                  <c:v>441.58463999999975</c:v>
                </c:pt>
                <c:pt idx="10">
                  <c:v>477.71850299999966</c:v>
                </c:pt>
                <c:pt idx="11">
                  <c:v>511.569594</c:v>
                </c:pt>
                <c:pt idx="12">
                  <c:v>521.19200799999999</c:v>
                </c:pt>
                <c:pt idx="13">
                  <c:v>540.27847500000075</c:v>
                </c:pt>
                <c:pt idx="14">
                  <c:v>553.05361199999959</c:v>
                </c:pt>
                <c:pt idx="15">
                  <c:v>591.25779799999998</c:v>
                </c:pt>
                <c:pt idx="16">
                  <c:v>812.68391899999995</c:v>
                </c:pt>
                <c:pt idx="17">
                  <c:v>930.08254899999997</c:v>
                </c:pt>
                <c:pt idx="18">
                  <c:v>2100.7557360000019</c:v>
                </c:pt>
                <c:pt idx="19">
                  <c:v>2347.9537880000012</c:v>
                </c:pt>
                <c:pt idx="20">
                  <c:v>4141.1639030000024</c:v>
                </c:pt>
              </c:numCache>
            </c:numRef>
          </c:val>
          <c:extLst xmlns:c16r2="http://schemas.microsoft.com/office/drawing/2015/06/chart">
            <c:ext xmlns:c16="http://schemas.microsoft.com/office/drawing/2014/chart" uri="{C3380CC4-5D6E-409C-BE32-E72D297353CC}">
              <c16:uniqueId val="{00000000-AE38-4219-BDEC-CE3F534C543D}"/>
            </c:ext>
          </c:extLst>
        </c:ser>
        <c:gapWidth val="50"/>
        <c:axId val="56657024"/>
        <c:axId val="56658560"/>
      </c:barChart>
      <c:catAx>
        <c:axId val="56657024"/>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ru-RU" sz="700" b="0" i="0" u="none" strike="noStrike" kern="1200" baseline="0">
                <a:solidFill>
                  <a:schemeClr val="tx1"/>
                </a:solidFill>
                <a:latin typeface="Century Gothic" panose="020B0502020202020204" pitchFamily="34" charset="0"/>
                <a:ea typeface="+mn-ea"/>
                <a:cs typeface="+mn-cs"/>
              </a:defRPr>
            </a:pPr>
            <a:endParaRPr lang="kk-KZ"/>
          </a:p>
        </c:txPr>
        <c:crossAx val="56658560"/>
        <c:crosses val="autoZero"/>
        <c:auto val="1"/>
        <c:lblAlgn val="ctr"/>
        <c:lblOffset val="100"/>
        <c:tickLblSkip val="1"/>
      </c:catAx>
      <c:valAx>
        <c:axId val="56658560"/>
        <c:scaling>
          <c:orientation val="minMax"/>
        </c:scaling>
        <c:delete val="1"/>
        <c:axPos val="b"/>
        <c:numFmt formatCode="_-* #,##0.0_-;\-* #,##0.0_-;_-* &quot;-&quot;??_-;_-@_-" sourceLinked="1"/>
        <c:majorTickMark val="none"/>
        <c:tickLblPos val="nextTo"/>
        <c:crossAx val="56657024"/>
        <c:crosses val="autoZero"/>
        <c:crossBetween val="between"/>
      </c:valAx>
      <c:spPr>
        <a:noFill/>
        <a:ln>
          <a:noFill/>
        </a:ln>
        <a:effectLst/>
      </c:spPr>
    </c:plotArea>
    <c:plotVisOnly val="1"/>
    <c:dispBlanksAs val="gap"/>
  </c:chart>
  <c:spPr>
    <a:noFill/>
    <a:ln>
      <a:noFill/>
    </a:ln>
    <a:effectLst/>
  </c:spPr>
  <c:txPr>
    <a:bodyPr/>
    <a:lstStyle/>
    <a:p>
      <a:pPr>
        <a:defRPr sz="700">
          <a:solidFill>
            <a:schemeClr val="tx1"/>
          </a:solidFill>
          <a:latin typeface="Century Gothic" panose="020B0502020202020204" pitchFamily="34" charset="0"/>
        </a:defRPr>
      </a:pPr>
      <a:endParaRPr lang="kk-KZ"/>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kk-KZ"/>
  <c:chart>
    <c:autoTitleDeleted val="1"/>
    <c:plotArea>
      <c:layout/>
      <c:barChart>
        <c:barDir val="bar"/>
        <c:grouping val="clustered"/>
        <c:ser>
          <c:idx val="0"/>
          <c:order val="0"/>
          <c:tx>
            <c:strRef>
              <c:f>Charts1!$B$241</c:f>
              <c:strCache>
                <c:ptCount val="1"/>
                <c:pt idx="0">
                  <c:v>VDS ШОБ, млрд теңге</c:v>
                </c:pt>
              </c:strCache>
            </c:strRef>
          </c:tx>
          <c:spPr>
            <a:solidFill>
              <a:schemeClr val="accent1"/>
            </a:solidFill>
            <a:ln>
              <a:noFill/>
            </a:ln>
            <a:effectLst/>
          </c:spPr>
          <c:dLbls>
            <c:spPr>
              <a:noFill/>
              <a:ln>
                <a:noFill/>
              </a:ln>
              <a:effectLst/>
            </c:spPr>
            <c:txPr>
              <a:bodyPr rot="0" spcFirstLastPara="1" vertOverflow="ellipsis" vert="horz" wrap="square" anchor="ctr" anchorCtr="1"/>
              <a:lstStyle/>
              <a:p>
                <a:pPr>
                  <a:defRPr lang="ru-RU" sz="600" b="0" i="0" u="none" strike="noStrike" kern="1200" baseline="0">
                    <a:solidFill>
                      <a:schemeClr val="tx1"/>
                    </a:solidFill>
                    <a:latin typeface="Century Gothic" panose="020B0502020202020204" pitchFamily="34" charset="0"/>
                    <a:ea typeface="+mn-ea"/>
                    <a:cs typeface="+mn-cs"/>
                  </a:defRPr>
                </a:pPr>
                <a:endParaRPr lang="kk-KZ"/>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Charts1!$A$242:$A$261</c:f>
              <c:strCache>
                <c:ptCount val="20"/>
                <c:pt idx="0">
                  <c:v>Жетісу</c:v>
                </c:pt>
                <c:pt idx="1">
                  <c:v>Ұлытау</c:v>
                </c:pt>
                <c:pt idx="2">
                  <c:v>Солтүстік Қазақстан облысы</c:v>
                </c:pt>
                <c:pt idx="3">
                  <c:v>Абай</c:v>
                </c:pt>
                <c:pt idx="4">
                  <c:v>Қызылорда</c:v>
                </c:pt>
                <c:pt idx="5">
                  <c:v>Жамбыл</c:v>
                </c:pt>
                <c:pt idx="6">
                  <c:v>Шымкент қаласы</c:v>
                </c:pt>
                <c:pt idx="7">
                  <c:v>Ақмола</c:v>
                </c:pt>
                <c:pt idx="8">
                  <c:v>Түркістан</c:v>
                </c:pt>
                <c:pt idx="9">
                  <c:v>Шығыс Қазақстан облысы</c:v>
                </c:pt>
                <c:pt idx="10">
                  <c:v>Маңғыстау</c:v>
                </c:pt>
                <c:pt idx="11">
                  <c:v>Қостанай</c:v>
                </c:pt>
                <c:pt idx="12">
                  <c:v>Павлодар</c:v>
                </c:pt>
                <c:pt idx="13">
                  <c:v>Алматы</c:v>
                </c:pt>
                <c:pt idx="14">
                  <c:v>Ақтөбе</c:v>
                </c:pt>
                <c:pt idx="15">
                  <c:v>Батыс Қазақстан облысы</c:v>
                </c:pt>
                <c:pt idx="16">
                  <c:v>Қарағанды</c:v>
                </c:pt>
                <c:pt idx="17">
                  <c:v>Астана қаласы</c:v>
                </c:pt>
                <c:pt idx="18">
                  <c:v>Атырау</c:v>
                </c:pt>
                <c:pt idx="19">
                  <c:v>Алматы қаласы</c:v>
                </c:pt>
              </c:strCache>
            </c:strRef>
          </c:cat>
          <c:val>
            <c:numRef>
              <c:f>Charts1!$B$242:$B$261</c:f>
              <c:numCache>
                <c:formatCode>#,##0</c:formatCode>
                <c:ptCount val="20"/>
                <c:pt idx="0">
                  <c:v>544.96454509796456</c:v>
                </c:pt>
                <c:pt idx="1">
                  <c:v>84.924372484635711</c:v>
                </c:pt>
                <c:pt idx="2">
                  <c:v>795.8642999376699</c:v>
                </c:pt>
                <c:pt idx="3">
                  <c:v>382.92051541725357</c:v>
                </c:pt>
                <c:pt idx="4">
                  <c:v>422.59372060351404</c:v>
                </c:pt>
                <c:pt idx="5">
                  <c:v>658.42901902991298</c:v>
                </c:pt>
                <c:pt idx="6">
                  <c:v>1317.9290843962265</c:v>
                </c:pt>
                <c:pt idx="7">
                  <c:v>989.69885201195359</c:v>
                </c:pt>
                <c:pt idx="8">
                  <c:v>892.0363859017906</c:v>
                </c:pt>
                <c:pt idx="9">
                  <c:v>864.16382675113914</c:v>
                </c:pt>
                <c:pt idx="10">
                  <c:v>1215.993802109138</c:v>
                </c:pt>
                <c:pt idx="11">
                  <c:v>1373.9719567090733</c:v>
                </c:pt>
                <c:pt idx="12">
                  <c:v>793.76861674157942</c:v>
                </c:pt>
                <c:pt idx="13">
                  <c:v>1790.2884977007377</c:v>
                </c:pt>
                <c:pt idx="14">
                  <c:v>1088.5082243255429</c:v>
                </c:pt>
                <c:pt idx="15">
                  <c:v>1458.9559707567448</c:v>
                </c:pt>
                <c:pt idx="16">
                  <c:v>1432.3233079842601</c:v>
                </c:pt>
                <c:pt idx="17">
                  <c:v>7261.4186558581305</c:v>
                </c:pt>
                <c:pt idx="18">
                  <c:v>3211.1016259750313</c:v>
                </c:pt>
                <c:pt idx="19">
                  <c:v>11026.054995731251</c:v>
                </c:pt>
              </c:numCache>
            </c:numRef>
          </c:val>
          <c:extLst xmlns:c16r2="http://schemas.microsoft.com/office/drawing/2015/06/chart">
            <c:ext xmlns:c16="http://schemas.microsoft.com/office/drawing/2014/chart" uri="{C3380CC4-5D6E-409C-BE32-E72D297353CC}">
              <c16:uniqueId val="{00000000-F824-4780-BD8C-425F9048F502}"/>
            </c:ext>
          </c:extLst>
        </c:ser>
        <c:ser>
          <c:idx val="1"/>
          <c:order val="1"/>
          <c:tx>
            <c:strRef>
              <c:f>Charts1!$C$241</c:f>
              <c:strCache>
                <c:ptCount val="1"/>
                <c:pt idx="0">
                  <c:v>ЖӨӨ, млрд теңге</c:v>
                </c:pt>
              </c:strCache>
            </c:strRef>
          </c:tx>
          <c:spPr>
            <a:solidFill>
              <a:schemeClr val="accent2"/>
            </a:solidFill>
            <a:ln>
              <a:noFill/>
            </a:ln>
            <a:effectLst/>
          </c:spPr>
          <c:dLbls>
            <c:spPr>
              <a:noFill/>
              <a:ln>
                <a:noFill/>
              </a:ln>
              <a:effectLst/>
            </c:spPr>
            <c:txPr>
              <a:bodyPr rot="0" spcFirstLastPara="1" vertOverflow="ellipsis" vert="horz" wrap="square" anchor="ctr" anchorCtr="1"/>
              <a:lstStyle/>
              <a:p>
                <a:pPr>
                  <a:defRPr lang="ru-RU" sz="600" b="0" i="0" u="none" strike="noStrike" kern="1200" baseline="0">
                    <a:solidFill>
                      <a:schemeClr val="tx1"/>
                    </a:solidFill>
                    <a:latin typeface="Century Gothic" panose="020B0502020202020204" pitchFamily="34" charset="0"/>
                    <a:ea typeface="+mn-ea"/>
                    <a:cs typeface="+mn-cs"/>
                  </a:defRPr>
                </a:pPr>
                <a:endParaRPr lang="kk-KZ"/>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Charts1!$A$242:$A$261</c:f>
              <c:strCache>
                <c:ptCount val="20"/>
                <c:pt idx="0">
                  <c:v>Жетісу</c:v>
                </c:pt>
                <c:pt idx="1">
                  <c:v>Ұлытау</c:v>
                </c:pt>
                <c:pt idx="2">
                  <c:v>Солтүстік Қазақстан облысы</c:v>
                </c:pt>
                <c:pt idx="3">
                  <c:v>Абай</c:v>
                </c:pt>
                <c:pt idx="4">
                  <c:v>Қызылорда</c:v>
                </c:pt>
                <c:pt idx="5">
                  <c:v>Жамбыл</c:v>
                </c:pt>
                <c:pt idx="6">
                  <c:v>Шымкент қаласы</c:v>
                </c:pt>
                <c:pt idx="7">
                  <c:v>Ақмола</c:v>
                </c:pt>
                <c:pt idx="8">
                  <c:v>Түркістан</c:v>
                </c:pt>
                <c:pt idx="9">
                  <c:v>Шығыс Қазақстан облысы</c:v>
                </c:pt>
                <c:pt idx="10">
                  <c:v>Маңғыстау</c:v>
                </c:pt>
                <c:pt idx="11">
                  <c:v>Қостанай</c:v>
                </c:pt>
                <c:pt idx="12">
                  <c:v>Павлодар</c:v>
                </c:pt>
                <c:pt idx="13">
                  <c:v>Алматы</c:v>
                </c:pt>
                <c:pt idx="14">
                  <c:v>Ақтөбе</c:v>
                </c:pt>
                <c:pt idx="15">
                  <c:v>Батыс Қазақстан облысы</c:v>
                </c:pt>
                <c:pt idx="16">
                  <c:v>Қарағанды</c:v>
                </c:pt>
                <c:pt idx="17">
                  <c:v>Астана қаласы</c:v>
                </c:pt>
                <c:pt idx="18">
                  <c:v>Атырау</c:v>
                </c:pt>
                <c:pt idx="19">
                  <c:v>Алматы қаласы</c:v>
                </c:pt>
              </c:strCache>
            </c:strRef>
          </c:cat>
          <c:val>
            <c:numRef>
              <c:f>Charts1!$C$242:$C$261</c:f>
              <c:numCache>
                <c:formatCode>#,##0</c:formatCode>
                <c:ptCount val="20"/>
                <c:pt idx="0">
                  <c:v>1387.6019999999999</c:v>
                </c:pt>
                <c:pt idx="1">
                  <c:v>1673.9725000000001</c:v>
                </c:pt>
                <c:pt idx="2">
                  <c:v>2122.8382000000001</c:v>
                </c:pt>
                <c:pt idx="3">
                  <c:v>2310.0769</c:v>
                </c:pt>
                <c:pt idx="4">
                  <c:v>2339.3456000000001</c:v>
                </c:pt>
                <c:pt idx="5">
                  <c:v>2749.0132000000012</c:v>
                </c:pt>
                <c:pt idx="6">
                  <c:v>3165.4050999999999</c:v>
                </c:pt>
                <c:pt idx="7">
                  <c:v>3354.7819</c:v>
                </c:pt>
                <c:pt idx="8">
                  <c:v>3506.1653999999999</c:v>
                </c:pt>
                <c:pt idx="9">
                  <c:v>3898.056</c:v>
                </c:pt>
                <c:pt idx="10">
                  <c:v>4052.851100000003</c:v>
                </c:pt>
                <c:pt idx="11">
                  <c:v>4167.7262000000037</c:v>
                </c:pt>
                <c:pt idx="12">
                  <c:v>4178.2438999999995</c:v>
                </c:pt>
                <c:pt idx="13">
                  <c:v>4248.8908000000001</c:v>
                </c:pt>
                <c:pt idx="14">
                  <c:v>4312.5808999999999</c:v>
                </c:pt>
                <c:pt idx="15">
                  <c:v>4402.5004000000008</c:v>
                </c:pt>
                <c:pt idx="16">
                  <c:v>7396.3782000000001</c:v>
                </c:pt>
                <c:pt idx="17">
                  <c:v>10444.1368</c:v>
                </c:pt>
                <c:pt idx="18">
                  <c:v>14114.693400000007</c:v>
                </c:pt>
                <c:pt idx="19">
                  <c:v>19066.587100000019</c:v>
                </c:pt>
              </c:numCache>
            </c:numRef>
          </c:val>
          <c:extLst xmlns:c16r2="http://schemas.microsoft.com/office/drawing/2015/06/chart">
            <c:ext xmlns:c16="http://schemas.microsoft.com/office/drawing/2014/chart" uri="{C3380CC4-5D6E-409C-BE32-E72D297353CC}">
              <c16:uniqueId val="{00000001-F824-4780-BD8C-425F9048F502}"/>
            </c:ext>
          </c:extLst>
        </c:ser>
        <c:gapWidth val="50"/>
        <c:axId val="56674944"/>
        <c:axId val="56594816"/>
      </c:barChart>
      <c:catAx>
        <c:axId val="56674944"/>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ru-RU" sz="600" b="0" i="0" u="none" strike="noStrike" kern="1200" baseline="0">
                <a:solidFill>
                  <a:schemeClr val="tx1"/>
                </a:solidFill>
                <a:latin typeface="Century Gothic" panose="020B0502020202020204" pitchFamily="34" charset="0"/>
                <a:ea typeface="+mn-ea"/>
                <a:cs typeface="+mn-cs"/>
              </a:defRPr>
            </a:pPr>
            <a:endParaRPr lang="kk-KZ"/>
          </a:p>
        </c:txPr>
        <c:crossAx val="56594816"/>
        <c:crosses val="autoZero"/>
        <c:auto val="1"/>
        <c:lblAlgn val="ctr"/>
        <c:lblOffset val="100"/>
        <c:tickLblSkip val="1"/>
      </c:catAx>
      <c:valAx>
        <c:axId val="56594816"/>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tickLblPos val="nextTo"/>
        <c:crossAx val="56674944"/>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lang="ru-RU" sz="600" b="0" i="0" u="none" strike="noStrike" kern="1200" baseline="0">
              <a:solidFill>
                <a:schemeClr val="tx1"/>
              </a:solidFill>
              <a:latin typeface="Century Gothic" panose="020B0502020202020204" pitchFamily="34" charset="0"/>
              <a:ea typeface="+mn-ea"/>
              <a:cs typeface="+mn-cs"/>
            </a:defRPr>
          </a:pPr>
          <a:endParaRPr lang="kk-KZ"/>
        </a:p>
      </c:txPr>
    </c:legend>
    <c:plotVisOnly val="1"/>
    <c:dispBlanksAs val="gap"/>
  </c:chart>
  <c:spPr>
    <a:noFill/>
    <a:ln>
      <a:noFill/>
    </a:ln>
    <a:effectLst/>
  </c:spPr>
  <c:txPr>
    <a:bodyPr/>
    <a:lstStyle/>
    <a:p>
      <a:pPr>
        <a:defRPr sz="600">
          <a:solidFill>
            <a:schemeClr val="tx1"/>
          </a:solidFill>
          <a:latin typeface="Century Gothic" panose="020B0502020202020204" pitchFamily="34" charset="0"/>
        </a:defRPr>
      </a:pPr>
      <a:endParaRPr lang="kk-KZ"/>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kk-KZ"/>
  <c:chart>
    <c:autoTitleDeleted val="1"/>
    <c:plotArea>
      <c:layout/>
      <c:barChart>
        <c:barDir val="bar"/>
        <c:grouping val="clustered"/>
        <c:ser>
          <c:idx val="0"/>
          <c:order val="0"/>
          <c:spPr>
            <a:solidFill>
              <a:schemeClr val="accent1"/>
            </a:solidFill>
            <a:ln>
              <a:noFill/>
            </a:ln>
            <a:effectLst/>
          </c:spPr>
          <c:dPt>
            <c:idx val="11"/>
            <c:spPr>
              <a:solidFill>
                <a:srgbClr val="C00000"/>
              </a:solidFill>
              <a:ln>
                <a:noFill/>
              </a:ln>
              <a:effectLst/>
            </c:spPr>
            <c:extLst xmlns:c16r2="http://schemas.microsoft.com/office/drawing/2015/06/chart">
              <c:ext xmlns:c16="http://schemas.microsoft.com/office/drawing/2014/chart" uri="{C3380CC4-5D6E-409C-BE32-E72D297353CC}">
                <c16:uniqueId val="{00000001-36BD-46D5-ACDA-7B37823A2EF3}"/>
              </c:ext>
            </c:extLst>
          </c:dPt>
          <c:dLbls>
            <c:spPr>
              <a:noFill/>
              <a:ln>
                <a:noFill/>
              </a:ln>
              <a:effectLst/>
            </c:spPr>
            <c:txPr>
              <a:bodyPr rot="0" spcFirstLastPara="1" vertOverflow="ellipsis" vert="horz" wrap="square" anchor="ctr" anchorCtr="1"/>
              <a:lstStyle/>
              <a:p>
                <a:pPr>
                  <a:defRPr lang="ru-RU" sz="700" b="0" i="0" u="none" strike="noStrike" kern="1200" baseline="0">
                    <a:solidFill>
                      <a:schemeClr val="tx1"/>
                    </a:solidFill>
                    <a:latin typeface="Century Gothic" panose="020B0502020202020204" pitchFamily="34" charset="0"/>
                    <a:ea typeface="+mn-ea"/>
                    <a:cs typeface="+mn-cs"/>
                  </a:defRPr>
                </a:pPr>
                <a:endParaRPr lang="kk-KZ"/>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Графики!$A$3:$A$22</c:f>
              <c:strCache>
                <c:ptCount val="20"/>
                <c:pt idx="0">
                  <c:v>Түркістан</c:v>
                </c:pt>
                <c:pt idx="1">
                  <c:v>Жетісу</c:v>
                </c:pt>
                <c:pt idx="2">
                  <c:v>Жамбыл</c:v>
                </c:pt>
                <c:pt idx="3">
                  <c:v>Шымкент қаласы</c:v>
                </c:pt>
                <c:pt idx="4">
                  <c:v>Алматы</c:v>
                </c:pt>
                <c:pt idx="5">
                  <c:v>Қызылорда</c:v>
                </c:pt>
                <c:pt idx="6">
                  <c:v>Абай</c:v>
                </c:pt>
                <c:pt idx="7">
                  <c:v>Солтүстік Қазақстан облысы</c:v>
                </c:pt>
                <c:pt idx="8">
                  <c:v>Ақмола</c:v>
                </c:pt>
                <c:pt idx="9">
                  <c:v>Ақтөбе</c:v>
                </c:pt>
                <c:pt idx="10">
                  <c:v>Қостанай</c:v>
                </c:pt>
                <c:pt idx="11">
                  <c:v>Шығыс Қазақстан облысы</c:v>
                </c:pt>
                <c:pt idx="12">
                  <c:v>Павлодар</c:v>
                </c:pt>
                <c:pt idx="13">
                  <c:v>Маңғыстау</c:v>
                </c:pt>
                <c:pt idx="14">
                  <c:v>Қарағанды</c:v>
                </c:pt>
                <c:pt idx="15">
                  <c:v>Батыс Қазақстан облысы</c:v>
                </c:pt>
                <c:pt idx="16">
                  <c:v>Ұлытау</c:v>
                </c:pt>
                <c:pt idx="17">
                  <c:v>Астана қаласы</c:v>
                </c:pt>
                <c:pt idx="18">
                  <c:v>Алматы қаласы</c:v>
                </c:pt>
                <c:pt idx="19">
                  <c:v>Атырау</c:v>
                </c:pt>
              </c:strCache>
            </c:strRef>
          </c:cat>
          <c:val>
            <c:numRef>
              <c:f>Графики!$B$3:$B$22</c:f>
              <c:numCache>
                <c:formatCode>#,##0</c:formatCode>
                <c:ptCount val="20"/>
                <c:pt idx="0">
                  <c:v>1671.8</c:v>
                </c:pt>
                <c:pt idx="1">
                  <c:v>2042.1</c:v>
                </c:pt>
                <c:pt idx="2">
                  <c:v>2212.1999999999998</c:v>
                </c:pt>
                <c:pt idx="3">
                  <c:v>2798.4</c:v>
                </c:pt>
                <c:pt idx="4">
                  <c:v>2860</c:v>
                </c:pt>
                <c:pt idx="5">
                  <c:v>2917.9</c:v>
                </c:pt>
                <c:pt idx="6">
                  <c:v>3901.1</c:v>
                </c:pt>
                <c:pt idx="7">
                  <c:v>4097.7</c:v>
                </c:pt>
                <c:pt idx="8">
                  <c:v>4428.5</c:v>
                </c:pt>
                <c:pt idx="9">
                  <c:v>4788.2</c:v>
                </c:pt>
                <c:pt idx="10">
                  <c:v>5014.7</c:v>
                </c:pt>
                <c:pt idx="11">
                  <c:v>5353.8</c:v>
                </c:pt>
                <c:pt idx="12">
                  <c:v>5685.8</c:v>
                </c:pt>
                <c:pt idx="13">
                  <c:v>5817.8</c:v>
                </c:pt>
                <c:pt idx="14">
                  <c:v>6412.9</c:v>
                </c:pt>
                <c:pt idx="15">
                  <c:v>6467.8</c:v>
                </c:pt>
                <c:pt idx="16">
                  <c:v>7278.4</c:v>
                </c:pt>
                <c:pt idx="17">
                  <c:v>8053.9</c:v>
                </c:pt>
                <c:pt idx="18">
                  <c:v>8985.6</c:v>
                </c:pt>
                <c:pt idx="19">
                  <c:v>19974.099999999984</c:v>
                </c:pt>
              </c:numCache>
            </c:numRef>
          </c:val>
          <c:extLst xmlns:c16r2="http://schemas.microsoft.com/office/drawing/2015/06/chart">
            <c:ext xmlns:c16="http://schemas.microsoft.com/office/drawing/2014/chart" uri="{C3380CC4-5D6E-409C-BE32-E72D297353CC}">
              <c16:uniqueId val="{00000002-36BD-46D5-ACDA-7B37823A2EF3}"/>
            </c:ext>
          </c:extLst>
        </c:ser>
        <c:gapWidth val="50"/>
        <c:axId val="55128832"/>
        <c:axId val="55130368"/>
      </c:barChart>
      <c:catAx>
        <c:axId val="55128832"/>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ru-RU" sz="700" b="0" i="0" u="none" strike="noStrike" kern="1200" baseline="0">
                <a:solidFill>
                  <a:schemeClr val="tx1"/>
                </a:solidFill>
                <a:latin typeface="Century Gothic" panose="020B0502020202020204" pitchFamily="34" charset="0"/>
                <a:ea typeface="+mn-ea"/>
                <a:cs typeface="+mn-cs"/>
              </a:defRPr>
            </a:pPr>
            <a:endParaRPr lang="kk-KZ"/>
          </a:p>
        </c:txPr>
        <c:crossAx val="55130368"/>
        <c:crosses val="autoZero"/>
        <c:auto val="1"/>
        <c:lblAlgn val="ctr"/>
        <c:lblOffset val="100"/>
        <c:tickLblSkip val="1"/>
      </c:catAx>
      <c:valAx>
        <c:axId val="55130368"/>
        <c:scaling>
          <c:orientation val="minMax"/>
        </c:scaling>
        <c:delete val="1"/>
        <c:axPos val="b"/>
        <c:numFmt formatCode="#,##0" sourceLinked="1"/>
        <c:majorTickMark val="none"/>
        <c:tickLblPos val="nextTo"/>
        <c:crossAx val="55128832"/>
        <c:crosses val="autoZero"/>
        <c:crossBetween val="between"/>
      </c:valAx>
      <c:spPr>
        <a:noFill/>
        <a:ln>
          <a:noFill/>
        </a:ln>
        <a:effectLst/>
      </c:spPr>
    </c:plotArea>
    <c:plotVisOnly val="1"/>
    <c:dispBlanksAs val="gap"/>
  </c:chart>
  <c:spPr>
    <a:noFill/>
    <a:ln>
      <a:noFill/>
    </a:ln>
    <a:effectLst/>
  </c:spPr>
  <c:txPr>
    <a:bodyPr/>
    <a:lstStyle/>
    <a:p>
      <a:pPr>
        <a:defRPr sz="700">
          <a:solidFill>
            <a:schemeClr val="tx1"/>
          </a:solidFill>
          <a:latin typeface="Century Gothic" panose="020B0502020202020204" pitchFamily="34" charset="0"/>
        </a:defRPr>
      </a:pPr>
      <a:endParaRPr lang="kk-KZ"/>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kk-KZ"/>
  <c:chart>
    <c:autoTitleDeleted val="1"/>
    <c:plotArea>
      <c:layout/>
      <c:barChart>
        <c:barDir val="col"/>
        <c:grouping val="clustered"/>
        <c:ser>
          <c:idx val="0"/>
          <c:order val="0"/>
          <c:tx>
            <c:strRef>
              <c:f>Занятость!$K$3</c:f>
              <c:strCache>
                <c:ptCount val="1"/>
                <c:pt idx="0">
                  <c:v>Жұмыс күші</c:v>
                </c:pt>
              </c:strCache>
            </c:strRef>
          </c:tx>
          <c:spPr>
            <a:solidFill>
              <a:schemeClr val="accent1"/>
            </a:solidFill>
            <a:ln>
              <a:noFill/>
            </a:ln>
            <a:effectLst/>
          </c:spPr>
          <c:dLbls>
            <c:spPr>
              <a:noFill/>
              <a:ln>
                <a:noFill/>
              </a:ln>
              <a:effectLst/>
            </c:spPr>
            <c:txPr>
              <a:bodyPr rot="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Занятость!$L$2:$M$2</c:f>
              <c:strCache>
                <c:ptCount val="2"/>
                <c:pt idx="0">
                  <c:v>2023 ж. II ш.м.</c:v>
                </c:pt>
                <c:pt idx="1">
                  <c:v>2022 ж.</c:v>
                </c:pt>
              </c:strCache>
            </c:strRef>
          </c:cat>
          <c:val>
            <c:numRef>
              <c:f>Занятость!$L$3:$M$3</c:f>
              <c:numCache>
                <c:formatCode>_-* #\ ##0_-;\-* #\ ##0_-;_-* "-"??_-;_-@_-</c:formatCode>
                <c:ptCount val="2"/>
                <c:pt idx="0">
                  <c:v>389543</c:v>
                </c:pt>
                <c:pt idx="1">
                  <c:v>384641</c:v>
                </c:pt>
              </c:numCache>
            </c:numRef>
          </c:val>
          <c:extLst xmlns:c16r2="http://schemas.microsoft.com/office/drawing/2015/06/chart">
            <c:ext xmlns:c16="http://schemas.microsoft.com/office/drawing/2014/chart" uri="{C3380CC4-5D6E-409C-BE32-E72D297353CC}">
              <c16:uniqueId val="{00000000-30B9-428F-941A-657336860AD3}"/>
            </c:ext>
          </c:extLst>
        </c:ser>
        <c:ser>
          <c:idx val="1"/>
          <c:order val="1"/>
          <c:tx>
            <c:strRef>
              <c:f>Занятость!$K$4</c:f>
              <c:strCache>
                <c:ptCount val="1"/>
                <c:pt idx="0">
                  <c:v>Жұмыс істемейтін күш</c:v>
                </c:pt>
              </c:strCache>
            </c:strRef>
          </c:tx>
          <c:spPr>
            <a:solidFill>
              <a:schemeClr val="accent2"/>
            </a:solidFill>
            <a:ln>
              <a:noFill/>
            </a:ln>
            <a:effectLst/>
          </c:spPr>
          <c:dLbls>
            <c:spPr>
              <a:noFill/>
              <a:ln>
                <a:noFill/>
              </a:ln>
              <a:effectLst/>
            </c:spPr>
            <c:txPr>
              <a:bodyPr rot="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Занятость!$L$2:$M$2</c:f>
              <c:strCache>
                <c:ptCount val="2"/>
                <c:pt idx="0">
                  <c:v>2023 ж. II ш.м.</c:v>
                </c:pt>
                <c:pt idx="1">
                  <c:v>2022 ж.</c:v>
                </c:pt>
              </c:strCache>
            </c:strRef>
          </c:cat>
          <c:val>
            <c:numRef>
              <c:f>Занятость!$L$4:$M$4</c:f>
              <c:numCache>
                <c:formatCode>_-* #\ ##0_-;\-* #\ ##0_-;_-* "-"??_-;_-@_-</c:formatCode>
                <c:ptCount val="2"/>
                <c:pt idx="0">
                  <c:v>183007</c:v>
                </c:pt>
                <c:pt idx="1">
                  <c:v>191123</c:v>
                </c:pt>
              </c:numCache>
            </c:numRef>
          </c:val>
          <c:extLst xmlns:c16r2="http://schemas.microsoft.com/office/drawing/2015/06/chart">
            <c:ext xmlns:c16="http://schemas.microsoft.com/office/drawing/2014/chart" uri="{C3380CC4-5D6E-409C-BE32-E72D297353CC}">
              <c16:uniqueId val="{00000001-30B9-428F-941A-657336860AD3}"/>
            </c:ext>
          </c:extLst>
        </c:ser>
        <c:gapWidth val="219"/>
        <c:overlap val="-27"/>
        <c:axId val="77754752"/>
        <c:axId val="77756288"/>
      </c:barChart>
      <c:catAx>
        <c:axId val="7775475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crossAx val="77756288"/>
        <c:crosses val="autoZero"/>
        <c:auto val="1"/>
        <c:lblAlgn val="ctr"/>
        <c:lblOffset val="100"/>
      </c:catAx>
      <c:valAx>
        <c:axId val="77756288"/>
        <c:scaling>
          <c:orientation val="minMax"/>
        </c:scaling>
        <c:delete val="1"/>
        <c:axPos val="l"/>
        <c:numFmt formatCode="_-* #\ ##0_-;\-* #\ ##0_-;_-* &quot;-&quot;??_-;_-@_-" sourceLinked="1"/>
        <c:majorTickMark val="none"/>
        <c:tickLblPos val="nextTo"/>
        <c:crossAx val="77754752"/>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legend>
    <c:plotVisOnly val="1"/>
    <c:dispBlanksAs val="gap"/>
  </c:chart>
  <c:spPr>
    <a:noFill/>
    <a:ln>
      <a:noFill/>
    </a:ln>
    <a:effectLst/>
  </c:spPr>
  <c:txPr>
    <a:bodyPr/>
    <a:lstStyle/>
    <a:p>
      <a:pPr>
        <a:defRPr sz="900">
          <a:solidFill>
            <a:schemeClr val="tx1"/>
          </a:solidFill>
          <a:latin typeface="Century Gothic" panose="020B0502020202020204" pitchFamily="34" charset="0"/>
        </a:defRPr>
      </a:pPr>
      <a:endParaRPr lang="kk-KZ"/>
    </a:p>
  </c:txPr>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kk-KZ"/>
  <c:chart>
    <c:autoTitleDeleted val="1"/>
    <c:plotArea>
      <c:layout/>
      <c:barChart>
        <c:barDir val="col"/>
        <c:grouping val="clustered"/>
        <c:ser>
          <c:idx val="0"/>
          <c:order val="0"/>
          <c:tx>
            <c:strRef>
              <c:f>Занятость!$O$3</c:f>
              <c:strCache>
                <c:ptCount val="1"/>
                <c:pt idx="0">
                  <c:v>Жұмыспен қамтылғандар</c:v>
                </c:pt>
              </c:strCache>
            </c:strRef>
          </c:tx>
          <c:spPr>
            <a:solidFill>
              <a:schemeClr val="accent1"/>
            </a:solidFill>
            <a:ln>
              <a:noFill/>
            </a:ln>
            <a:effectLst/>
          </c:spPr>
          <c:dLbls>
            <c:spPr>
              <a:noFill/>
              <a:ln>
                <a:noFill/>
              </a:ln>
              <a:effectLst/>
            </c:spPr>
            <c:txPr>
              <a:bodyPr rot="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Занятость!$P$2:$Q$2</c:f>
              <c:strCache>
                <c:ptCount val="2"/>
                <c:pt idx="0">
                  <c:v>2023 ж. II ш.м.</c:v>
                </c:pt>
                <c:pt idx="1">
                  <c:v>2022 ж.</c:v>
                </c:pt>
              </c:strCache>
            </c:strRef>
          </c:cat>
          <c:val>
            <c:numRef>
              <c:f>Занятость!$P$3:$Q$3</c:f>
              <c:numCache>
                <c:formatCode>_-* #\ ##0_-;\-* #\ ##0_-;_-* "-"??_-;_-@_-</c:formatCode>
                <c:ptCount val="2"/>
                <c:pt idx="0">
                  <c:v>371321</c:v>
                </c:pt>
                <c:pt idx="1">
                  <c:v>366507</c:v>
                </c:pt>
              </c:numCache>
            </c:numRef>
          </c:val>
          <c:extLst xmlns:c16r2="http://schemas.microsoft.com/office/drawing/2015/06/chart">
            <c:ext xmlns:c16="http://schemas.microsoft.com/office/drawing/2014/chart" uri="{C3380CC4-5D6E-409C-BE32-E72D297353CC}">
              <c16:uniqueId val="{00000000-A93E-4769-B0CD-20034F14C6BB}"/>
            </c:ext>
          </c:extLst>
        </c:ser>
        <c:ser>
          <c:idx val="1"/>
          <c:order val="1"/>
          <c:tx>
            <c:strRef>
              <c:f>Занятость!$O$4</c:f>
              <c:strCache>
                <c:ptCount val="1"/>
                <c:pt idx="0">
                  <c:v>Жұмыссыздар</c:v>
                </c:pt>
              </c:strCache>
            </c:strRef>
          </c:tx>
          <c:spPr>
            <a:solidFill>
              <a:schemeClr val="accent2"/>
            </a:solidFill>
            <a:ln>
              <a:noFill/>
            </a:ln>
            <a:effectLst/>
          </c:spPr>
          <c:dLbls>
            <c:spPr>
              <a:noFill/>
              <a:ln>
                <a:noFill/>
              </a:ln>
              <a:effectLst/>
            </c:spPr>
            <c:txPr>
              <a:bodyPr rot="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Занятость!$P$2:$Q$2</c:f>
              <c:strCache>
                <c:ptCount val="2"/>
                <c:pt idx="0">
                  <c:v>2023 ж. II ш.м.</c:v>
                </c:pt>
                <c:pt idx="1">
                  <c:v>2022 ж.</c:v>
                </c:pt>
              </c:strCache>
            </c:strRef>
          </c:cat>
          <c:val>
            <c:numRef>
              <c:f>Занятость!$P$4:$Q$4</c:f>
              <c:numCache>
                <c:formatCode>_-* #\ ##0_-;\-* #\ ##0_-;_-* "-"??_-;_-@_-</c:formatCode>
                <c:ptCount val="2"/>
                <c:pt idx="0">
                  <c:v>18222</c:v>
                </c:pt>
                <c:pt idx="1">
                  <c:v>18134</c:v>
                </c:pt>
              </c:numCache>
            </c:numRef>
          </c:val>
          <c:extLst xmlns:c16r2="http://schemas.microsoft.com/office/drawing/2015/06/chart">
            <c:ext xmlns:c16="http://schemas.microsoft.com/office/drawing/2014/chart" uri="{C3380CC4-5D6E-409C-BE32-E72D297353CC}">
              <c16:uniqueId val="{00000001-A93E-4769-B0CD-20034F14C6BB}"/>
            </c:ext>
          </c:extLst>
        </c:ser>
        <c:gapWidth val="219"/>
        <c:overlap val="-27"/>
        <c:axId val="77777920"/>
        <c:axId val="77824768"/>
      </c:barChart>
      <c:catAx>
        <c:axId val="7777792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crossAx val="77824768"/>
        <c:crosses val="autoZero"/>
        <c:auto val="1"/>
        <c:lblAlgn val="ctr"/>
        <c:lblOffset val="100"/>
      </c:catAx>
      <c:valAx>
        <c:axId val="77824768"/>
        <c:scaling>
          <c:orientation val="minMax"/>
        </c:scaling>
        <c:delete val="1"/>
        <c:axPos val="l"/>
        <c:numFmt formatCode="_-* #\ ##0_-;\-* #\ ##0_-;_-* &quot;-&quot;??_-;_-@_-" sourceLinked="1"/>
        <c:majorTickMark val="none"/>
        <c:tickLblPos val="nextTo"/>
        <c:crossAx val="7777792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lang="ru-RU" sz="900" b="0" i="0" u="none" strike="noStrike" kern="1200" baseline="0">
              <a:solidFill>
                <a:schemeClr val="tx1"/>
              </a:solidFill>
              <a:latin typeface="Century Gothic" panose="020B0502020202020204" pitchFamily="34" charset="0"/>
              <a:ea typeface="+mn-ea"/>
              <a:cs typeface="+mn-cs"/>
            </a:defRPr>
          </a:pPr>
          <a:endParaRPr lang="kk-KZ"/>
        </a:p>
      </c:txPr>
    </c:legend>
    <c:plotVisOnly val="1"/>
    <c:dispBlanksAs val="gap"/>
  </c:chart>
  <c:spPr>
    <a:noFill/>
    <a:ln>
      <a:noFill/>
    </a:ln>
    <a:effectLst/>
  </c:spPr>
  <c:txPr>
    <a:bodyPr/>
    <a:lstStyle/>
    <a:p>
      <a:pPr>
        <a:defRPr sz="900">
          <a:solidFill>
            <a:schemeClr val="tx1"/>
          </a:solidFill>
          <a:latin typeface="Century Gothic" panose="020B0502020202020204" pitchFamily="34" charset="0"/>
        </a:defRPr>
      </a:pPr>
      <a:endParaRPr lang="kk-KZ"/>
    </a:p>
  </c:txPr>
  <c:externalData r:id="rId1"/>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10.png"/></Relationships>
</file>

<file path=ppt/drawings/_rels/drawing2.xml.rels><?xml version="1.0" encoding="UTF-8" standalone="yes"?>
<Relationships xmlns="http://schemas.openxmlformats.org/package/2006/relationships"><Relationship Id="rId1" Type="http://schemas.openxmlformats.org/officeDocument/2006/relationships/image" Target="../media/image11.png"/></Relationships>
</file>

<file path=ppt/drawings/_rels/drawing3.xml.rels><?xml version="1.0" encoding="UTF-8" standalone="yes"?>
<Relationships xmlns="http://schemas.openxmlformats.org/package/2006/relationships"><Relationship Id="rId1" Type="http://schemas.openxmlformats.org/officeDocument/2006/relationships/image" Target="../media/image12.png"/></Relationships>
</file>

<file path=ppt/drawings/_rels/drawing4.xml.rels><?xml version="1.0" encoding="UTF-8" standalone="yes"?>
<Relationships xmlns="http://schemas.openxmlformats.org/package/2006/relationships"><Relationship Id="rId1" Type="http://schemas.openxmlformats.org/officeDocument/2006/relationships/image" Target="../media/image13.png"/></Relationships>
</file>

<file path=ppt/drawings/drawing1.xml><?xml version="1.0" encoding="utf-8"?>
<c:userShapes xmlns:c="http://schemas.openxmlformats.org/drawingml/2006/chart">
  <cdr:relSizeAnchor xmlns:cdr="http://schemas.openxmlformats.org/drawingml/2006/chartDrawing">
    <cdr:from>
      <cdr:x>0.04194</cdr:x>
      <cdr:y>0.03083</cdr:y>
    </cdr:from>
    <cdr:to>
      <cdr:x>1</cdr:x>
      <cdr:y>0.96936</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214282" y="82268"/>
          <a:ext cx="3552381" cy="2504762"/>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0.04419</cdr:x>
      <cdr:y>0.11133</cdr:y>
    </cdr:from>
    <cdr:to>
      <cdr:x>0.96486</cdr:x>
      <cdr:y>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22500" y="180843"/>
          <a:ext cx="2552381" cy="1314286"/>
        </a:xfrm>
        <a:prstGeom xmlns:a="http://schemas.openxmlformats.org/drawingml/2006/main" prst="rect">
          <a:avLst/>
        </a:prstGeom>
      </cdr:spPr>
    </cdr:pic>
  </cdr:relSizeAnchor>
</c:userShapes>
</file>

<file path=ppt/drawings/drawing3.xml><?xml version="1.0" encoding="utf-8"?>
<c:userShapes xmlns:c="http://schemas.openxmlformats.org/drawingml/2006/chart">
  <cdr:relSizeAnchor xmlns:cdr="http://schemas.openxmlformats.org/drawingml/2006/chartDrawing">
    <cdr:from>
      <cdr:x>0.07099</cdr:x>
      <cdr:y>0</cdr:y>
    </cdr:from>
    <cdr:to>
      <cdr:x>0.96822</cdr:x>
      <cdr:y>0.97334</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89140" y="-39089"/>
          <a:ext cx="2390476" cy="1428572"/>
        </a:xfrm>
        <a:prstGeom xmlns:a="http://schemas.openxmlformats.org/drawingml/2006/main" prst="rect">
          <a:avLst/>
        </a:prstGeom>
      </cdr:spPr>
    </cdr:pic>
  </cdr:relSizeAnchor>
</c:userShapes>
</file>

<file path=ppt/drawings/drawing4.xml><?xml version="1.0" encoding="utf-8"?>
<c:userShapes xmlns:c="http://schemas.openxmlformats.org/drawingml/2006/chart">
  <cdr:relSizeAnchor xmlns:cdr="http://schemas.openxmlformats.org/drawingml/2006/chartDrawing">
    <cdr:from>
      <cdr:x>0.06801</cdr:x>
      <cdr:y>0.02716</cdr:y>
    </cdr:from>
    <cdr:to>
      <cdr:x>0.96881</cdr:x>
      <cdr:y>0.96313</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81187" y="40067"/>
          <a:ext cx="2400000" cy="1380952"/>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4015" cy="488712"/>
          </a:xfrm>
          <a:prstGeom prst="rect">
            <a:avLst/>
          </a:prstGeom>
        </p:spPr>
        <p:txBody>
          <a:bodyPr vert="horz" lIns="91861" tIns="45930" rIns="91861" bIns="45930" rtlCol="0"/>
          <a:lstStyle>
            <a:lvl1pPr algn="l">
              <a:defRPr sz="1200"/>
            </a:lvl1pPr>
          </a:lstStyle>
          <a:p>
            <a:endParaRPr lang="ru-RU"/>
          </a:p>
        </p:txBody>
      </p:sp>
      <p:sp>
        <p:nvSpPr>
          <p:cNvPr id="3" name="Дата 2"/>
          <p:cNvSpPr>
            <a:spLocks noGrp="1"/>
          </p:cNvSpPr>
          <p:nvPr>
            <p:ph type="dt" sz="quarter" idx="1"/>
          </p:nvPr>
        </p:nvSpPr>
        <p:spPr>
          <a:xfrm>
            <a:off x="3809079" y="0"/>
            <a:ext cx="2914015" cy="488712"/>
          </a:xfrm>
          <a:prstGeom prst="rect">
            <a:avLst/>
          </a:prstGeom>
        </p:spPr>
        <p:txBody>
          <a:bodyPr vert="horz" lIns="91861" tIns="45930" rIns="91861" bIns="45930" rtlCol="0"/>
          <a:lstStyle>
            <a:lvl1pPr algn="r">
              <a:defRPr sz="1200"/>
            </a:lvl1pPr>
          </a:lstStyle>
          <a:p>
            <a:fld id="{52BB5EFD-A3D0-4702-9C69-F1A408F73A72}" type="datetimeFigureOut">
              <a:rPr lang="ru-RU" smtClean="0"/>
              <a:pPr/>
              <a:t>29.11.2023</a:t>
            </a:fld>
            <a:endParaRPr lang="ru-RU"/>
          </a:p>
        </p:txBody>
      </p:sp>
      <p:sp>
        <p:nvSpPr>
          <p:cNvPr id="4" name="Нижний колонтитул 3"/>
          <p:cNvSpPr>
            <a:spLocks noGrp="1"/>
          </p:cNvSpPr>
          <p:nvPr>
            <p:ph type="ftr" sz="quarter" idx="2"/>
          </p:nvPr>
        </p:nvSpPr>
        <p:spPr>
          <a:xfrm>
            <a:off x="0" y="9283829"/>
            <a:ext cx="2914015" cy="488712"/>
          </a:xfrm>
          <a:prstGeom prst="rect">
            <a:avLst/>
          </a:prstGeom>
        </p:spPr>
        <p:txBody>
          <a:bodyPr vert="horz" lIns="91861" tIns="45930" rIns="91861" bIns="45930" rtlCol="0" anchor="b"/>
          <a:lstStyle>
            <a:lvl1pPr algn="l">
              <a:defRPr sz="1200"/>
            </a:lvl1pPr>
          </a:lstStyle>
          <a:p>
            <a:endParaRPr lang="ru-RU"/>
          </a:p>
        </p:txBody>
      </p:sp>
      <p:sp>
        <p:nvSpPr>
          <p:cNvPr id="5" name="Номер слайда 4"/>
          <p:cNvSpPr>
            <a:spLocks noGrp="1"/>
          </p:cNvSpPr>
          <p:nvPr>
            <p:ph type="sldNum" sz="quarter" idx="3"/>
          </p:nvPr>
        </p:nvSpPr>
        <p:spPr>
          <a:xfrm>
            <a:off x="3809079" y="9283829"/>
            <a:ext cx="2914015" cy="488712"/>
          </a:xfrm>
          <a:prstGeom prst="rect">
            <a:avLst/>
          </a:prstGeom>
        </p:spPr>
        <p:txBody>
          <a:bodyPr vert="horz" lIns="91861" tIns="45930" rIns="91861" bIns="45930" rtlCol="0" anchor="b"/>
          <a:lstStyle>
            <a:lvl1pPr algn="r">
              <a:defRPr sz="1200"/>
            </a:lvl1pPr>
          </a:lstStyle>
          <a:p>
            <a:fld id="{33032F63-13CF-4B74-AB1E-5F005B9FB1E9}" type="slidenum">
              <a:rPr lang="ru-RU" smtClean="0"/>
              <a:pPr/>
              <a:t>‹#›</a:t>
            </a:fld>
            <a:endParaRPr lang="ru-RU"/>
          </a:p>
        </p:txBody>
      </p:sp>
    </p:spTree>
    <p:extLst>
      <p:ext uri="{BB962C8B-B14F-4D97-AF65-F5344CB8AC3E}">
        <p14:creationId xmlns="" xmlns:p14="http://schemas.microsoft.com/office/powerpoint/2010/main" val="2320714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4015" cy="488712"/>
          </a:xfrm>
          <a:prstGeom prst="rect">
            <a:avLst/>
          </a:prstGeom>
        </p:spPr>
        <p:txBody>
          <a:bodyPr vert="horz" lIns="91861" tIns="45930" rIns="91861" bIns="45930" rtlCol="0"/>
          <a:lstStyle>
            <a:lvl1pPr algn="l">
              <a:defRPr sz="1200"/>
            </a:lvl1pPr>
          </a:lstStyle>
          <a:p>
            <a:endParaRPr lang="ru-RU"/>
          </a:p>
        </p:txBody>
      </p:sp>
      <p:sp>
        <p:nvSpPr>
          <p:cNvPr id="3" name="Дата 2"/>
          <p:cNvSpPr>
            <a:spLocks noGrp="1"/>
          </p:cNvSpPr>
          <p:nvPr>
            <p:ph type="dt" idx="1"/>
          </p:nvPr>
        </p:nvSpPr>
        <p:spPr>
          <a:xfrm>
            <a:off x="3809079" y="0"/>
            <a:ext cx="2914015" cy="488712"/>
          </a:xfrm>
          <a:prstGeom prst="rect">
            <a:avLst/>
          </a:prstGeom>
        </p:spPr>
        <p:txBody>
          <a:bodyPr vert="horz" lIns="91861" tIns="45930" rIns="91861" bIns="45930" rtlCol="0"/>
          <a:lstStyle>
            <a:lvl1pPr algn="r">
              <a:defRPr sz="1200"/>
            </a:lvl1pPr>
          </a:lstStyle>
          <a:p>
            <a:fld id="{AC776A41-AFF7-4FEF-A843-9078EF49926D}" type="datetimeFigureOut">
              <a:rPr lang="ru-RU" smtClean="0"/>
              <a:pPr/>
              <a:t>29.11.2023</a:t>
            </a:fld>
            <a:endParaRPr lang="ru-RU"/>
          </a:p>
        </p:txBody>
      </p:sp>
      <p:sp>
        <p:nvSpPr>
          <p:cNvPr id="4" name="Образ слайда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861" tIns="45930" rIns="91861" bIns="45930" rtlCol="0" anchor="ctr"/>
          <a:lstStyle/>
          <a:p>
            <a:endParaRPr lang="ru-RU"/>
          </a:p>
        </p:txBody>
      </p:sp>
      <p:sp>
        <p:nvSpPr>
          <p:cNvPr id="5" name="Заметки 4"/>
          <p:cNvSpPr>
            <a:spLocks noGrp="1"/>
          </p:cNvSpPr>
          <p:nvPr>
            <p:ph type="body" sz="quarter" idx="3"/>
          </p:nvPr>
        </p:nvSpPr>
        <p:spPr>
          <a:xfrm>
            <a:off x="672465" y="4642763"/>
            <a:ext cx="5379720" cy="4398407"/>
          </a:xfrm>
          <a:prstGeom prst="rect">
            <a:avLst/>
          </a:prstGeom>
        </p:spPr>
        <p:txBody>
          <a:bodyPr vert="horz" lIns="91861" tIns="45930" rIns="91861" bIns="45930" rtlCol="0">
            <a:normAutofit/>
          </a:bodyPr>
          <a:lstStyle/>
          <a:p>
            <a:pPr lvl="0"/>
            <a:r>
              <a:rPr lang="ru-RU"/>
              <a:t>Мәтін үлгісі</a:t>
            </a:r>
          </a:p>
          <a:p>
            <a:pPr lvl="1"/>
            <a:r>
              <a:rPr lang="ru-RU"/>
              <a:t>Екінші деңгей</a:t>
            </a:r>
          </a:p>
          <a:p>
            <a:pPr lvl="2"/>
            <a:r>
              <a:rPr lang="ru-RU"/>
              <a:t>Үшінші деңгей</a:t>
            </a:r>
          </a:p>
          <a:p>
            <a:pPr lvl="3"/>
            <a:r>
              <a:rPr lang="ru-RU"/>
              <a:t>Төртінші деңгей</a:t>
            </a:r>
          </a:p>
          <a:p>
            <a:pPr lvl="4"/>
            <a:r>
              <a:rPr lang="ru-RU"/>
              <a:t>Бесінші деңгей</a:t>
            </a:r>
          </a:p>
        </p:txBody>
      </p:sp>
      <p:sp>
        <p:nvSpPr>
          <p:cNvPr id="6" name="Нижний колонтитул 5"/>
          <p:cNvSpPr>
            <a:spLocks noGrp="1"/>
          </p:cNvSpPr>
          <p:nvPr>
            <p:ph type="ftr" sz="quarter" idx="4"/>
          </p:nvPr>
        </p:nvSpPr>
        <p:spPr>
          <a:xfrm>
            <a:off x="0" y="9283829"/>
            <a:ext cx="2914015" cy="488712"/>
          </a:xfrm>
          <a:prstGeom prst="rect">
            <a:avLst/>
          </a:prstGeom>
        </p:spPr>
        <p:txBody>
          <a:bodyPr vert="horz" lIns="91861" tIns="45930" rIns="91861" bIns="45930" rtlCol="0" anchor="b"/>
          <a:lstStyle>
            <a:lvl1pPr algn="l">
              <a:defRPr sz="1200"/>
            </a:lvl1pPr>
          </a:lstStyle>
          <a:p>
            <a:endParaRPr lang="ru-RU"/>
          </a:p>
        </p:txBody>
      </p:sp>
      <p:sp>
        <p:nvSpPr>
          <p:cNvPr id="7" name="Номер слайда 6"/>
          <p:cNvSpPr>
            <a:spLocks noGrp="1"/>
          </p:cNvSpPr>
          <p:nvPr>
            <p:ph type="sldNum" sz="quarter" idx="5"/>
          </p:nvPr>
        </p:nvSpPr>
        <p:spPr>
          <a:xfrm>
            <a:off x="3809079" y="9283829"/>
            <a:ext cx="2914015" cy="488712"/>
          </a:xfrm>
          <a:prstGeom prst="rect">
            <a:avLst/>
          </a:prstGeom>
        </p:spPr>
        <p:txBody>
          <a:bodyPr vert="horz" lIns="91861" tIns="45930" rIns="91861" bIns="45930" rtlCol="0" anchor="b"/>
          <a:lstStyle>
            <a:lvl1pPr algn="r">
              <a:defRPr sz="1200"/>
            </a:lvl1pPr>
          </a:lstStyle>
          <a:p>
            <a:fld id="{0A8A74CE-62FB-4BD5-9922-6BB74986E5FE}" type="slidenum">
              <a:rPr lang="ru-RU" smtClean="0"/>
              <a:pPr/>
              <a:t>‹#›</a:t>
            </a:fld>
            <a:endParaRPr lang="ru-RU"/>
          </a:p>
        </p:txBody>
      </p:sp>
    </p:spTree>
    <p:extLst>
      <p:ext uri="{BB962C8B-B14F-4D97-AF65-F5344CB8AC3E}">
        <p14:creationId xmlns="" xmlns:p14="http://schemas.microsoft.com/office/powerpoint/2010/main" val="249622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EFE88C52-4D55-479F-857B-6A186B3810C2}" type="slidenum">
              <a:rPr lang="ru-RU" smtClean="0"/>
              <a:pPr/>
              <a:t>3</a:t>
            </a:fld>
            <a:endParaRPr lang="ru-RU" dirty="0"/>
          </a:p>
        </p:txBody>
      </p:sp>
    </p:spTree>
    <p:extLst>
      <p:ext uri="{BB962C8B-B14F-4D97-AF65-F5344CB8AC3E}">
        <p14:creationId xmlns="" xmlns:p14="http://schemas.microsoft.com/office/powerpoint/2010/main" val="3531693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A8A74CE-62FB-4BD5-9922-6BB74986E5FE}" type="slidenum">
              <a:rPr lang="ru-RU" smtClean="0"/>
              <a:pPr/>
              <a:t>23</a:t>
            </a:fld>
            <a:endParaRPr lang="ru-RU"/>
          </a:p>
        </p:txBody>
      </p:sp>
    </p:spTree>
    <p:extLst>
      <p:ext uri="{BB962C8B-B14F-4D97-AF65-F5344CB8AC3E}">
        <p14:creationId xmlns="" xmlns:p14="http://schemas.microsoft.com/office/powerpoint/2010/main" val="3762271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A8A74CE-62FB-4BD5-9922-6BB74986E5FE}" type="slidenum">
              <a:rPr lang="ru-RU" smtClean="0"/>
              <a:pPr/>
              <a:t>26</a:t>
            </a:fld>
            <a:endParaRPr lang="ru-RU"/>
          </a:p>
        </p:txBody>
      </p:sp>
    </p:spTree>
    <p:extLst>
      <p:ext uri="{BB962C8B-B14F-4D97-AF65-F5344CB8AC3E}">
        <p14:creationId xmlns="" xmlns:p14="http://schemas.microsoft.com/office/powerpoint/2010/main" val="1790963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A8A74CE-62FB-4BD5-9922-6BB74986E5FE}" type="slidenum">
              <a:rPr lang="ru-RU" smtClean="0"/>
              <a:pPr/>
              <a:t>14</a:t>
            </a:fld>
            <a:endParaRPr lang="ru-RU"/>
          </a:p>
        </p:txBody>
      </p:sp>
    </p:spTree>
    <p:extLst>
      <p:ext uri="{BB962C8B-B14F-4D97-AF65-F5344CB8AC3E}">
        <p14:creationId xmlns="" xmlns:p14="http://schemas.microsoft.com/office/powerpoint/2010/main" val="3343404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A8A74CE-62FB-4BD5-9922-6BB74986E5FE}" type="slidenum">
              <a:rPr lang="ru-RU" smtClean="0"/>
              <a:pPr/>
              <a:t>16</a:t>
            </a:fld>
            <a:endParaRPr lang="ru-RU"/>
          </a:p>
        </p:txBody>
      </p:sp>
    </p:spTree>
    <p:extLst>
      <p:ext uri="{BB962C8B-B14F-4D97-AF65-F5344CB8AC3E}">
        <p14:creationId xmlns="" xmlns:p14="http://schemas.microsoft.com/office/powerpoint/2010/main" val="3224489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A8A74CE-62FB-4BD5-9922-6BB74986E5FE}" type="slidenum">
              <a:rPr lang="ru-RU" smtClean="0"/>
              <a:pPr/>
              <a:t>17</a:t>
            </a:fld>
            <a:endParaRPr lang="ru-RU"/>
          </a:p>
        </p:txBody>
      </p:sp>
    </p:spTree>
    <p:extLst>
      <p:ext uri="{BB962C8B-B14F-4D97-AF65-F5344CB8AC3E}">
        <p14:creationId xmlns="" xmlns:p14="http://schemas.microsoft.com/office/powerpoint/2010/main" val="3224489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A8A74CE-62FB-4BD5-9922-6BB74986E5FE}" type="slidenum">
              <a:rPr lang="ru-RU" smtClean="0"/>
              <a:pPr/>
              <a:t>18</a:t>
            </a:fld>
            <a:endParaRPr lang="ru-RU"/>
          </a:p>
        </p:txBody>
      </p:sp>
    </p:spTree>
    <p:extLst>
      <p:ext uri="{BB962C8B-B14F-4D97-AF65-F5344CB8AC3E}">
        <p14:creationId xmlns="" xmlns:p14="http://schemas.microsoft.com/office/powerpoint/2010/main" val="3733038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A8A74CE-62FB-4BD5-9922-6BB74986E5FE}" type="slidenum">
              <a:rPr lang="ru-RU" smtClean="0"/>
              <a:pPr/>
              <a:t>19</a:t>
            </a:fld>
            <a:endParaRPr lang="ru-RU"/>
          </a:p>
        </p:txBody>
      </p:sp>
    </p:spTree>
    <p:extLst>
      <p:ext uri="{BB962C8B-B14F-4D97-AF65-F5344CB8AC3E}">
        <p14:creationId xmlns="" xmlns:p14="http://schemas.microsoft.com/office/powerpoint/2010/main" val="2187850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A8A74CE-62FB-4BD5-9922-6BB74986E5FE}" type="slidenum">
              <a:rPr lang="ru-RU" smtClean="0"/>
              <a:pPr/>
              <a:t>20</a:t>
            </a:fld>
            <a:endParaRPr lang="ru-RU"/>
          </a:p>
        </p:txBody>
      </p:sp>
    </p:spTree>
    <p:extLst>
      <p:ext uri="{BB962C8B-B14F-4D97-AF65-F5344CB8AC3E}">
        <p14:creationId xmlns="" xmlns:p14="http://schemas.microsoft.com/office/powerpoint/2010/main" val="1667856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A8A74CE-62FB-4BD5-9922-6BB74986E5FE}" type="slidenum">
              <a:rPr lang="ru-RU" smtClean="0"/>
              <a:pPr/>
              <a:t>21</a:t>
            </a:fld>
            <a:endParaRPr lang="ru-RU"/>
          </a:p>
        </p:txBody>
      </p:sp>
    </p:spTree>
    <p:extLst>
      <p:ext uri="{BB962C8B-B14F-4D97-AF65-F5344CB8AC3E}">
        <p14:creationId xmlns="" xmlns:p14="http://schemas.microsoft.com/office/powerpoint/2010/main" val="3224489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A8A74CE-62FB-4BD5-9922-6BB74986E5FE}" type="slidenum">
              <a:rPr lang="ru-RU" smtClean="0"/>
              <a:pPr/>
              <a:t>22</a:t>
            </a:fld>
            <a:endParaRPr lang="ru-RU"/>
          </a:p>
        </p:txBody>
      </p:sp>
    </p:spTree>
    <p:extLst>
      <p:ext uri="{BB962C8B-B14F-4D97-AF65-F5344CB8AC3E}">
        <p14:creationId xmlns="" xmlns:p14="http://schemas.microsoft.com/office/powerpoint/2010/main" val="1474696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2914650"/>
            <a:ext cx="6858000" cy="742950"/>
          </a:xfrm>
        </p:spPr>
        <p:txBody>
          <a:bodyPr anchor="t" anchorCtr="0"/>
          <a:lstStyle>
            <a:lvl1pPr algn="r">
              <a:defRPr sz="3200">
                <a:solidFill>
                  <a:schemeClr val="tx1"/>
                </a:solidFill>
              </a:defRPr>
            </a:lvl1pPr>
          </a:lstStyle>
          <a:p>
            <a:r>
              <a:rPr kumimoji="0" lang="ru-RU"/>
              <a:t>Тақырып үлгісі</a:t>
            </a:r>
            <a:endParaRPr kumimoji="0" lang="en-US"/>
          </a:p>
        </p:txBody>
      </p:sp>
      <p:sp>
        <p:nvSpPr>
          <p:cNvPr id="9" name="Подзаголовок 8"/>
          <p:cNvSpPr>
            <a:spLocks noGrp="1"/>
          </p:cNvSpPr>
          <p:nvPr>
            <p:ph type="subTitle" idx="1"/>
          </p:nvPr>
        </p:nvSpPr>
        <p:spPr>
          <a:xfrm>
            <a:off x="1219200" y="3843338"/>
            <a:ext cx="6858000" cy="40005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Кіші тақырып үлгісі</a:t>
            </a:r>
            <a:endParaRPr kumimoji="0" lang="en-US"/>
          </a:p>
        </p:txBody>
      </p:sp>
      <p:sp>
        <p:nvSpPr>
          <p:cNvPr id="28" name="Дата 27"/>
          <p:cNvSpPr>
            <a:spLocks noGrp="1"/>
          </p:cNvSpPr>
          <p:nvPr>
            <p:ph type="dt" sz="half" idx="10"/>
          </p:nvPr>
        </p:nvSpPr>
        <p:spPr>
          <a:xfrm>
            <a:off x="6400800" y="4766310"/>
            <a:ext cx="2286000" cy="274320"/>
          </a:xfrm>
        </p:spPr>
        <p:txBody>
          <a:bodyPr/>
          <a:lstStyle>
            <a:lvl1pPr>
              <a:defRPr sz="1400"/>
            </a:lvl1pPr>
          </a:lstStyle>
          <a:p>
            <a:fld id="{313F4DEB-A0CC-48CA-9175-FC2964662607}" type="datetime1">
              <a:rPr lang="ru-RU" smtClean="0"/>
              <a:pPr/>
              <a:t>29.11.2023</a:t>
            </a:fld>
            <a:endParaRPr lang="ru-RU"/>
          </a:p>
        </p:txBody>
      </p:sp>
      <p:sp>
        <p:nvSpPr>
          <p:cNvPr id="17" name="Нижний колонтитул 16"/>
          <p:cNvSpPr>
            <a:spLocks noGrp="1"/>
          </p:cNvSpPr>
          <p:nvPr>
            <p:ph type="ftr" sz="quarter" idx="11"/>
          </p:nvPr>
        </p:nvSpPr>
        <p:spPr>
          <a:xfrm>
            <a:off x="2898648" y="4766310"/>
            <a:ext cx="3474720" cy="274320"/>
          </a:xfrm>
        </p:spPr>
        <p:txBody>
          <a:bodyPr/>
          <a:lstStyle/>
          <a:p>
            <a:endParaRPr lang="ru-RU"/>
          </a:p>
        </p:txBody>
      </p:sp>
      <p:sp>
        <p:nvSpPr>
          <p:cNvPr id="29" name="Номер слайда 28"/>
          <p:cNvSpPr>
            <a:spLocks noGrp="1"/>
          </p:cNvSpPr>
          <p:nvPr>
            <p:ph type="sldNum" sz="quarter" idx="12"/>
          </p:nvPr>
        </p:nvSpPr>
        <p:spPr>
          <a:xfrm>
            <a:off x="1216152" y="4766310"/>
            <a:ext cx="1219200" cy="274320"/>
          </a:xfrm>
        </p:spPr>
        <p:txBody>
          <a:bodyPr/>
          <a:lstStyle/>
          <a:p>
            <a:fld id="{289900C6-6639-4AE9-927A-EA6F8006A509}" type="slidenum">
              <a:rPr lang="ru-RU" smtClean="0"/>
              <a:pPr/>
              <a:t>‹#›</a:t>
            </a:fld>
            <a:endParaRPr lang="ru-RU"/>
          </a:p>
        </p:txBody>
      </p:sp>
      <p:sp>
        <p:nvSpPr>
          <p:cNvPr id="21" name="Прямоугольник 20"/>
          <p:cNvSpPr/>
          <p:nvPr/>
        </p:nvSpPr>
        <p:spPr>
          <a:xfrm>
            <a:off x="904875" y="2736056"/>
            <a:ext cx="7315200" cy="96012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3786188"/>
            <a:ext cx="7315200" cy="51435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2736056"/>
            <a:ext cx="228600" cy="96012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3786188"/>
            <a:ext cx="228600" cy="51435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Тақырып үлгісі</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Мәтін үлгісі</a:t>
            </a:r>
          </a:p>
          <a:p>
            <a:pPr lvl="1" eaLnBrk="1" latinLnBrk="0" hangingPunct="1"/>
            <a:r>
              <a:rPr lang="ru-RU"/>
              <a:t>Екінші деңгей</a:t>
            </a:r>
          </a:p>
          <a:p>
            <a:pPr lvl="2" eaLnBrk="1" latinLnBrk="0" hangingPunct="1"/>
            <a:r>
              <a:rPr lang="ru-RU"/>
              <a:t>Үшінші деңгей</a:t>
            </a:r>
          </a:p>
          <a:p>
            <a:pPr lvl="3" eaLnBrk="1" latinLnBrk="0" hangingPunct="1"/>
            <a:r>
              <a:rPr lang="ru-RU"/>
              <a:t>Төртінші деңгей</a:t>
            </a:r>
          </a:p>
          <a:p>
            <a:pPr lvl="4" eaLnBrk="1" latinLnBrk="0" hangingPunct="1"/>
            <a:r>
              <a:rPr lang="ru-RU"/>
              <a:t>Бесінші деңгей</a:t>
            </a:r>
            <a:endParaRPr kumimoji="0" lang="en-US"/>
          </a:p>
        </p:txBody>
      </p:sp>
      <p:sp>
        <p:nvSpPr>
          <p:cNvPr id="4" name="Дата 3"/>
          <p:cNvSpPr>
            <a:spLocks noGrp="1"/>
          </p:cNvSpPr>
          <p:nvPr>
            <p:ph type="dt" sz="half" idx="10"/>
          </p:nvPr>
        </p:nvSpPr>
        <p:spPr/>
        <p:txBody>
          <a:bodyPr/>
          <a:lstStyle/>
          <a:p>
            <a:fld id="{F97CEA62-9D38-4A96-AA43-F951AB3FC3B6}" type="datetime1">
              <a:rPr lang="ru-RU" smtClean="0"/>
              <a:pPr/>
              <a:t>29.11.2023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9900C6-6639-4AE9-927A-EA6F8006A50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kumimoji="0" lang="ru-RU"/>
              <a:t>Тақырып үлгісі</a:t>
            </a:r>
            <a:endParaRPr kumimoji="0" lang="en-US"/>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eaLnBrk="1" latinLnBrk="0" hangingPunct="1"/>
            <a:r>
              <a:rPr lang="ru-RU"/>
              <a:t>Мәтін үлгісі</a:t>
            </a:r>
          </a:p>
          <a:p>
            <a:pPr lvl="1" eaLnBrk="1" latinLnBrk="0" hangingPunct="1"/>
            <a:r>
              <a:rPr lang="ru-RU"/>
              <a:t>Екінші деңгей</a:t>
            </a:r>
          </a:p>
          <a:p>
            <a:pPr lvl="2" eaLnBrk="1" latinLnBrk="0" hangingPunct="1"/>
            <a:r>
              <a:rPr lang="ru-RU"/>
              <a:t>Үшінші деңгей</a:t>
            </a:r>
          </a:p>
          <a:p>
            <a:pPr lvl="3" eaLnBrk="1" latinLnBrk="0" hangingPunct="1"/>
            <a:r>
              <a:rPr lang="ru-RU"/>
              <a:t>Төртінші деңгей</a:t>
            </a:r>
          </a:p>
          <a:p>
            <a:pPr lvl="4" eaLnBrk="1" latinLnBrk="0" hangingPunct="1"/>
            <a:r>
              <a:rPr lang="ru-RU"/>
              <a:t>Бесінші деңгей</a:t>
            </a:r>
            <a:endParaRPr kumimoji="0" lang="en-US"/>
          </a:p>
        </p:txBody>
      </p:sp>
      <p:sp>
        <p:nvSpPr>
          <p:cNvPr id="4" name="Дата 3"/>
          <p:cNvSpPr>
            <a:spLocks noGrp="1"/>
          </p:cNvSpPr>
          <p:nvPr>
            <p:ph type="dt" sz="half" idx="10"/>
          </p:nvPr>
        </p:nvSpPr>
        <p:spPr/>
        <p:txBody>
          <a:bodyPr/>
          <a:lstStyle/>
          <a:p>
            <a:fld id="{EACD1466-7E37-4D3F-A09E-1BF04A30F8FA}" type="datetime1">
              <a:rPr lang="ru-RU" smtClean="0"/>
              <a:pPr/>
              <a:t>29.11.2023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9900C6-6639-4AE9-927A-EA6F8006A509}" type="slidenum">
              <a:rPr lang="ru-RU" smtClean="0"/>
              <a:pPr/>
              <a:t>‹#›</a:t>
            </a:fld>
            <a:endParaRPr lang="ru-RU"/>
          </a:p>
        </p:txBody>
      </p:sp>
      <p:sp>
        <p:nvSpPr>
          <p:cNvPr id="7" name="Прямая соединительная линия 6"/>
          <p:cNvSpPr>
            <a:spLocks noChangeShapeType="1"/>
          </p:cNvSpPr>
          <p:nvPr/>
        </p:nvSpPr>
        <p:spPr bwMode="auto">
          <a:xfrm>
            <a:off x="457200" y="4764881"/>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42957" y="4835567"/>
            <a:ext cx="143137"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4361127" y="2401464"/>
            <a:ext cx="438912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Тақырып үлгісі</a:t>
            </a:r>
            <a:endParaRPr kumimoji="0" lang="en-US"/>
          </a:p>
        </p:txBody>
      </p:sp>
      <p:sp>
        <p:nvSpPr>
          <p:cNvPr id="4" name="Дата 3"/>
          <p:cNvSpPr>
            <a:spLocks noGrp="1"/>
          </p:cNvSpPr>
          <p:nvPr>
            <p:ph type="dt" sz="half" idx="10"/>
          </p:nvPr>
        </p:nvSpPr>
        <p:spPr/>
        <p:txBody>
          <a:bodyPr/>
          <a:lstStyle/>
          <a:p>
            <a:fld id="{B195FB5F-9144-4EE9-BFF0-9C44DCB64484}" type="datetime1">
              <a:rPr lang="ru-RU" smtClean="0"/>
              <a:pPr/>
              <a:t>29.11.2023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9900C6-6639-4AE9-927A-EA6F8006A509}" type="slidenum">
              <a:rPr lang="ru-RU" smtClean="0"/>
              <a:pPr/>
              <a:t>‹#›</a:t>
            </a:fld>
            <a:endParaRPr lang="ru-RU"/>
          </a:p>
        </p:txBody>
      </p:sp>
      <p:sp>
        <p:nvSpPr>
          <p:cNvPr id="8" name="Объект 7"/>
          <p:cNvSpPr>
            <a:spLocks noGrp="1"/>
          </p:cNvSpPr>
          <p:nvPr>
            <p:ph sz="quarter" idx="1"/>
          </p:nvPr>
        </p:nvSpPr>
        <p:spPr>
          <a:xfrm>
            <a:off x="457200" y="914400"/>
            <a:ext cx="8229600" cy="3703320"/>
          </a:xfrm>
        </p:spPr>
        <p:txBody>
          <a:bodyPr/>
          <a:lstStyle/>
          <a:p>
            <a:pPr lvl="0" eaLnBrk="1" latinLnBrk="0" hangingPunct="1"/>
            <a:r>
              <a:rPr lang="ru-RU"/>
              <a:t>Мәтін үлгісі</a:t>
            </a:r>
          </a:p>
          <a:p>
            <a:pPr lvl="1" eaLnBrk="1" latinLnBrk="0" hangingPunct="1"/>
            <a:r>
              <a:rPr lang="ru-RU"/>
              <a:t>Екінші деңгей</a:t>
            </a:r>
          </a:p>
          <a:p>
            <a:pPr lvl="2" eaLnBrk="1" latinLnBrk="0" hangingPunct="1"/>
            <a:r>
              <a:rPr lang="ru-RU"/>
              <a:t>Үшінші деңгей</a:t>
            </a:r>
          </a:p>
          <a:p>
            <a:pPr lvl="3" eaLnBrk="1" latinLnBrk="0" hangingPunct="1"/>
            <a:r>
              <a:rPr lang="ru-RU"/>
              <a:t>Төртінші деңгей</a:t>
            </a:r>
          </a:p>
          <a:p>
            <a:pPr lvl="4" eaLnBrk="1" latinLnBrk="0" hangingPunct="1"/>
            <a:r>
              <a:rPr lang="ru-RU"/>
              <a:t>Бесінші деңгей</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228850"/>
            <a:ext cx="6858000" cy="800100"/>
          </a:xfrm>
        </p:spPr>
        <p:txBody>
          <a:bodyPr anchor="t" anchorCtr="0"/>
          <a:lstStyle>
            <a:lvl1pPr algn="r">
              <a:buNone/>
              <a:defRPr sz="3200" b="0" cap="none" baseline="0"/>
            </a:lvl1pPr>
          </a:lstStyle>
          <a:p>
            <a:r>
              <a:rPr kumimoji="0" lang="ru-RU"/>
              <a:t>Тақырып үлгісі</a:t>
            </a:r>
            <a:endParaRPr kumimoji="0" lang="en-US"/>
          </a:p>
        </p:txBody>
      </p:sp>
      <p:sp>
        <p:nvSpPr>
          <p:cNvPr id="3" name="Текст 2"/>
          <p:cNvSpPr>
            <a:spLocks noGrp="1"/>
          </p:cNvSpPr>
          <p:nvPr>
            <p:ph type="body" idx="1"/>
          </p:nvPr>
        </p:nvSpPr>
        <p:spPr>
          <a:xfrm>
            <a:off x="1295400" y="3200400"/>
            <a:ext cx="6781800" cy="85725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Мәтін үлгісі</a:t>
            </a:r>
          </a:p>
        </p:txBody>
      </p:sp>
      <p:sp>
        <p:nvSpPr>
          <p:cNvPr id="4" name="Дата 3"/>
          <p:cNvSpPr>
            <a:spLocks noGrp="1"/>
          </p:cNvSpPr>
          <p:nvPr>
            <p:ph type="dt" sz="half" idx="10"/>
          </p:nvPr>
        </p:nvSpPr>
        <p:spPr>
          <a:xfrm>
            <a:off x="6400800" y="4766310"/>
            <a:ext cx="2286000" cy="274320"/>
          </a:xfrm>
        </p:spPr>
        <p:txBody>
          <a:bodyPr/>
          <a:lstStyle/>
          <a:p>
            <a:fld id="{816298AB-758B-4E15-A815-FE60C7CE9CB6}" type="datetime1">
              <a:rPr lang="ru-RU" smtClean="0"/>
              <a:pPr/>
              <a:t>29.11.2023</a:t>
            </a:fld>
            <a:endParaRPr lang="ru-RU"/>
          </a:p>
        </p:txBody>
      </p:sp>
      <p:sp>
        <p:nvSpPr>
          <p:cNvPr id="5" name="Нижний колонтитул 4"/>
          <p:cNvSpPr>
            <a:spLocks noGrp="1"/>
          </p:cNvSpPr>
          <p:nvPr>
            <p:ph type="ftr" sz="quarter" idx="11"/>
          </p:nvPr>
        </p:nvSpPr>
        <p:spPr>
          <a:xfrm>
            <a:off x="2898648" y="4766310"/>
            <a:ext cx="3474720" cy="274320"/>
          </a:xfrm>
        </p:spPr>
        <p:txBody>
          <a:bodyPr/>
          <a:lstStyle/>
          <a:p>
            <a:endParaRPr lang="ru-RU"/>
          </a:p>
        </p:txBody>
      </p:sp>
      <p:sp>
        <p:nvSpPr>
          <p:cNvPr id="6" name="Номер слайда 5"/>
          <p:cNvSpPr>
            <a:spLocks noGrp="1"/>
          </p:cNvSpPr>
          <p:nvPr>
            <p:ph type="sldNum" sz="quarter" idx="12"/>
          </p:nvPr>
        </p:nvSpPr>
        <p:spPr>
          <a:xfrm>
            <a:off x="1069848" y="4766310"/>
            <a:ext cx="1520952" cy="274320"/>
          </a:xfrm>
        </p:spPr>
        <p:txBody>
          <a:bodyPr/>
          <a:lstStyle/>
          <a:p>
            <a:fld id="{289900C6-6639-4AE9-927A-EA6F8006A509}" type="slidenum">
              <a:rPr lang="ru-RU" smtClean="0"/>
              <a:pPr/>
              <a:t>‹#›</a:t>
            </a:fld>
            <a:endParaRPr lang="ru-RU"/>
          </a:p>
        </p:txBody>
      </p:sp>
      <p:sp>
        <p:nvSpPr>
          <p:cNvPr id="7" name="Прямоугольник 6"/>
          <p:cNvSpPr/>
          <p:nvPr/>
        </p:nvSpPr>
        <p:spPr>
          <a:xfrm>
            <a:off x="914400" y="2114550"/>
            <a:ext cx="7315200" cy="96012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114550"/>
            <a:ext cx="228600" cy="96012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1450"/>
            <a:ext cx="8229600" cy="685800"/>
          </a:xfrm>
        </p:spPr>
        <p:txBody>
          <a:bodyPr/>
          <a:lstStyle/>
          <a:p>
            <a:r>
              <a:rPr kumimoji="0" lang="ru-RU"/>
              <a:t>Тақырып үлгісі</a:t>
            </a:r>
            <a:endParaRPr kumimoji="0" lang="en-US"/>
          </a:p>
        </p:txBody>
      </p:sp>
      <p:sp>
        <p:nvSpPr>
          <p:cNvPr id="5" name="Дата 4"/>
          <p:cNvSpPr>
            <a:spLocks noGrp="1"/>
          </p:cNvSpPr>
          <p:nvPr>
            <p:ph type="dt" sz="half" idx="10"/>
          </p:nvPr>
        </p:nvSpPr>
        <p:spPr/>
        <p:txBody>
          <a:bodyPr/>
          <a:lstStyle/>
          <a:p>
            <a:fld id="{1DAB558D-431F-487C-B141-968E9E63D316}" type="datetime1">
              <a:rPr lang="ru-RU" smtClean="0"/>
              <a:pPr/>
              <a:t>29.11.2023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9900C6-6639-4AE9-927A-EA6F8006A509}" type="slidenum">
              <a:rPr lang="ru-RU" smtClean="0"/>
              <a:pPr/>
              <a:t>‹#›</a:t>
            </a:fld>
            <a:endParaRPr lang="ru-RU"/>
          </a:p>
        </p:txBody>
      </p:sp>
      <p:sp>
        <p:nvSpPr>
          <p:cNvPr id="9" name="Объект 8"/>
          <p:cNvSpPr>
            <a:spLocks noGrp="1"/>
          </p:cNvSpPr>
          <p:nvPr>
            <p:ph sz="quarter" idx="1"/>
          </p:nvPr>
        </p:nvSpPr>
        <p:spPr>
          <a:xfrm>
            <a:off x="457200" y="914400"/>
            <a:ext cx="4041648" cy="3703320"/>
          </a:xfrm>
        </p:spPr>
        <p:txBody>
          <a:bodyPr/>
          <a:lstStyle/>
          <a:p>
            <a:pPr lvl="0" eaLnBrk="1" latinLnBrk="0" hangingPunct="1"/>
            <a:r>
              <a:rPr lang="ru-RU"/>
              <a:t>Мәтін үлгісі</a:t>
            </a:r>
          </a:p>
          <a:p>
            <a:pPr lvl="1" eaLnBrk="1" latinLnBrk="0" hangingPunct="1"/>
            <a:r>
              <a:rPr lang="ru-RU"/>
              <a:t>Екінші деңгей</a:t>
            </a:r>
          </a:p>
          <a:p>
            <a:pPr lvl="2" eaLnBrk="1" latinLnBrk="0" hangingPunct="1"/>
            <a:r>
              <a:rPr lang="ru-RU"/>
              <a:t>Үшінші деңгей</a:t>
            </a:r>
          </a:p>
          <a:p>
            <a:pPr lvl="3" eaLnBrk="1" latinLnBrk="0" hangingPunct="1"/>
            <a:r>
              <a:rPr lang="ru-RU"/>
              <a:t>Төртінші деңгей</a:t>
            </a:r>
          </a:p>
          <a:p>
            <a:pPr lvl="4" eaLnBrk="1" latinLnBrk="0" hangingPunct="1"/>
            <a:r>
              <a:rPr lang="ru-RU"/>
              <a:t>Бесінші деңгей</a:t>
            </a:r>
            <a:endParaRPr kumimoji="0" lang="en-US"/>
          </a:p>
        </p:txBody>
      </p:sp>
      <p:sp>
        <p:nvSpPr>
          <p:cNvPr id="11" name="Объект 10"/>
          <p:cNvSpPr>
            <a:spLocks noGrp="1"/>
          </p:cNvSpPr>
          <p:nvPr>
            <p:ph sz="quarter" idx="2"/>
          </p:nvPr>
        </p:nvSpPr>
        <p:spPr>
          <a:xfrm>
            <a:off x="4632198" y="912114"/>
            <a:ext cx="4041648" cy="3703320"/>
          </a:xfrm>
        </p:spPr>
        <p:txBody>
          <a:bodyPr/>
          <a:lstStyle/>
          <a:p>
            <a:pPr lvl="0" eaLnBrk="1" latinLnBrk="0" hangingPunct="1"/>
            <a:r>
              <a:rPr lang="ru-RU"/>
              <a:t>Мәтін үлгісі</a:t>
            </a:r>
          </a:p>
          <a:p>
            <a:pPr lvl="1" eaLnBrk="1" latinLnBrk="0" hangingPunct="1"/>
            <a:r>
              <a:rPr lang="ru-RU"/>
              <a:t>Екінші деңгей</a:t>
            </a:r>
          </a:p>
          <a:p>
            <a:pPr lvl="2" eaLnBrk="1" latinLnBrk="0" hangingPunct="1"/>
            <a:r>
              <a:rPr lang="ru-RU"/>
              <a:t>Үшінші деңгей</a:t>
            </a:r>
          </a:p>
          <a:p>
            <a:pPr lvl="3" eaLnBrk="1" latinLnBrk="0" hangingPunct="1"/>
            <a:r>
              <a:rPr lang="ru-RU"/>
              <a:t>Төртінші деңгей</a:t>
            </a:r>
          </a:p>
          <a:p>
            <a:pPr lvl="4" eaLnBrk="1" latinLnBrk="0" hangingPunct="1"/>
            <a:r>
              <a:rPr lang="ru-RU"/>
              <a:t>Бесінші деңгей</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1450"/>
            <a:ext cx="8229600" cy="685800"/>
          </a:xfrm>
        </p:spPr>
        <p:txBody>
          <a:bodyPr anchor="ctr"/>
          <a:lstStyle>
            <a:lvl1pPr>
              <a:defRPr/>
            </a:lvl1pPr>
          </a:lstStyle>
          <a:p>
            <a:r>
              <a:rPr kumimoji="0" lang="ru-RU"/>
              <a:t>Тақырып үлгісі</a:t>
            </a:r>
            <a:endParaRPr kumimoji="0" lang="en-US"/>
          </a:p>
        </p:txBody>
      </p:sp>
      <p:sp>
        <p:nvSpPr>
          <p:cNvPr id="3" name="Текст 2"/>
          <p:cNvSpPr>
            <a:spLocks noGrp="1"/>
          </p:cNvSpPr>
          <p:nvPr>
            <p:ph type="body" idx="1"/>
          </p:nvPr>
        </p:nvSpPr>
        <p:spPr>
          <a:xfrm>
            <a:off x="457200" y="964406"/>
            <a:ext cx="4040188" cy="51435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Мәтін үлгісі</a:t>
            </a:r>
          </a:p>
        </p:txBody>
      </p:sp>
      <p:sp>
        <p:nvSpPr>
          <p:cNvPr id="4" name="Текст 3"/>
          <p:cNvSpPr>
            <a:spLocks noGrp="1"/>
          </p:cNvSpPr>
          <p:nvPr>
            <p:ph type="body" sz="half" idx="3"/>
          </p:nvPr>
        </p:nvSpPr>
        <p:spPr>
          <a:xfrm>
            <a:off x="4648201" y="971550"/>
            <a:ext cx="4041775" cy="51435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Мәтін үлгісі</a:t>
            </a:r>
          </a:p>
        </p:txBody>
      </p:sp>
      <p:sp>
        <p:nvSpPr>
          <p:cNvPr id="7" name="Дата 6"/>
          <p:cNvSpPr>
            <a:spLocks noGrp="1"/>
          </p:cNvSpPr>
          <p:nvPr>
            <p:ph type="dt" sz="half" idx="10"/>
          </p:nvPr>
        </p:nvSpPr>
        <p:spPr/>
        <p:txBody>
          <a:bodyPr/>
          <a:lstStyle/>
          <a:p>
            <a:fld id="{BB77CD50-1FE3-4D89-8166-57951E8D2D47}" type="datetime1">
              <a:rPr lang="ru-RU" smtClean="0"/>
              <a:pPr/>
              <a:t>29.11.2023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89900C6-6639-4AE9-927A-EA6F8006A509}" type="slidenum">
              <a:rPr lang="ru-RU" smtClean="0"/>
              <a:pPr/>
              <a:t>‹#›</a:t>
            </a:fld>
            <a:endParaRPr lang="ru-RU"/>
          </a:p>
        </p:txBody>
      </p:sp>
      <p:sp>
        <p:nvSpPr>
          <p:cNvPr id="11" name="Объект 10"/>
          <p:cNvSpPr>
            <a:spLocks noGrp="1"/>
          </p:cNvSpPr>
          <p:nvPr>
            <p:ph sz="quarter" idx="2"/>
          </p:nvPr>
        </p:nvSpPr>
        <p:spPr>
          <a:xfrm>
            <a:off x="457200" y="1600200"/>
            <a:ext cx="4038600" cy="3028950"/>
          </a:xfrm>
        </p:spPr>
        <p:txBody>
          <a:bodyPr/>
          <a:lstStyle/>
          <a:p>
            <a:pPr lvl="0" eaLnBrk="1" latinLnBrk="0" hangingPunct="1"/>
            <a:r>
              <a:rPr lang="ru-RU"/>
              <a:t>Мәтін үлгісі</a:t>
            </a:r>
          </a:p>
          <a:p>
            <a:pPr lvl="1" eaLnBrk="1" latinLnBrk="0" hangingPunct="1"/>
            <a:r>
              <a:rPr lang="ru-RU"/>
              <a:t>Екінші деңгей</a:t>
            </a:r>
          </a:p>
          <a:p>
            <a:pPr lvl="2" eaLnBrk="1" latinLnBrk="0" hangingPunct="1"/>
            <a:r>
              <a:rPr lang="ru-RU"/>
              <a:t>Үшінші деңгей</a:t>
            </a:r>
          </a:p>
          <a:p>
            <a:pPr lvl="3" eaLnBrk="1" latinLnBrk="0" hangingPunct="1"/>
            <a:r>
              <a:rPr lang="ru-RU"/>
              <a:t>Төртінші деңгей</a:t>
            </a:r>
          </a:p>
          <a:p>
            <a:pPr lvl="4" eaLnBrk="1" latinLnBrk="0" hangingPunct="1"/>
            <a:r>
              <a:rPr lang="ru-RU"/>
              <a:t>Бесінші деңгей</a:t>
            </a:r>
            <a:endParaRPr kumimoji="0" lang="en-US"/>
          </a:p>
        </p:txBody>
      </p:sp>
      <p:sp>
        <p:nvSpPr>
          <p:cNvPr id="13" name="Объект 12"/>
          <p:cNvSpPr>
            <a:spLocks noGrp="1"/>
          </p:cNvSpPr>
          <p:nvPr>
            <p:ph sz="quarter" idx="4"/>
          </p:nvPr>
        </p:nvSpPr>
        <p:spPr>
          <a:xfrm>
            <a:off x="4648200" y="1600200"/>
            <a:ext cx="4038600" cy="3028950"/>
          </a:xfrm>
        </p:spPr>
        <p:txBody>
          <a:bodyPr/>
          <a:lstStyle/>
          <a:p>
            <a:pPr lvl="0" eaLnBrk="1" latinLnBrk="0" hangingPunct="1"/>
            <a:r>
              <a:rPr lang="ru-RU"/>
              <a:t>Мәтін үлгісі</a:t>
            </a:r>
          </a:p>
          <a:p>
            <a:pPr lvl="1" eaLnBrk="1" latinLnBrk="0" hangingPunct="1"/>
            <a:r>
              <a:rPr lang="ru-RU"/>
              <a:t>Екінші деңгей</a:t>
            </a:r>
          </a:p>
          <a:p>
            <a:pPr lvl="2" eaLnBrk="1" latinLnBrk="0" hangingPunct="1"/>
            <a:r>
              <a:rPr lang="ru-RU"/>
              <a:t>Үшінші деңгей</a:t>
            </a:r>
          </a:p>
          <a:p>
            <a:pPr lvl="3" eaLnBrk="1" latinLnBrk="0" hangingPunct="1"/>
            <a:r>
              <a:rPr lang="ru-RU"/>
              <a:t>Төртінші деңгей</a:t>
            </a:r>
          </a:p>
          <a:p>
            <a:pPr lvl="4" eaLnBrk="1" latinLnBrk="0" hangingPunct="1"/>
            <a:r>
              <a:rPr lang="ru-RU"/>
              <a:t>Бесінші деңгей</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1450"/>
            <a:ext cx="8229600" cy="685800"/>
          </a:xfrm>
        </p:spPr>
        <p:txBody>
          <a:bodyPr/>
          <a:lstStyle/>
          <a:p>
            <a:r>
              <a:rPr kumimoji="0" lang="ru-RU"/>
              <a:t>Тақырып үлгісі</a:t>
            </a:r>
            <a:endParaRPr kumimoji="0" lang="en-US"/>
          </a:p>
        </p:txBody>
      </p:sp>
      <p:sp>
        <p:nvSpPr>
          <p:cNvPr id="3" name="Дата 2"/>
          <p:cNvSpPr>
            <a:spLocks noGrp="1"/>
          </p:cNvSpPr>
          <p:nvPr>
            <p:ph type="dt" sz="half" idx="10"/>
          </p:nvPr>
        </p:nvSpPr>
        <p:spPr/>
        <p:txBody>
          <a:bodyPr/>
          <a:lstStyle/>
          <a:p>
            <a:fld id="{E279DE68-445E-44CC-88F6-BAF8DFD37493}" type="datetime1">
              <a:rPr lang="ru-RU" smtClean="0"/>
              <a:pPr/>
              <a:t>29.11.2023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89900C6-6639-4AE9-927A-EA6F8006A509}" type="slidenum">
              <a:rPr lang="ru-RU" smtClean="0"/>
              <a:pPr/>
              <a:t>‹#›</a:t>
            </a:fld>
            <a:endParaRPr lang="ru-RU"/>
          </a:p>
        </p:txBody>
      </p:sp>
      <p:sp>
        <p:nvSpPr>
          <p:cNvPr id="6" name="Равнобедренный треугольник 5"/>
          <p:cNvSpPr>
            <a:spLocks noChangeAspect="1"/>
          </p:cNvSpPr>
          <p:nvPr/>
        </p:nvSpPr>
        <p:spPr>
          <a:xfrm rot="5400000">
            <a:off x="442957" y="4835567"/>
            <a:ext cx="143137"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E8C503C-BAF0-451E-A64E-867C7E6C4C62}" type="datetime1">
              <a:rPr lang="ru-RU" smtClean="0"/>
              <a:pPr/>
              <a:t>29.11.2023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89900C6-6639-4AE9-927A-EA6F8006A509}" type="slidenum">
              <a:rPr lang="ru-RU" smtClean="0"/>
              <a:pPr/>
              <a:t>‹#›</a:t>
            </a:fld>
            <a:endParaRPr lang="ru-RU"/>
          </a:p>
        </p:txBody>
      </p:sp>
      <p:sp>
        <p:nvSpPr>
          <p:cNvPr id="5" name="Прямая соединительная линия 4"/>
          <p:cNvSpPr>
            <a:spLocks noChangeShapeType="1"/>
          </p:cNvSpPr>
          <p:nvPr/>
        </p:nvSpPr>
        <p:spPr bwMode="auto">
          <a:xfrm>
            <a:off x="457200" y="4764881"/>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42957" y="4835567"/>
            <a:ext cx="143137"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228600"/>
            <a:ext cx="2514600" cy="628650"/>
          </a:xfrm>
        </p:spPr>
        <p:txBody>
          <a:bodyPr anchor="b" anchorCtr="0">
            <a:noAutofit/>
          </a:bodyPr>
          <a:lstStyle>
            <a:lvl1pPr algn="l">
              <a:buNone/>
              <a:defRPr sz="2000" b="1">
                <a:solidFill>
                  <a:schemeClr val="tx2"/>
                </a:solidFill>
                <a:latin typeface="+mn-lt"/>
                <a:ea typeface="+mn-ea"/>
                <a:cs typeface="+mn-cs"/>
              </a:defRPr>
            </a:lvl1pPr>
          </a:lstStyle>
          <a:p>
            <a:r>
              <a:rPr kumimoji="0" lang="ru-RU"/>
              <a:t>Тақырып үлгісі</a:t>
            </a:r>
            <a:endParaRPr kumimoji="0" lang="en-US"/>
          </a:p>
        </p:txBody>
      </p:sp>
      <p:sp>
        <p:nvSpPr>
          <p:cNvPr id="3" name="Текст 2"/>
          <p:cNvSpPr>
            <a:spLocks noGrp="1"/>
          </p:cNvSpPr>
          <p:nvPr>
            <p:ph type="body" idx="2"/>
          </p:nvPr>
        </p:nvSpPr>
        <p:spPr>
          <a:xfrm>
            <a:off x="6324600" y="914401"/>
            <a:ext cx="2514600" cy="3632597"/>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a:t>Мәтін үлгісі</a:t>
            </a:r>
          </a:p>
        </p:txBody>
      </p:sp>
      <p:sp>
        <p:nvSpPr>
          <p:cNvPr id="5" name="Дата 4"/>
          <p:cNvSpPr>
            <a:spLocks noGrp="1"/>
          </p:cNvSpPr>
          <p:nvPr>
            <p:ph type="dt" sz="half" idx="10"/>
          </p:nvPr>
        </p:nvSpPr>
        <p:spPr/>
        <p:txBody>
          <a:bodyPr/>
          <a:lstStyle/>
          <a:p>
            <a:fld id="{A6AA4898-0F00-4443-ADB9-D0E77A6EC511}" type="datetime1">
              <a:rPr lang="ru-RU" smtClean="0"/>
              <a:pPr/>
              <a:t>29.11.2023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9900C6-6639-4AE9-927A-EA6F8006A509}" type="slidenum">
              <a:rPr lang="ru-RU" smtClean="0"/>
              <a:pPr/>
              <a:t>‹#›</a:t>
            </a:fld>
            <a:endParaRPr lang="ru-RU"/>
          </a:p>
        </p:txBody>
      </p:sp>
      <p:sp>
        <p:nvSpPr>
          <p:cNvPr id="8" name="Прямая соединительная линия 7"/>
          <p:cNvSpPr>
            <a:spLocks noChangeShapeType="1"/>
          </p:cNvSpPr>
          <p:nvPr/>
        </p:nvSpPr>
        <p:spPr bwMode="auto">
          <a:xfrm>
            <a:off x="457200" y="4764881"/>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915025" y="2493169"/>
            <a:ext cx="45262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42957" y="4835567"/>
            <a:ext cx="143137"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Объект 11"/>
          <p:cNvSpPr>
            <a:spLocks noGrp="1"/>
          </p:cNvSpPr>
          <p:nvPr>
            <p:ph sz="quarter" idx="1"/>
          </p:nvPr>
        </p:nvSpPr>
        <p:spPr>
          <a:xfrm>
            <a:off x="304800" y="228600"/>
            <a:ext cx="5715000" cy="4286250"/>
          </a:xfrm>
        </p:spPr>
        <p:txBody>
          <a:bodyPr/>
          <a:lstStyle/>
          <a:p>
            <a:pPr lvl="0" eaLnBrk="1" latinLnBrk="0" hangingPunct="1"/>
            <a:r>
              <a:rPr lang="ru-RU"/>
              <a:t>Мәтін үлгісі</a:t>
            </a:r>
          </a:p>
          <a:p>
            <a:pPr lvl="1" eaLnBrk="1" latinLnBrk="0" hangingPunct="1"/>
            <a:r>
              <a:rPr lang="ru-RU"/>
              <a:t>Екінші деңгей</a:t>
            </a:r>
          </a:p>
          <a:p>
            <a:pPr lvl="2" eaLnBrk="1" latinLnBrk="0" hangingPunct="1"/>
            <a:r>
              <a:rPr lang="ru-RU"/>
              <a:t>Үшінші деңгей</a:t>
            </a:r>
          </a:p>
          <a:p>
            <a:pPr lvl="3" eaLnBrk="1" latinLnBrk="0" hangingPunct="1"/>
            <a:r>
              <a:rPr lang="ru-RU"/>
              <a:t>Төртінші деңгей</a:t>
            </a:r>
          </a:p>
          <a:p>
            <a:pPr lvl="4" eaLnBrk="1" latinLnBrk="0" hangingPunct="1"/>
            <a:r>
              <a:rPr lang="ru-RU"/>
              <a:t>Бесінші деңгей</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75642"/>
            <a:ext cx="8229600" cy="506016"/>
          </a:xfrm>
          <a:ln>
            <a:solidFill>
              <a:schemeClr val="accent1"/>
            </a:solidFill>
          </a:ln>
        </p:spPr>
        <p:txBody>
          <a:bodyPr lIns="274320" anchor="ctr"/>
          <a:lstStyle>
            <a:lvl1pPr algn="r">
              <a:buNone/>
              <a:defRPr sz="2000" b="0">
                <a:solidFill>
                  <a:schemeClr val="tx1"/>
                </a:solidFill>
              </a:defRPr>
            </a:lvl1pPr>
          </a:lstStyle>
          <a:p>
            <a:r>
              <a:rPr kumimoji="0" lang="ru-RU"/>
              <a:t>Тақырып үлгісі</a:t>
            </a:r>
            <a:endParaRPr kumimoji="0" lang="en-US"/>
          </a:p>
        </p:txBody>
      </p:sp>
      <p:sp>
        <p:nvSpPr>
          <p:cNvPr id="3" name="Рисунок 2"/>
          <p:cNvSpPr>
            <a:spLocks noGrp="1"/>
          </p:cNvSpPr>
          <p:nvPr>
            <p:ph type="pic" idx="1"/>
          </p:nvPr>
        </p:nvSpPr>
        <p:spPr>
          <a:xfrm>
            <a:off x="457200" y="1428750"/>
            <a:ext cx="8229600" cy="3202686"/>
          </a:xfrm>
          <a:solidFill>
            <a:schemeClr val="tx1">
              <a:shade val="50000"/>
            </a:schemeClr>
          </a:solidFill>
          <a:ln>
            <a:noFill/>
          </a:ln>
          <a:effectLst/>
        </p:spPr>
        <p:txBody>
          <a:bodyPr/>
          <a:lstStyle>
            <a:lvl1pPr marL="0" indent="0">
              <a:spcBef>
                <a:spcPts val="600"/>
              </a:spcBef>
              <a:buNone/>
              <a:defRPr sz="3200"/>
            </a:lvl1pPr>
          </a:lstStyle>
          <a:p>
            <a:r>
              <a:rPr kumimoji="0" lang="ru-RU"/>
              <a:t>Суретті кірістіру</a:t>
            </a:r>
            <a:endParaRPr kumimoji="0" lang="en-US" dirty="0"/>
          </a:p>
        </p:txBody>
      </p:sp>
      <p:sp>
        <p:nvSpPr>
          <p:cNvPr id="4" name="Текст 3"/>
          <p:cNvSpPr>
            <a:spLocks noGrp="1"/>
          </p:cNvSpPr>
          <p:nvPr>
            <p:ph type="body" sz="half" idx="2"/>
          </p:nvPr>
        </p:nvSpPr>
        <p:spPr>
          <a:xfrm>
            <a:off x="457200" y="914400"/>
            <a:ext cx="8229600" cy="40005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a:t>Мәтін үлгісі</a:t>
            </a:r>
          </a:p>
        </p:txBody>
      </p:sp>
      <p:sp>
        <p:nvSpPr>
          <p:cNvPr id="5" name="Дата 4"/>
          <p:cNvSpPr>
            <a:spLocks noGrp="1"/>
          </p:cNvSpPr>
          <p:nvPr>
            <p:ph type="dt" sz="half" idx="10"/>
          </p:nvPr>
        </p:nvSpPr>
        <p:spPr/>
        <p:txBody>
          <a:bodyPr/>
          <a:lstStyle/>
          <a:p>
            <a:fld id="{86FB3EC8-ADD2-44EE-80D0-457037122EBD}" type="datetime1">
              <a:rPr lang="ru-RU" smtClean="0"/>
              <a:pPr/>
              <a:t>29.11.2023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9900C6-6639-4AE9-927A-EA6F8006A509}" type="slidenum">
              <a:rPr lang="ru-RU" smtClean="0"/>
              <a:pPr/>
              <a:t>‹#›</a:t>
            </a:fld>
            <a:endParaRPr lang="ru-RU"/>
          </a:p>
        </p:txBody>
      </p:sp>
      <p:sp>
        <p:nvSpPr>
          <p:cNvPr id="8" name="Прямая соединительная линия 7"/>
          <p:cNvSpPr>
            <a:spLocks noChangeShapeType="1"/>
          </p:cNvSpPr>
          <p:nvPr/>
        </p:nvSpPr>
        <p:spPr bwMode="auto">
          <a:xfrm>
            <a:off x="457200" y="4764881"/>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42957" y="4835567"/>
            <a:ext cx="143137"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375642"/>
            <a:ext cx="182880" cy="51435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14300"/>
            <a:ext cx="8229600" cy="742950"/>
          </a:xfrm>
          <a:prstGeom prst="rect">
            <a:avLst/>
          </a:prstGeom>
        </p:spPr>
        <p:txBody>
          <a:bodyPr vert="horz" anchor="b" anchorCtr="0">
            <a:normAutofit/>
          </a:bodyPr>
          <a:lstStyle/>
          <a:p>
            <a:r>
              <a:rPr kumimoji="0" lang="ru-RU"/>
              <a:t>Тақырып үлгісі</a:t>
            </a:r>
            <a:endParaRPr kumimoji="0" lang="en-US"/>
          </a:p>
        </p:txBody>
      </p:sp>
      <p:sp>
        <p:nvSpPr>
          <p:cNvPr id="13" name="Текст 12"/>
          <p:cNvSpPr>
            <a:spLocks noGrp="1"/>
          </p:cNvSpPr>
          <p:nvPr>
            <p:ph type="body" idx="1"/>
          </p:nvPr>
        </p:nvSpPr>
        <p:spPr>
          <a:xfrm>
            <a:off x="457200" y="914400"/>
            <a:ext cx="8229600" cy="3682746"/>
          </a:xfrm>
          <a:prstGeom prst="rect">
            <a:avLst/>
          </a:prstGeom>
        </p:spPr>
        <p:txBody>
          <a:bodyPr vert="horz">
            <a:normAutofit/>
          </a:bodyPr>
          <a:lstStyle/>
          <a:p>
            <a:pPr lvl="0" eaLnBrk="1" latinLnBrk="0" hangingPunct="1"/>
            <a:r>
              <a:rPr kumimoji="0" lang="ru-RU"/>
              <a:t>Мәтін үлгісі</a:t>
            </a:r>
          </a:p>
          <a:p>
            <a:pPr lvl="1" eaLnBrk="1" latinLnBrk="0" hangingPunct="1"/>
            <a:r>
              <a:rPr kumimoji="0" lang="ru-RU"/>
              <a:t>Екінші деңгей</a:t>
            </a:r>
          </a:p>
          <a:p>
            <a:pPr lvl="2" eaLnBrk="1" latinLnBrk="0" hangingPunct="1"/>
            <a:r>
              <a:rPr kumimoji="0" lang="ru-RU"/>
              <a:t>Үшінші деңгей</a:t>
            </a:r>
          </a:p>
          <a:p>
            <a:pPr lvl="3" eaLnBrk="1" latinLnBrk="0" hangingPunct="1"/>
            <a:r>
              <a:rPr kumimoji="0" lang="ru-RU"/>
              <a:t>Төртінші деңгей</a:t>
            </a:r>
          </a:p>
          <a:p>
            <a:pPr lvl="4" eaLnBrk="1" latinLnBrk="0" hangingPunct="1"/>
            <a:r>
              <a:rPr kumimoji="0" lang="ru-RU"/>
              <a:t>Бесінші деңгей</a:t>
            </a:r>
            <a:endParaRPr kumimoji="0" lang="en-US"/>
          </a:p>
        </p:txBody>
      </p:sp>
      <p:sp>
        <p:nvSpPr>
          <p:cNvPr id="14" name="Дата 13"/>
          <p:cNvSpPr>
            <a:spLocks noGrp="1"/>
          </p:cNvSpPr>
          <p:nvPr>
            <p:ph type="dt" sz="half" idx="2"/>
          </p:nvPr>
        </p:nvSpPr>
        <p:spPr>
          <a:xfrm>
            <a:off x="6400800" y="4767263"/>
            <a:ext cx="2289048" cy="274320"/>
          </a:xfrm>
          <a:prstGeom prst="rect">
            <a:avLst/>
          </a:prstGeom>
        </p:spPr>
        <p:txBody>
          <a:bodyPr vert="horz"/>
          <a:lstStyle>
            <a:lvl1pPr algn="l" eaLnBrk="1" latinLnBrk="0" hangingPunct="1">
              <a:defRPr kumimoji="0" sz="1400">
                <a:solidFill>
                  <a:schemeClr val="tx2"/>
                </a:solidFill>
              </a:defRPr>
            </a:lvl1pPr>
          </a:lstStyle>
          <a:p>
            <a:fld id="{4D87D316-F97E-4390-AD10-AF3C18805A63}" type="datetime1">
              <a:rPr lang="ru-RU" smtClean="0"/>
              <a:pPr/>
              <a:t>29.11.2023</a:t>
            </a:fld>
            <a:endParaRPr lang="ru-RU"/>
          </a:p>
        </p:txBody>
      </p:sp>
      <p:sp>
        <p:nvSpPr>
          <p:cNvPr id="3" name="Нижний колонтитул 2"/>
          <p:cNvSpPr>
            <a:spLocks noGrp="1"/>
          </p:cNvSpPr>
          <p:nvPr>
            <p:ph type="ftr" sz="quarter" idx="3"/>
          </p:nvPr>
        </p:nvSpPr>
        <p:spPr>
          <a:xfrm>
            <a:off x="2898648" y="4767263"/>
            <a:ext cx="3505200" cy="274320"/>
          </a:xfrm>
          <a:prstGeom prst="rect">
            <a:avLst/>
          </a:prstGeom>
        </p:spPr>
        <p:txBody>
          <a:bodyPr vert="horz"/>
          <a:lstStyle>
            <a:lvl1pPr algn="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612648" y="4767263"/>
            <a:ext cx="1981200" cy="274320"/>
          </a:xfrm>
          <a:prstGeom prst="rect">
            <a:avLst/>
          </a:prstGeom>
        </p:spPr>
        <p:txBody>
          <a:bodyPr vert="horz"/>
          <a:lstStyle>
            <a:lvl1pPr algn="l" eaLnBrk="1" latinLnBrk="0" hangingPunct="1">
              <a:defRPr kumimoji="0" sz="1400">
                <a:solidFill>
                  <a:schemeClr val="tx2"/>
                </a:solidFill>
              </a:defRPr>
            </a:lvl1pPr>
          </a:lstStyle>
          <a:p>
            <a:fld id="{289900C6-6639-4AE9-927A-EA6F8006A509}" type="slidenum">
              <a:rPr lang="ru-RU" smtClean="0"/>
              <a:pPr/>
              <a:t>‹#›</a:t>
            </a:fld>
            <a:endParaRPr lang="ru-RU"/>
          </a:p>
        </p:txBody>
      </p:sp>
      <p:sp>
        <p:nvSpPr>
          <p:cNvPr id="28" name="Прямая соединительная линия 27"/>
          <p:cNvSpPr>
            <a:spLocks noChangeShapeType="1"/>
          </p:cNvSpPr>
          <p:nvPr/>
        </p:nvSpPr>
        <p:spPr bwMode="auto">
          <a:xfrm>
            <a:off x="457200" y="4764881"/>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85725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42957" y="4835567"/>
            <a:ext cx="143137"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stat.gov.kz/"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hyperlink" Target="https://www.stat.gov.kz/" TargetMode="Externa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7" Type="http://schemas.openxmlformats.org/officeDocument/2006/relationships/chart" Target="../charts/chart12.xml"/><Relationship Id="rId2" Type="http://schemas.openxmlformats.org/officeDocument/2006/relationships/hyperlink" Target="https://www.stat.gov.kz/" TargetMode="External"/><Relationship Id="rId1" Type="http://schemas.openxmlformats.org/officeDocument/2006/relationships/slideLayout" Target="../slideLayouts/slideLayout7.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chart" Target="../charts/chart9.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13.xml"/><Relationship Id="rId5" Type="http://schemas.openxmlformats.org/officeDocument/2006/relationships/hyperlink" Target="https://kgd.gov.kz/" TargetMode="External"/><Relationship Id="rId4" Type="http://schemas.openxmlformats.org/officeDocument/2006/relationships/hyperlink" Target="https://www.stat.gov.kz/"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stat.gov.kz/" TargetMode="External"/><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14.xml"/><Relationship Id="rId4" Type="http://schemas.openxmlformats.org/officeDocument/2006/relationships/hyperlink" Target="https://kgd.gov.kz/"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kgd.gov.kz/"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kgd.gov.kz/"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kgd.gov.kz/"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kgd.gov.kz/"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kgd.gov.kz/"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kgd.gov.kz/"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kgd.gov.kz/"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4.png"/><Relationship Id="rId7"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media/image20.png"/></Relationships>
</file>

<file path=ppt/slides/_rels/slide27.xml.rels><?xml version="1.0" encoding="UTF-8" standalone="yes"?>
<Relationships xmlns="http://schemas.openxmlformats.org/package/2006/relationships"><Relationship Id="rId8" Type="http://schemas.openxmlformats.org/officeDocument/2006/relationships/hyperlink" Target="https://www.eijournal.ru/jour/article/view/31/16" TargetMode="External"/><Relationship Id="rId3" Type="http://schemas.openxmlformats.org/officeDocument/2006/relationships/hyperlink" Target="https://kgd.gov.kz/ru/exp_trade_files" TargetMode="External"/><Relationship Id="rId7" Type="http://schemas.openxmlformats.org/officeDocument/2006/relationships/hyperlink" Target="https://www.undp.org/sites/g/files/zskgke326/files/migration/kz/9df747f221b2d141139e34612f4e612e2008dd3ab430eccdf15fa02052700b46.pdf"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s://online.zakon.kz/Document/?doc_id=37957260" TargetMode="External"/><Relationship Id="rId5" Type="http://schemas.openxmlformats.org/officeDocument/2006/relationships/hyperlink" Target="https://www.gov.kz/memleket/entities/akimvko?lang=ru" TargetMode="External"/><Relationship Id="rId4" Type="http://schemas.openxmlformats.org/officeDocument/2006/relationships/hyperlink" Target="https://stat.gov.kz/ru/"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hyperlink" Target="http://www.damu.kz/" TargetMode="External"/><Relationship Id="rId7" Type="http://schemas.openxmlformats.org/officeDocument/2006/relationships/hyperlink" Target="http://facebook.com/damu.fund" TargetMode="External"/><Relationship Id="rId12" Type="http://schemas.openxmlformats.org/officeDocument/2006/relationships/image" Target="../media/image24.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21.png"/><Relationship Id="rId11" Type="http://schemas.openxmlformats.org/officeDocument/2006/relationships/hyperlink" Target="https://twitter.com/FundDamu" TargetMode="External"/><Relationship Id="rId5" Type="http://schemas.openxmlformats.org/officeDocument/2006/relationships/hyperlink" Target="http://www.youtube.com/FundDamu" TargetMode="External"/><Relationship Id="rId10" Type="http://schemas.openxmlformats.org/officeDocument/2006/relationships/image" Target="../media/image23.png"/><Relationship Id="rId4" Type="http://schemas.openxmlformats.org/officeDocument/2006/relationships/hyperlink" Target="http://business.gov.kz/" TargetMode="External"/><Relationship Id="rId9" Type="http://schemas.openxmlformats.org/officeDocument/2006/relationships/hyperlink" Target="http://vk.com/damu.fund"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7" y="2712338"/>
            <a:ext cx="6336703" cy="707886"/>
          </a:xfrm>
          <a:prstGeom prst="rect">
            <a:avLst/>
          </a:prstGeom>
          <a:noFill/>
        </p:spPr>
        <p:txBody>
          <a:bodyPr wrap="square" rtlCol="0">
            <a:spAutoFit/>
          </a:bodyPr>
          <a:lstStyle/>
          <a:p>
            <a:r>
              <a:rPr lang="ru-RU" sz="2000" b="1" dirty="0" smtClean="0">
                <a:latin typeface="Arial Narrow" panose="020B0606020202030204" pitchFamily="34" charset="0"/>
              </a:rPr>
              <a:t>ШҚО </a:t>
            </a:r>
            <a:r>
              <a:rPr lang="kk-KZ" sz="2000" b="1" dirty="0" smtClean="0">
                <a:latin typeface="Arial Narrow" panose="020B0606020202030204" pitchFamily="34" charset="0"/>
              </a:rPr>
              <a:t>д</a:t>
            </a:r>
            <a:r>
              <a:rPr lang="ru-RU" sz="2000" b="1" dirty="0" err="1" smtClean="0">
                <a:latin typeface="Arial Narrow" panose="020B0606020202030204" pitchFamily="34" charset="0"/>
              </a:rPr>
              <a:t>аму</a:t>
            </a:r>
            <a:r>
              <a:rPr lang="ru-RU" sz="2000" b="1" dirty="0" smtClean="0">
                <a:latin typeface="Arial Narrow" panose="020B0606020202030204" pitchFamily="34" charset="0"/>
              </a:rPr>
              <a:t> </a:t>
            </a:r>
            <a:r>
              <a:rPr lang="ru-RU" sz="2000" b="1" dirty="0" err="1" smtClean="0">
                <a:latin typeface="Arial Narrow" panose="020B0606020202030204" pitchFamily="34" charset="0"/>
              </a:rPr>
              <a:t>перспективалары</a:t>
            </a:r>
            <a:r>
              <a:rPr lang="ru-RU" sz="2000" b="1" dirty="0" smtClean="0">
                <a:latin typeface="Arial Narrow" panose="020B0606020202030204" pitchFamily="34" charset="0"/>
              </a:rPr>
              <a:t>:</a:t>
            </a:r>
            <a:endParaRPr lang="ru-RU" sz="2000" b="1" dirty="0">
              <a:latin typeface="Arial Narrow" panose="020B0606020202030204" pitchFamily="34" charset="0"/>
            </a:endParaRPr>
          </a:p>
          <a:p>
            <a:r>
              <a:rPr lang="ru-RU" sz="2000" dirty="0">
                <a:latin typeface="Arial Narrow" panose="020B0606020202030204" pitchFamily="34" charset="0"/>
              </a:rPr>
              <a:t>«Даму» қорының ұсыныстары</a:t>
            </a:r>
          </a:p>
        </p:txBody>
      </p:sp>
      <p:pic>
        <p:nvPicPr>
          <p:cNvPr id="4" name="Picture 2"/>
          <p:cNvPicPr>
            <a:picLocks noChangeAspect="1" noChangeArrowheads="1"/>
          </p:cNvPicPr>
          <p:nvPr/>
        </p:nvPicPr>
        <p:blipFill rotWithShape="1">
          <a:blip r:embed="rId2"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4380992" y="1332443"/>
            <a:ext cx="2520279" cy="79573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TextBox 4"/>
          <p:cNvSpPr txBox="1"/>
          <p:nvPr/>
        </p:nvSpPr>
        <p:spPr>
          <a:xfrm>
            <a:off x="3707903" y="4587974"/>
            <a:ext cx="1728193" cy="338554"/>
          </a:xfrm>
          <a:prstGeom prst="rect">
            <a:avLst/>
          </a:prstGeom>
          <a:noFill/>
        </p:spPr>
        <p:txBody>
          <a:bodyPr wrap="square" rtlCol="0">
            <a:spAutoFit/>
          </a:bodyPr>
          <a:lstStyle/>
          <a:p>
            <a:pPr algn="ctr"/>
            <a:r>
              <a:rPr lang="ru-RU" sz="1600" dirty="0">
                <a:solidFill>
                  <a:srgbClr val="C00000"/>
                </a:solidFill>
                <a:latin typeface="Century Gothic" panose="020B0502020202020204" pitchFamily="34" charset="0"/>
              </a:rPr>
              <a:t>2023 жыл</a:t>
            </a:r>
          </a:p>
        </p:txBody>
      </p:sp>
      <p:pic>
        <p:nvPicPr>
          <p:cNvPr id="1026" name="Picture 2" descr="Related image"/>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993484" y="1330091"/>
            <a:ext cx="3046130" cy="7980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32307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8388424" y="4731990"/>
            <a:ext cx="358952" cy="274320"/>
          </a:xfrm>
        </p:spPr>
        <p:txBody>
          <a:bodyPr/>
          <a:lstStyle/>
          <a:p>
            <a:fld id="{2BFBE491-5EF2-4275-9C8C-803B79656BAF}" type="slidenum">
              <a:rPr lang="ru-RU" smtClean="0"/>
              <a:pPr/>
              <a:t>10</a:t>
            </a:fld>
            <a:endParaRPr lang="ru-RU" dirty="0"/>
          </a:p>
        </p:txBody>
      </p:sp>
      <p:sp>
        <p:nvSpPr>
          <p:cNvPr id="3" name="Заголовок 1"/>
          <p:cNvSpPr>
            <a:spLocks noGrp="1"/>
          </p:cNvSpPr>
          <p:nvPr>
            <p:ph type="title"/>
          </p:nvPr>
        </p:nvSpPr>
        <p:spPr>
          <a:xfrm>
            <a:off x="755576" y="161816"/>
            <a:ext cx="6624736" cy="622940"/>
          </a:xfrm>
        </p:spPr>
        <p:txBody>
          <a:bodyPr>
            <a:noAutofit/>
          </a:bodyPr>
          <a:lstStyle/>
          <a:p>
            <a:r>
              <a:rPr lang="ru-RU" sz="2100" b="1" dirty="0">
                <a:solidFill>
                  <a:schemeClr val="tx1"/>
                </a:solidFill>
                <a:latin typeface="Arial Narrow" panose="020B0606020202030204" pitchFamily="34" charset="0"/>
              </a:rPr>
              <a:t>2.1 Шығыс Қазақстан облысының статистикалық көрсеткіштері</a:t>
            </a:r>
          </a:p>
        </p:txBody>
      </p:sp>
      <p:sp>
        <p:nvSpPr>
          <p:cNvPr id="38" name="TextBox 37"/>
          <p:cNvSpPr txBox="1"/>
          <p:nvPr/>
        </p:nvSpPr>
        <p:spPr>
          <a:xfrm>
            <a:off x="2161982" y="3872204"/>
            <a:ext cx="2443619" cy="184666"/>
          </a:xfrm>
          <a:prstGeom prst="rect">
            <a:avLst/>
          </a:prstGeom>
          <a:noFill/>
        </p:spPr>
        <p:txBody>
          <a:bodyPr wrap="square" rtlCol="0">
            <a:spAutoFit/>
          </a:bodyPr>
          <a:lstStyle/>
          <a:p>
            <a:r>
              <a:rPr lang="ru-RU" sz="600" i="1" kern="0" dirty="0">
                <a:solidFill>
                  <a:prstClr val="black"/>
                </a:solidFill>
                <a:latin typeface="Century Gothic"/>
              </a:rPr>
              <a:t>Дереккөз: ҚР </a:t>
            </a:r>
            <a:r>
              <a:rPr lang="ru-RU" sz="600" i="1" kern="0" dirty="0" err="1" smtClean="0">
                <a:solidFill>
                  <a:prstClr val="black"/>
                </a:solidFill>
                <a:latin typeface="Century Gothic"/>
              </a:rPr>
              <a:t>СЖжРА</a:t>
            </a:r>
            <a:r>
              <a:rPr lang="ru-RU" sz="600" i="1" kern="0" dirty="0" smtClean="0">
                <a:solidFill>
                  <a:prstClr val="black"/>
                </a:solidFill>
                <a:latin typeface="Century Gothic"/>
              </a:rPr>
              <a:t> </a:t>
            </a:r>
            <a:r>
              <a:rPr lang="ru-RU" sz="600" i="1" kern="0" dirty="0" err="1" smtClean="0">
                <a:solidFill>
                  <a:prstClr val="black"/>
                </a:solidFill>
                <a:latin typeface="Century Gothic"/>
              </a:rPr>
              <a:t>Ұлттық </a:t>
            </a:r>
            <a:r>
              <a:rPr lang="ru-RU" sz="600" i="1" kern="0" dirty="0">
                <a:solidFill>
                  <a:prstClr val="black"/>
                </a:solidFill>
                <a:latin typeface="Century Gothic"/>
              </a:rPr>
              <a:t>статистика бюросы</a:t>
            </a:r>
          </a:p>
        </p:txBody>
      </p:sp>
      <p:sp>
        <p:nvSpPr>
          <p:cNvPr id="39" name="Прямоугольник 38"/>
          <p:cNvSpPr/>
          <p:nvPr/>
        </p:nvSpPr>
        <p:spPr>
          <a:xfrm>
            <a:off x="1608993" y="1942006"/>
            <a:ext cx="5993218" cy="521894"/>
          </a:xfrm>
          <a:prstGeom prst="rect">
            <a:avLst/>
          </a:prstGeom>
          <a:solidFill>
            <a:srgbClr val="31B6FD">
              <a:lumMod val="20000"/>
              <a:lumOff val="80000"/>
            </a:srgbClr>
          </a:solidFill>
          <a:ln w="25400" cap="flat" cmpd="sng" algn="ctr">
            <a:noFill/>
            <a:prstDash val="solid"/>
          </a:ln>
          <a:effectLst/>
        </p:spPr>
        <p:txBody>
          <a:bodyPr rtlCol="0" anchor="ctr"/>
          <a:lstStyle/>
          <a:p>
            <a:pPr algn="ctr" defTabSz="685800">
              <a:defRPr/>
            </a:pPr>
            <a:endParaRPr lang="ru-RU" sz="1050" kern="0" dirty="0">
              <a:solidFill>
                <a:prstClr val="black"/>
              </a:solidFill>
              <a:latin typeface="Century Gothic"/>
              <a:cs typeface="Arial"/>
            </a:endParaRPr>
          </a:p>
        </p:txBody>
      </p:sp>
      <p:sp>
        <p:nvSpPr>
          <p:cNvPr id="40" name="Прямоугольник 39"/>
          <p:cNvSpPr/>
          <p:nvPr/>
        </p:nvSpPr>
        <p:spPr>
          <a:xfrm>
            <a:off x="1608993" y="2555837"/>
            <a:ext cx="5993218" cy="533108"/>
          </a:xfrm>
          <a:prstGeom prst="rect">
            <a:avLst/>
          </a:prstGeom>
          <a:solidFill>
            <a:srgbClr val="31B6FD">
              <a:lumMod val="20000"/>
              <a:lumOff val="80000"/>
            </a:srgbClr>
          </a:solidFill>
          <a:ln w="25400" cap="flat" cmpd="sng" algn="ctr">
            <a:noFill/>
            <a:prstDash val="solid"/>
          </a:ln>
          <a:effectLst/>
        </p:spPr>
        <p:txBody>
          <a:bodyPr rtlCol="0" anchor="ctr"/>
          <a:lstStyle/>
          <a:p>
            <a:pPr algn="ctr" defTabSz="685800">
              <a:defRPr/>
            </a:pPr>
            <a:endParaRPr lang="ru-RU" sz="1050" kern="0" dirty="0">
              <a:solidFill>
                <a:srgbClr val="002060"/>
              </a:solidFill>
              <a:latin typeface="Century Gothic"/>
              <a:cs typeface="Arial"/>
            </a:endParaRPr>
          </a:p>
        </p:txBody>
      </p:sp>
      <p:sp>
        <p:nvSpPr>
          <p:cNvPr id="41" name="Прямоугольник 40"/>
          <p:cNvSpPr/>
          <p:nvPr/>
        </p:nvSpPr>
        <p:spPr>
          <a:xfrm>
            <a:off x="1608993" y="3178000"/>
            <a:ext cx="5997346" cy="541143"/>
          </a:xfrm>
          <a:prstGeom prst="rect">
            <a:avLst/>
          </a:prstGeom>
          <a:solidFill>
            <a:srgbClr val="31B6FD">
              <a:lumMod val="20000"/>
              <a:lumOff val="80000"/>
            </a:srgbClr>
          </a:solidFill>
          <a:ln w="25400" cap="flat" cmpd="sng" algn="ctr">
            <a:noFill/>
            <a:prstDash val="solid"/>
          </a:ln>
          <a:effectLst/>
        </p:spPr>
        <p:txBody>
          <a:bodyPr rtlCol="0" anchor="ctr"/>
          <a:lstStyle/>
          <a:p>
            <a:pPr algn="ctr" defTabSz="685800">
              <a:defRPr/>
            </a:pPr>
            <a:endParaRPr lang="ru-RU" sz="1050" kern="0" dirty="0">
              <a:solidFill>
                <a:prstClr val="black"/>
              </a:solidFill>
              <a:latin typeface="Century Gothic"/>
              <a:cs typeface="Arial"/>
            </a:endParaRPr>
          </a:p>
        </p:txBody>
      </p:sp>
      <p:sp>
        <p:nvSpPr>
          <p:cNvPr id="42" name="Прямоугольник 41"/>
          <p:cNvSpPr/>
          <p:nvPr/>
        </p:nvSpPr>
        <p:spPr>
          <a:xfrm>
            <a:off x="3214679" y="1942007"/>
            <a:ext cx="3357586" cy="253916"/>
          </a:xfrm>
          <a:prstGeom prst="rect">
            <a:avLst/>
          </a:prstGeom>
        </p:spPr>
        <p:txBody>
          <a:bodyPr wrap="square">
            <a:spAutoFit/>
          </a:bodyPr>
          <a:lstStyle/>
          <a:p>
            <a:pPr algn="ctr"/>
            <a:r>
              <a:rPr lang="ru-RU" sz="1050" kern="0" dirty="0">
                <a:solidFill>
                  <a:srgbClr val="002060"/>
                </a:solidFill>
                <a:latin typeface="Century Gothic"/>
              </a:rPr>
              <a:t>Жұмыс істеп тұрған ШОБ субъектілерінің саны</a:t>
            </a:r>
          </a:p>
        </p:txBody>
      </p:sp>
      <p:sp>
        <p:nvSpPr>
          <p:cNvPr id="43" name="Прямоугольник 42"/>
          <p:cNvSpPr/>
          <p:nvPr/>
        </p:nvSpPr>
        <p:spPr>
          <a:xfrm>
            <a:off x="3143240" y="2519473"/>
            <a:ext cx="3069307" cy="253916"/>
          </a:xfrm>
          <a:prstGeom prst="rect">
            <a:avLst/>
          </a:prstGeom>
        </p:spPr>
        <p:txBody>
          <a:bodyPr wrap="square">
            <a:spAutoFit/>
          </a:bodyPr>
          <a:lstStyle/>
          <a:p>
            <a:pPr algn="ctr"/>
            <a:r>
              <a:rPr lang="ru-RU" sz="1050" kern="0" dirty="0">
                <a:solidFill>
                  <a:srgbClr val="002060"/>
                </a:solidFill>
                <a:latin typeface="Century Gothic"/>
              </a:rPr>
              <a:t>ШОБ-та жұмыспен қамтылғандар саны</a:t>
            </a:r>
          </a:p>
        </p:txBody>
      </p:sp>
      <p:sp>
        <p:nvSpPr>
          <p:cNvPr id="44" name="Прямоугольник 43"/>
          <p:cNvSpPr/>
          <p:nvPr/>
        </p:nvSpPr>
        <p:spPr>
          <a:xfrm>
            <a:off x="2842938" y="3140513"/>
            <a:ext cx="3877903" cy="253916"/>
          </a:xfrm>
          <a:prstGeom prst="rect">
            <a:avLst/>
          </a:prstGeom>
        </p:spPr>
        <p:txBody>
          <a:bodyPr wrap="square">
            <a:spAutoFit/>
          </a:bodyPr>
          <a:lstStyle/>
          <a:p>
            <a:pPr algn="ctr"/>
            <a:r>
              <a:rPr lang="ru-RU" sz="1050" kern="0" dirty="0">
                <a:solidFill>
                  <a:srgbClr val="002060"/>
                </a:solidFill>
                <a:latin typeface="Century Gothic"/>
              </a:rPr>
              <a:t>ШОК-тің 2023 жылғы 3 айдағы жалпы қосылған құны</a:t>
            </a:r>
          </a:p>
        </p:txBody>
      </p:sp>
      <p:sp>
        <p:nvSpPr>
          <p:cNvPr id="45" name="TextBox 44"/>
          <p:cNvSpPr txBox="1"/>
          <p:nvPr/>
        </p:nvSpPr>
        <p:spPr>
          <a:xfrm>
            <a:off x="2429875" y="2172840"/>
            <a:ext cx="5172336" cy="276999"/>
          </a:xfrm>
          <a:prstGeom prst="rect">
            <a:avLst/>
          </a:prstGeom>
          <a:noFill/>
        </p:spPr>
        <p:txBody>
          <a:bodyPr wrap="square" rtlCol="0">
            <a:spAutoFit/>
          </a:bodyPr>
          <a:lstStyle/>
          <a:p>
            <a:pPr algn="ctr"/>
            <a:r>
              <a:rPr lang="ru-RU" sz="1200" b="1" kern="0" dirty="0">
                <a:solidFill>
                  <a:srgbClr val="002060"/>
                </a:solidFill>
                <a:latin typeface="Century Gothic"/>
              </a:rPr>
              <a:t>64,7 мың бірлік (Республика бойынша жалпы санының 3,2%)</a:t>
            </a:r>
          </a:p>
        </p:txBody>
      </p:sp>
      <p:sp>
        <p:nvSpPr>
          <p:cNvPr id="46" name="TextBox 45"/>
          <p:cNvSpPr txBox="1"/>
          <p:nvPr/>
        </p:nvSpPr>
        <p:spPr>
          <a:xfrm>
            <a:off x="2410828" y="2690242"/>
            <a:ext cx="5191382" cy="337124"/>
          </a:xfrm>
          <a:prstGeom prst="rect">
            <a:avLst/>
          </a:prstGeom>
          <a:noFill/>
        </p:spPr>
        <p:txBody>
          <a:bodyPr wrap="square" rtlCol="0">
            <a:noAutofit/>
          </a:bodyPr>
          <a:lstStyle/>
          <a:p>
            <a:pPr algn="ctr"/>
            <a:r>
              <a:rPr lang="ru-RU" sz="1200" b="1" kern="0" dirty="0">
                <a:solidFill>
                  <a:srgbClr val="002060"/>
                </a:solidFill>
                <a:latin typeface="Century Gothic"/>
              </a:rPr>
              <a:t>167,9 мың адам (Республика бойынша жалпы санының 4,0%)</a:t>
            </a:r>
          </a:p>
          <a:p>
            <a:pPr algn="ctr"/>
            <a:r>
              <a:rPr lang="ru-RU" sz="900" b="1" kern="0" dirty="0">
                <a:solidFill>
                  <a:srgbClr val="002060"/>
                </a:solidFill>
                <a:latin typeface="Century Gothic"/>
              </a:rPr>
              <a:t>* </a:t>
            </a:r>
            <a:r>
              <a:rPr lang="ru-RU" sz="900" kern="0" dirty="0">
                <a:solidFill>
                  <a:srgbClr val="002060"/>
                </a:solidFill>
                <a:latin typeface="Century Gothic"/>
              </a:rPr>
              <a:t>ШОБ-тің өңірді жұмыспен қамтуға қосқан үлесі </a:t>
            </a:r>
            <a:r>
              <a:rPr lang="ru-RU" sz="900" b="1" kern="0" dirty="0">
                <a:solidFill>
                  <a:srgbClr val="002060"/>
                </a:solidFill>
                <a:latin typeface="Century Gothic"/>
              </a:rPr>
              <a:t>46,1% </a:t>
            </a:r>
            <a:r>
              <a:rPr lang="ru-RU" sz="900" kern="0" dirty="0">
                <a:solidFill>
                  <a:srgbClr val="002060"/>
                </a:solidFill>
                <a:latin typeface="Century Gothic"/>
              </a:rPr>
              <a:t>-ды құрайды</a:t>
            </a:r>
          </a:p>
        </p:txBody>
      </p:sp>
      <p:sp>
        <p:nvSpPr>
          <p:cNvPr id="47" name="TextBox 46"/>
          <p:cNvSpPr txBox="1"/>
          <p:nvPr/>
        </p:nvSpPr>
        <p:spPr>
          <a:xfrm>
            <a:off x="2446080" y="3320765"/>
            <a:ext cx="5160257" cy="415498"/>
          </a:xfrm>
          <a:prstGeom prst="rect">
            <a:avLst/>
          </a:prstGeom>
          <a:noFill/>
        </p:spPr>
        <p:txBody>
          <a:bodyPr wrap="square" rtlCol="0">
            <a:spAutoFit/>
          </a:bodyPr>
          <a:lstStyle/>
          <a:p>
            <a:pPr algn="ctr"/>
            <a:r>
              <a:rPr lang="ru-RU" sz="1200" b="1" kern="0" dirty="0">
                <a:solidFill>
                  <a:srgbClr val="002060"/>
                </a:solidFill>
                <a:latin typeface="Century Gothic"/>
              </a:rPr>
              <a:t>204,6 млрд теңге (Республика бойынша жалпы соманың 2,4%)</a:t>
            </a:r>
          </a:p>
          <a:p>
            <a:pPr algn="ctr"/>
            <a:r>
              <a:rPr lang="ru-RU" sz="900" kern="0" dirty="0">
                <a:solidFill>
                  <a:srgbClr val="002060"/>
                </a:solidFill>
                <a:latin typeface="Century Gothic"/>
              </a:rPr>
              <a:t>* ЖӨӨ-дегі ШОК үлесі </a:t>
            </a:r>
            <a:r>
              <a:rPr lang="ru-RU" sz="900" b="1" kern="0" dirty="0">
                <a:solidFill>
                  <a:srgbClr val="002060"/>
                </a:solidFill>
                <a:latin typeface="Century Gothic"/>
              </a:rPr>
              <a:t>20,3%</a:t>
            </a:r>
            <a:r>
              <a:rPr lang="ru-RU" sz="900" kern="0" dirty="0">
                <a:solidFill>
                  <a:srgbClr val="002060"/>
                </a:solidFill>
                <a:latin typeface="Century Gothic"/>
              </a:rPr>
              <a:t> -ды құрайды</a:t>
            </a:r>
            <a:endParaRPr lang="ru-RU" sz="1050" kern="0" dirty="0">
              <a:solidFill>
                <a:srgbClr val="002060"/>
              </a:solidFill>
              <a:latin typeface="Century Gothic"/>
            </a:endParaRPr>
          </a:p>
        </p:txBody>
      </p:sp>
      <p:sp>
        <p:nvSpPr>
          <p:cNvPr id="48" name="Shape 842"/>
          <p:cNvSpPr>
            <a:spLocks noChangeAspect="1"/>
          </p:cNvSpPr>
          <p:nvPr/>
        </p:nvSpPr>
        <p:spPr>
          <a:xfrm>
            <a:off x="1942165" y="3268164"/>
            <a:ext cx="344162" cy="344162"/>
          </a:xfrm>
          <a:custGeom>
            <a:avLst/>
            <a:gdLst/>
            <a:ahLst/>
            <a:cxnLst/>
            <a:rect l="0" t="0" r="0" b="0"/>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4584D3"/>
          </a:solidFill>
          <a:ln>
            <a:noFill/>
          </a:ln>
        </p:spPr>
        <p:txBody>
          <a:bodyPr lIns="68569" tIns="68569" rIns="68569" bIns="68569" anchor="ctr" anchorCtr="0">
            <a:noAutofit/>
          </a:bodyPr>
          <a:lstStyle/>
          <a:p>
            <a:pPr defTabSz="685800">
              <a:defRPr/>
            </a:pPr>
            <a:endParaRPr sz="1350" kern="0" dirty="0">
              <a:solidFill>
                <a:prstClr val="black"/>
              </a:solidFill>
              <a:latin typeface="Century Gothic"/>
            </a:endParaRPr>
          </a:p>
        </p:txBody>
      </p:sp>
      <p:grpSp>
        <p:nvGrpSpPr>
          <p:cNvPr id="49" name="Shape 930"/>
          <p:cNvGrpSpPr>
            <a:grpSpLocks noChangeAspect="1"/>
          </p:cNvGrpSpPr>
          <p:nvPr/>
        </p:nvGrpSpPr>
        <p:grpSpPr>
          <a:xfrm>
            <a:off x="1941427" y="2005600"/>
            <a:ext cx="344162" cy="344162"/>
            <a:chOff x="3294650" y="3652450"/>
            <a:chExt cx="388350" cy="405450"/>
          </a:xfrm>
          <a:solidFill>
            <a:srgbClr val="4584D3"/>
          </a:solidFill>
        </p:grpSpPr>
        <p:sp>
          <p:nvSpPr>
            <p:cNvPr id="84" name="Shape 931"/>
            <p:cNvSpPr/>
            <p:nvPr/>
          </p:nvSpPr>
          <p:spPr>
            <a:xfrm>
              <a:off x="3294650" y="3681775"/>
              <a:ext cx="376150" cy="376125"/>
            </a:xfrm>
            <a:custGeom>
              <a:avLst/>
              <a:gdLst/>
              <a:ahLst/>
              <a:cxnLst/>
              <a:rect l="0" t="0" r="0" b="0"/>
              <a:pathLst>
                <a:path w="15046" h="15045" extrusionOk="0">
                  <a:moveTo>
                    <a:pt x="7132" y="0"/>
                  </a:moveTo>
                  <a:lnTo>
                    <a:pt x="6766" y="49"/>
                  </a:lnTo>
                  <a:lnTo>
                    <a:pt x="6375" y="98"/>
                  </a:lnTo>
                  <a:lnTo>
                    <a:pt x="6009" y="147"/>
                  </a:lnTo>
                  <a:lnTo>
                    <a:pt x="5642" y="244"/>
                  </a:lnTo>
                  <a:lnTo>
                    <a:pt x="5276" y="342"/>
                  </a:lnTo>
                  <a:lnTo>
                    <a:pt x="4934" y="464"/>
                  </a:lnTo>
                  <a:lnTo>
                    <a:pt x="4592" y="586"/>
                  </a:lnTo>
                  <a:lnTo>
                    <a:pt x="4250" y="733"/>
                  </a:lnTo>
                  <a:lnTo>
                    <a:pt x="3933" y="904"/>
                  </a:lnTo>
                  <a:lnTo>
                    <a:pt x="3615" y="1099"/>
                  </a:lnTo>
                  <a:lnTo>
                    <a:pt x="3322" y="1295"/>
                  </a:lnTo>
                  <a:lnTo>
                    <a:pt x="3029" y="1490"/>
                  </a:lnTo>
                  <a:lnTo>
                    <a:pt x="2736" y="1710"/>
                  </a:lnTo>
                  <a:lnTo>
                    <a:pt x="2467" y="1954"/>
                  </a:lnTo>
                  <a:lnTo>
                    <a:pt x="2199" y="2198"/>
                  </a:lnTo>
                  <a:lnTo>
                    <a:pt x="1954" y="2467"/>
                  </a:lnTo>
                  <a:lnTo>
                    <a:pt x="1710" y="2736"/>
                  </a:lnTo>
                  <a:lnTo>
                    <a:pt x="1490" y="3029"/>
                  </a:lnTo>
                  <a:lnTo>
                    <a:pt x="1295" y="3322"/>
                  </a:lnTo>
                  <a:lnTo>
                    <a:pt x="1100" y="3615"/>
                  </a:lnTo>
                  <a:lnTo>
                    <a:pt x="904" y="3932"/>
                  </a:lnTo>
                  <a:lnTo>
                    <a:pt x="733" y="4250"/>
                  </a:lnTo>
                  <a:lnTo>
                    <a:pt x="587" y="4592"/>
                  </a:lnTo>
                  <a:lnTo>
                    <a:pt x="465" y="4934"/>
                  </a:lnTo>
                  <a:lnTo>
                    <a:pt x="342" y="5276"/>
                  </a:lnTo>
                  <a:lnTo>
                    <a:pt x="245" y="5642"/>
                  </a:lnTo>
                  <a:lnTo>
                    <a:pt x="147" y="6008"/>
                  </a:lnTo>
                  <a:lnTo>
                    <a:pt x="98" y="6375"/>
                  </a:lnTo>
                  <a:lnTo>
                    <a:pt x="49" y="6765"/>
                  </a:lnTo>
                  <a:lnTo>
                    <a:pt x="0" y="7132"/>
                  </a:lnTo>
                  <a:lnTo>
                    <a:pt x="0" y="7522"/>
                  </a:lnTo>
                  <a:lnTo>
                    <a:pt x="0" y="7913"/>
                  </a:lnTo>
                  <a:lnTo>
                    <a:pt x="49" y="8280"/>
                  </a:lnTo>
                  <a:lnTo>
                    <a:pt x="98" y="8670"/>
                  </a:lnTo>
                  <a:lnTo>
                    <a:pt x="147" y="9037"/>
                  </a:lnTo>
                  <a:lnTo>
                    <a:pt x="245" y="9403"/>
                  </a:lnTo>
                  <a:lnTo>
                    <a:pt x="342" y="9769"/>
                  </a:lnTo>
                  <a:lnTo>
                    <a:pt x="465" y="10111"/>
                  </a:lnTo>
                  <a:lnTo>
                    <a:pt x="587" y="10453"/>
                  </a:lnTo>
                  <a:lnTo>
                    <a:pt x="733" y="10795"/>
                  </a:lnTo>
                  <a:lnTo>
                    <a:pt x="904" y="11113"/>
                  </a:lnTo>
                  <a:lnTo>
                    <a:pt x="1100" y="11430"/>
                  </a:lnTo>
                  <a:lnTo>
                    <a:pt x="1295" y="11723"/>
                  </a:lnTo>
                  <a:lnTo>
                    <a:pt x="1490" y="12016"/>
                  </a:lnTo>
                  <a:lnTo>
                    <a:pt x="1710" y="12309"/>
                  </a:lnTo>
                  <a:lnTo>
                    <a:pt x="1954" y="12578"/>
                  </a:lnTo>
                  <a:lnTo>
                    <a:pt x="2199" y="12847"/>
                  </a:lnTo>
                  <a:lnTo>
                    <a:pt x="2467" y="13091"/>
                  </a:lnTo>
                  <a:lnTo>
                    <a:pt x="2736" y="13335"/>
                  </a:lnTo>
                  <a:lnTo>
                    <a:pt x="3029" y="13555"/>
                  </a:lnTo>
                  <a:lnTo>
                    <a:pt x="3322" y="13750"/>
                  </a:lnTo>
                  <a:lnTo>
                    <a:pt x="3615" y="13946"/>
                  </a:lnTo>
                  <a:lnTo>
                    <a:pt x="3933" y="14141"/>
                  </a:lnTo>
                  <a:lnTo>
                    <a:pt x="4250" y="14312"/>
                  </a:lnTo>
                  <a:lnTo>
                    <a:pt x="4592" y="14459"/>
                  </a:lnTo>
                  <a:lnTo>
                    <a:pt x="4934" y="14581"/>
                  </a:lnTo>
                  <a:lnTo>
                    <a:pt x="5276" y="14703"/>
                  </a:lnTo>
                  <a:lnTo>
                    <a:pt x="5642" y="14801"/>
                  </a:lnTo>
                  <a:lnTo>
                    <a:pt x="6009" y="14898"/>
                  </a:lnTo>
                  <a:lnTo>
                    <a:pt x="6375" y="14947"/>
                  </a:lnTo>
                  <a:lnTo>
                    <a:pt x="6766" y="14996"/>
                  </a:lnTo>
                  <a:lnTo>
                    <a:pt x="7132" y="15045"/>
                  </a:lnTo>
                  <a:lnTo>
                    <a:pt x="7914" y="15045"/>
                  </a:lnTo>
                  <a:lnTo>
                    <a:pt x="8280" y="14996"/>
                  </a:lnTo>
                  <a:lnTo>
                    <a:pt x="8671" y="14947"/>
                  </a:lnTo>
                  <a:lnTo>
                    <a:pt x="9037" y="14898"/>
                  </a:lnTo>
                  <a:lnTo>
                    <a:pt x="9403" y="14801"/>
                  </a:lnTo>
                  <a:lnTo>
                    <a:pt x="9770" y="14703"/>
                  </a:lnTo>
                  <a:lnTo>
                    <a:pt x="10112" y="14581"/>
                  </a:lnTo>
                  <a:lnTo>
                    <a:pt x="10454" y="14459"/>
                  </a:lnTo>
                  <a:lnTo>
                    <a:pt x="10795" y="14312"/>
                  </a:lnTo>
                  <a:lnTo>
                    <a:pt x="11113" y="14141"/>
                  </a:lnTo>
                  <a:lnTo>
                    <a:pt x="11430" y="13946"/>
                  </a:lnTo>
                  <a:lnTo>
                    <a:pt x="11724" y="13750"/>
                  </a:lnTo>
                  <a:lnTo>
                    <a:pt x="12017" y="13555"/>
                  </a:lnTo>
                  <a:lnTo>
                    <a:pt x="12310" y="13335"/>
                  </a:lnTo>
                  <a:lnTo>
                    <a:pt x="12578" y="13091"/>
                  </a:lnTo>
                  <a:lnTo>
                    <a:pt x="12847" y="12847"/>
                  </a:lnTo>
                  <a:lnTo>
                    <a:pt x="13091" y="12578"/>
                  </a:lnTo>
                  <a:lnTo>
                    <a:pt x="13335" y="12309"/>
                  </a:lnTo>
                  <a:lnTo>
                    <a:pt x="13555" y="12016"/>
                  </a:lnTo>
                  <a:lnTo>
                    <a:pt x="13751" y="11723"/>
                  </a:lnTo>
                  <a:lnTo>
                    <a:pt x="13946" y="11430"/>
                  </a:lnTo>
                  <a:lnTo>
                    <a:pt x="14141" y="11113"/>
                  </a:lnTo>
                  <a:lnTo>
                    <a:pt x="14312" y="10795"/>
                  </a:lnTo>
                  <a:lnTo>
                    <a:pt x="14459" y="10453"/>
                  </a:lnTo>
                  <a:lnTo>
                    <a:pt x="14581" y="10111"/>
                  </a:lnTo>
                  <a:lnTo>
                    <a:pt x="14703" y="9769"/>
                  </a:lnTo>
                  <a:lnTo>
                    <a:pt x="14801" y="9403"/>
                  </a:lnTo>
                  <a:lnTo>
                    <a:pt x="14899" y="9037"/>
                  </a:lnTo>
                  <a:lnTo>
                    <a:pt x="14947" y="8670"/>
                  </a:lnTo>
                  <a:lnTo>
                    <a:pt x="14996" y="8280"/>
                  </a:lnTo>
                  <a:lnTo>
                    <a:pt x="15045" y="7913"/>
                  </a:lnTo>
                  <a:lnTo>
                    <a:pt x="15045" y="7522"/>
                  </a:lnTo>
                  <a:lnTo>
                    <a:pt x="7523" y="7522"/>
                  </a:lnTo>
                  <a:lnTo>
                    <a:pt x="7523" y="0"/>
                  </a:lnTo>
                  <a:close/>
                </a:path>
              </a:pathLst>
            </a:custGeom>
            <a:grpFill/>
            <a:ln>
              <a:noFill/>
            </a:ln>
          </p:spPr>
          <p:txBody>
            <a:bodyPr lIns="68569" tIns="68569" rIns="68569" bIns="68569" anchor="ctr" anchorCtr="0">
              <a:noAutofit/>
            </a:bodyPr>
            <a:lstStyle/>
            <a:p>
              <a:pPr defTabSz="685800">
                <a:defRPr/>
              </a:pPr>
              <a:endParaRPr sz="1350" kern="0" dirty="0">
                <a:solidFill>
                  <a:prstClr val="black"/>
                </a:solidFill>
                <a:latin typeface="Century Gothic"/>
              </a:endParaRPr>
            </a:p>
          </p:txBody>
        </p:sp>
        <p:sp>
          <p:nvSpPr>
            <p:cNvPr id="85" name="Shape 932"/>
            <p:cNvSpPr/>
            <p:nvPr/>
          </p:nvSpPr>
          <p:spPr>
            <a:xfrm>
              <a:off x="3494925" y="3760525"/>
              <a:ext cx="188075" cy="97100"/>
            </a:xfrm>
            <a:custGeom>
              <a:avLst/>
              <a:gdLst/>
              <a:ahLst/>
              <a:cxnLst/>
              <a:rect l="0" t="0" r="0" b="0"/>
              <a:pathLst>
                <a:path w="7523" h="3884" extrusionOk="0">
                  <a:moveTo>
                    <a:pt x="2491" y="2956"/>
                  </a:moveTo>
                  <a:lnTo>
                    <a:pt x="2491" y="3396"/>
                  </a:lnTo>
                  <a:lnTo>
                    <a:pt x="1759" y="3396"/>
                  </a:lnTo>
                  <a:lnTo>
                    <a:pt x="2491" y="2956"/>
                  </a:lnTo>
                  <a:close/>
                  <a:moveTo>
                    <a:pt x="3346" y="2443"/>
                  </a:moveTo>
                  <a:lnTo>
                    <a:pt x="3346" y="3396"/>
                  </a:lnTo>
                  <a:lnTo>
                    <a:pt x="2980" y="3396"/>
                  </a:lnTo>
                  <a:lnTo>
                    <a:pt x="2980" y="2663"/>
                  </a:lnTo>
                  <a:lnTo>
                    <a:pt x="3346" y="2443"/>
                  </a:lnTo>
                  <a:close/>
                  <a:moveTo>
                    <a:pt x="4201" y="1930"/>
                  </a:moveTo>
                  <a:lnTo>
                    <a:pt x="4201" y="3396"/>
                  </a:lnTo>
                  <a:lnTo>
                    <a:pt x="3835" y="3396"/>
                  </a:lnTo>
                  <a:lnTo>
                    <a:pt x="3835" y="2150"/>
                  </a:lnTo>
                  <a:lnTo>
                    <a:pt x="3835" y="2150"/>
                  </a:lnTo>
                  <a:lnTo>
                    <a:pt x="4201" y="1930"/>
                  </a:lnTo>
                  <a:close/>
                  <a:moveTo>
                    <a:pt x="5056" y="1393"/>
                  </a:moveTo>
                  <a:lnTo>
                    <a:pt x="5056" y="3396"/>
                  </a:lnTo>
                  <a:lnTo>
                    <a:pt x="4689" y="3396"/>
                  </a:lnTo>
                  <a:lnTo>
                    <a:pt x="4689" y="1637"/>
                  </a:lnTo>
                  <a:lnTo>
                    <a:pt x="5056" y="1393"/>
                  </a:lnTo>
                  <a:close/>
                  <a:moveTo>
                    <a:pt x="5911" y="885"/>
                  </a:moveTo>
                  <a:lnTo>
                    <a:pt x="5911" y="3396"/>
                  </a:lnTo>
                  <a:lnTo>
                    <a:pt x="5544" y="3396"/>
                  </a:lnTo>
                  <a:lnTo>
                    <a:pt x="5544" y="1100"/>
                  </a:lnTo>
                  <a:lnTo>
                    <a:pt x="5911" y="885"/>
                  </a:lnTo>
                  <a:close/>
                  <a:moveTo>
                    <a:pt x="6399" y="978"/>
                  </a:moveTo>
                  <a:lnTo>
                    <a:pt x="6619" y="1539"/>
                  </a:lnTo>
                  <a:lnTo>
                    <a:pt x="6790" y="2031"/>
                  </a:lnTo>
                  <a:lnTo>
                    <a:pt x="6790" y="3396"/>
                  </a:lnTo>
                  <a:lnTo>
                    <a:pt x="6399" y="3396"/>
                  </a:lnTo>
                  <a:lnTo>
                    <a:pt x="6399" y="978"/>
                  </a:lnTo>
                  <a:close/>
                  <a:moveTo>
                    <a:pt x="6448" y="1"/>
                  </a:moveTo>
                  <a:lnTo>
                    <a:pt x="0" y="3884"/>
                  </a:lnTo>
                  <a:lnTo>
                    <a:pt x="7523" y="3884"/>
                  </a:lnTo>
                  <a:lnTo>
                    <a:pt x="7498" y="3347"/>
                  </a:lnTo>
                  <a:lnTo>
                    <a:pt x="7449" y="2834"/>
                  </a:lnTo>
                  <a:lnTo>
                    <a:pt x="7352" y="2321"/>
                  </a:lnTo>
                  <a:lnTo>
                    <a:pt x="7229" y="1832"/>
                  </a:lnTo>
                  <a:lnTo>
                    <a:pt x="7083" y="1344"/>
                  </a:lnTo>
                  <a:lnTo>
                    <a:pt x="6912" y="880"/>
                  </a:lnTo>
                  <a:lnTo>
                    <a:pt x="6692" y="440"/>
                  </a:lnTo>
                  <a:lnTo>
                    <a:pt x="6448" y="1"/>
                  </a:lnTo>
                  <a:close/>
                </a:path>
              </a:pathLst>
            </a:custGeom>
            <a:grpFill/>
            <a:ln>
              <a:noFill/>
            </a:ln>
          </p:spPr>
          <p:txBody>
            <a:bodyPr lIns="68569" tIns="68569" rIns="68569" bIns="68569" anchor="ctr" anchorCtr="0">
              <a:noAutofit/>
            </a:bodyPr>
            <a:lstStyle/>
            <a:p>
              <a:pPr defTabSz="685800">
                <a:defRPr/>
              </a:pPr>
              <a:endParaRPr sz="1350" kern="0" dirty="0">
                <a:solidFill>
                  <a:prstClr val="black"/>
                </a:solidFill>
                <a:latin typeface="Century Gothic"/>
              </a:endParaRPr>
            </a:p>
          </p:txBody>
        </p:sp>
        <p:sp>
          <p:nvSpPr>
            <p:cNvPr id="86" name="Shape 933"/>
            <p:cNvSpPr/>
            <p:nvPr/>
          </p:nvSpPr>
          <p:spPr>
            <a:xfrm>
              <a:off x="3494925" y="3652450"/>
              <a:ext cx="161200" cy="188100"/>
            </a:xfrm>
            <a:custGeom>
              <a:avLst/>
              <a:gdLst/>
              <a:ahLst/>
              <a:cxnLst/>
              <a:rect l="0" t="0" r="0" b="0"/>
              <a:pathLst>
                <a:path w="6448" h="7524" extrusionOk="0">
                  <a:moveTo>
                    <a:pt x="489" y="514"/>
                  </a:moveTo>
                  <a:lnTo>
                    <a:pt x="879" y="538"/>
                  </a:lnTo>
                  <a:lnTo>
                    <a:pt x="1270" y="611"/>
                  </a:lnTo>
                  <a:lnTo>
                    <a:pt x="1661" y="685"/>
                  </a:lnTo>
                  <a:lnTo>
                    <a:pt x="2052" y="782"/>
                  </a:lnTo>
                  <a:lnTo>
                    <a:pt x="2418" y="929"/>
                  </a:lnTo>
                  <a:lnTo>
                    <a:pt x="2809" y="1075"/>
                  </a:lnTo>
                  <a:lnTo>
                    <a:pt x="3151" y="1246"/>
                  </a:lnTo>
                  <a:lnTo>
                    <a:pt x="3517" y="1417"/>
                  </a:lnTo>
                  <a:lnTo>
                    <a:pt x="3835" y="1637"/>
                  </a:lnTo>
                  <a:lnTo>
                    <a:pt x="4152" y="1857"/>
                  </a:lnTo>
                  <a:lnTo>
                    <a:pt x="4445" y="2077"/>
                  </a:lnTo>
                  <a:lnTo>
                    <a:pt x="4738" y="2321"/>
                  </a:lnTo>
                  <a:lnTo>
                    <a:pt x="5031" y="2590"/>
                  </a:lnTo>
                  <a:lnTo>
                    <a:pt x="5276" y="2883"/>
                  </a:lnTo>
                  <a:lnTo>
                    <a:pt x="5520" y="3176"/>
                  </a:lnTo>
                  <a:lnTo>
                    <a:pt x="5764" y="3493"/>
                  </a:lnTo>
                  <a:lnTo>
                    <a:pt x="489" y="6668"/>
                  </a:lnTo>
                  <a:lnTo>
                    <a:pt x="489" y="514"/>
                  </a:lnTo>
                  <a:close/>
                  <a:moveTo>
                    <a:pt x="0" y="1"/>
                  </a:moveTo>
                  <a:lnTo>
                    <a:pt x="0" y="7523"/>
                  </a:lnTo>
                  <a:lnTo>
                    <a:pt x="6448" y="3640"/>
                  </a:lnTo>
                  <a:lnTo>
                    <a:pt x="6179" y="3249"/>
                  </a:lnTo>
                  <a:lnTo>
                    <a:pt x="5911" y="2858"/>
                  </a:lnTo>
                  <a:lnTo>
                    <a:pt x="5593" y="2492"/>
                  </a:lnTo>
                  <a:lnTo>
                    <a:pt x="5276" y="2150"/>
                  </a:lnTo>
                  <a:lnTo>
                    <a:pt x="4909" y="1833"/>
                  </a:lnTo>
                  <a:lnTo>
                    <a:pt x="4543" y="1540"/>
                  </a:lnTo>
                  <a:lnTo>
                    <a:pt x="4152" y="1246"/>
                  </a:lnTo>
                  <a:lnTo>
                    <a:pt x="3761" y="1002"/>
                  </a:lnTo>
                  <a:lnTo>
                    <a:pt x="3322" y="782"/>
                  </a:lnTo>
                  <a:lnTo>
                    <a:pt x="2882" y="587"/>
                  </a:lnTo>
                  <a:lnTo>
                    <a:pt x="2443" y="416"/>
                  </a:lnTo>
                  <a:lnTo>
                    <a:pt x="1978" y="270"/>
                  </a:lnTo>
                  <a:lnTo>
                    <a:pt x="1490" y="147"/>
                  </a:lnTo>
                  <a:lnTo>
                    <a:pt x="1002" y="74"/>
                  </a:lnTo>
                  <a:lnTo>
                    <a:pt x="513" y="25"/>
                  </a:lnTo>
                  <a:lnTo>
                    <a:pt x="0" y="1"/>
                  </a:lnTo>
                  <a:close/>
                </a:path>
              </a:pathLst>
            </a:custGeom>
            <a:grpFill/>
            <a:ln>
              <a:noFill/>
            </a:ln>
          </p:spPr>
          <p:txBody>
            <a:bodyPr lIns="68569" tIns="68569" rIns="68569" bIns="68569" anchor="ctr" anchorCtr="0">
              <a:noAutofit/>
            </a:bodyPr>
            <a:lstStyle/>
            <a:p>
              <a:pPr defTabSz="685800">
                <a:defRPr/>
              </a:pPr>
              <a:endParaRPr sz="1350" kern="0" dirty="0">
                <a:solidFill>
                  <a:prstClr val="black"/>
                </a:solidFill>
                <a:latin typeface="Century Gothic"/>
              </a:endParaRPr>
            </a:p>
          </p:txBody>
        </p:sp>
      </p:grpSp>
      <p:sp>
        <p:nvSpPr>
          <p:cNvPr id="87" name="Прямоугольник 86"/>
          <p:cNvSpPr/>
          <p:nvPr/>
        </p:nvSpPr>
        <p:spPr>
          <a:xfrm>
            <a:off x="1608993" y="1301782"/>
            <a:ext cx="5993218" cy="558686"/>
          </a:xfrm>
          <a:prstGeom prst="rect">
            <a:avLst/>
          </a:prstGeom>
          <a:solidFill>
            <a:srgbClr val="31B6FD">
              <a:lumMod val="20000"/>
              <a:lumOff val="80000"/>
            </a:srgbClr>
          </a:solidFill>
          <a:ln w="25400" cap="flat" cmpd="sng" algn="ctr">
            <a:noFill/>
            <a:prstDash val="solid"/>
          </a:ln>
          <a:effectLst/>
        </p:spPr>
        <p:txBody>
          <a:bodyPr rtlCol="0" anchor="ctr"/>
          <a:lstStyle/>
          <a:p>
            <a:pPr algn="ctr" defTabSz="685800">
              <a:defRPr/>
            </a:pPr>
            <a:endParaRPr lang="ru-RU" sz="1050" kern="0" dirty="0">
              <a:solidFill>
                <a:prstClr val="black"/>
              </a:solidFill>
              <a:latin typeface="Century Gothic"/>
              <a:cs typeface="Arial"/>
            </a:endParaRPr>
          </a:p>
        </p:txBody>
      </p:sp>
      <p:sp>
        <p:nvSpPr>
          <p:cNvPr id="88" name="Прямоугольник 87"/>
          <p:cNvSpPr/>
          <p:nvPr/>
        </p:nvSpPr>
        <p:spPr>
          <a:xfrm>
            <a:off x="3471667" y="1301783"/>
            <a:ext cx="2784521" cy="253916"/>
          </a:xfrm>
          <a:prstGeom prst="rect">
            <a:avLst/>
          </a:prstGeom>
        </p:spPr>
        <p:txBody>
          <a:bodyPr wrap="square">
            <a:spAutoFit/>
          </a:bodyPr>
          <a:lstStyle/>
          <a:p>
            <a:pPr algn="ctr"/>
            <a:r>
              <a:rPr lang="ru-RU" sz="1050" kern="0" dirty="0">
                <a:solidFill>
                  <a:srgbClr val="002060"/>
                </a:solidFill>
                <a:latin typeface="Century Gothic"/>
              </a:rPr>
              <a:t>Халық саны</a:t>
            </a:r>
          </a:p>
        </p:txBody>
      </p:sp>
      <p:sp>
        <p:nvSpPr>
          <p:cNvPr id="89" name="TextBox 88"/>
          <p:cNvSpPr txBox="1"/>
          <p:nvPr/>
        </p:nvSpPr>
        <p:spPr>
          <a:xfrm>
            <a:off x="2377129" y="1503600"/>
            <a:ext cx="5255582" cy="276999"/>
          </a:xfrm>
          <a:prstGeom prst="rect">
            <a:avLst/>
          </a:prstGeom>
          <a:noFill/>
        </p:spPr>
        <p:txBody>
          <a:bodyPr wrap="square" rtlCol="0">
            <a:spAutoFit/>
          </a:bodyPr>
          <a:lstStyle/>
          <a:p>
            <a:pPr algn="ctr"/>
            <a:r>
              <a:rPr lang="ru-RU" sz="1200" b="1" kern="0" dirty="0">
                <a:solidFill>
                  <a:srgbClr val="002060"/>
                </a:solidFill>
                <a:latin typeface="Century Gothic"/>
              </a:rPr>
              <a:t>729,0 мың адам (Республика бойынша жалпы санының 3,7%)</a:t>
            </a:r>
          </a:p>
        </p:txBody>
      </p:sp>
      <p:grpSp>
        <p:nvGrpSpPr>
          <p:cNvPr id="90" name="Группа 89"/>
          <p:cNvGrpSpPr/>
          <p:nvPr/>
        </p:nvGrpSpPr>
        <p:grpSpPr>
          <a:xfrm>
            <a:off x="1925610" y="1355625"/>
            <a:ext cx="393712" cy="398377"/>
            <a:chOff x="2131031" y="2372140"/>
            <a:chExt cx="519987" cy="500052"/>
          </a:xfrm>
          <a:solidFill>
            <a:srgbClr val="4584D3"/>
          </a:solidFill>
        </p:grpSpPr>
        <p:grpSp>
          <p:nvGrpSpPr>
            <p:cNvPr id="91" name="Shape 875"/>
            <p:cNvGrpSpPr/>
            <p:nvPr/>
          </p:nvGrpSpPr>
          <p:grpSpPr>
            <a:xfrm>
              <a:off x="2480516" y="2446459"/>
              <a:ext cx="170502" cy="425733"/>
              <a:chOff x="3386850" y="2264625"/>
              <a:chExt cx="203950" cy="509250"/>
            </a:xfrm>
            <a:grpFill/>
          </p:grpSpPr>
          <p:sp>
            <p:nvSpPr>
              <p:cNvPr id="98" name="Shape 876"/>
              <p:cNvSpPr/>
              <p:nvPr/>
            </p:nvSpPr>
            <p:spPr>
              <a:xfrm>
                <a:off x="3386850" y="2370850"/>
                <a:ext cx="203950" cy="403025"/>
              </a:xfrm>
              <a:custGeom>
                <a:avLst/>
                <a:gdLst/>
                <a:ahLst/>
                <a:cxnLst/>
                <a:rect l="0" t="0" r="0" b="0"/>
                <a:pathLst>
                  <a:path w="8158" h="16121" extrusionOk="0">
                    <a:moveTo>
                      <a:pt x="3249" y="1"/>
                    </a:moveTo>
                    <a:lnTo>
                      <a:pt x="3004" y="50"/>
                    </a:lnTo>
                    <a:lnTo>
                      <a:pt x="2785" y="99"/>
                    </a:lnTo>
                    <a:lnTo>
                      <a:pt x="2565" y="172"/>
                    </a:lnTo>
                    <a:lnTo>
                      <a:pt x="2369" y="269"/>
                    </a:lnTo>
                    <a:lnTo>
                      <a:pt x="2174" y="367"/>
                    </a:lnTo>
                    <a:lnTo>
                      <a:pt x="1979" y="465"/>
                    </a:lnTo>
                    <a:lnTo>
                      <a:pt x="1808" y="587"/>
                    </a:lnTo>
                    <a:lnTo>
                      <a:pt x="1637" y="734"/>
                    </a:lnTo>
                    <a:lnTo>
                      <a:pt x="1490" y="880"/>
                    </a:lnTo>
                    <a:lnTo>
                      <a:pt x="1344" y="1027"/>
                    </a:lnTo>
                    <a:lnTo>
                      <a:pt x="1075" y="1369"/>
                    </a:lnTo>
                    <a:lnTo>
                      <a:pt x="855" y="1784"/>
                    </a:lnTo>
                    <a:lnTo>
                      <a:pt x="660" y="2199"/>
                    </a:lnTo>
                    <a:lnTo>
                      <a:pt x="489" y="2687"/>
                    </a:lnTo>
                    <a:lnTo>
                      <a:pt x="342" y="3176"/>
                    </a:lnTo>
                    <a:lnTo>
                      <a:pt x="245" y="3738"/>
                    </a:lnTo>
                    <a:lnTo>
                      <a:pt x="147" y="4299"/>
                    </a:lnTo>
                    <a:lnTo>
                      <a:pt x="74" y="4910"/>
                    </a:lnTo>
                    <a:lnTo>
                      <a:pt x="49" y="5545"/>
                    </a:lnTo>
                    <a:lnTo>
                      <a:pt x="25" y="6204"/>
                    </a:lnTo>
                    <a:lnTo>
                      <a:pt x="0" y="6888"/>
                    </a:lnTo>
                    <a:lnTo>
                      <a:pt x="25" y="7035"/>
                    </a:lnTo>
                    <a:lnTo>
                      <a:pt x="49" y="7181"/>
                    </a:lnTo>
                    <a:lnTo>
                      <a:pt x="98" y="7328"/>
                    </a:lnTo>
                    <a:lnTo>
                      <a:pt x="171" y="7425"/>
                    </a:lnTo>
                    <a:lnTo>
                      <a:pt x="269" y="7523"/>
                    </a:lnTo>
                    <a:lnTo>
                      <a:pt x="391" y="7596"/>
                    </a:lnTo>
                    <a:lnTo>
                      <a:pt x="513" y="7645"/>
                    </a:lnTo>
                    <a:lnTo>
                      <a:pt x="660" y="7670"/>
                    </a:lnTo>
                    <a:lnTo>
                      <a:pt x="806" y="7645"/>
                    </a:lnTo>
                    <a:lnTo>
                      <a:pt x="928" y="7596"/>
                    </a:lnTo>
                    <a:lnTo>
                      <a:pt x="1051" y="7523"/>
                    </a:lnTo>
                    <a:lnTo>
                      <a:pt x="1148" y="7425"/>
                    </a:lnTo>
                    <a:lnTo>
                      <a:pt x="1222" y="7328"/>
                    </a:lnTo>
                    <a:lnTo>
                      <a:pt x="1270" y="7181"/>
                    </a:lnTo>
                    <a:lnTo>
                      <a:pt x="1295" y="7035"/>
                    </a:lnTo>
                    <a:lnTo>
                      <a:pt x="1319" y="6888"/>
                    </a:lnTo>
                    <a:lnTo>
                      <a:pt x="1344" y="6278"/>
                    </a:lnTo>
                    <a:lnTo>
                      <a:pt x="1417" y="5569"/>
                    </a:lnTo>
                    <a:lnTo>
                      <a:pt x="1515" y="4861"/>
                    </a:lnTo>
                    <a:lnTo>
                      <a:pt x="1637" y="4153"/>
                    </a:lnTo>
                    <a:lnTo>
                      <a:pt x="1759" y="3542"/>
                    </a:lnTo>
                    <a:lnTo>
                      <a:pt x="1881" y="3029"/>
                    </a:lnTo>
                    <a:lnTo>
                      <a:pt x="2003" y="2687"/>
                    </a:lnTo>
                    <a:lnTo>
                      <a:pt x="2052" y="2614"/>
                    </a:lnTo>
                    <a:lnTo>
                      <a:pt x="2101" y="2590"/>
                    </a:lnTo>
                    <a:lnTo>
                      <a:pt x="2101" y="2639"/>
                    </a:lnTo>
                    <a:lnTo>
                      <a:pt x="2125" y="2736"/>
                    </a:lnTo>
                    <a:lnTo>
                      <a:pt x="2125" y="3151"/>
                    </a:lnTo>
                    <a:lnTo>
                      <a:pt x="2076" y="4568"/>
                    </a:lnTo>
                    <a:lnTo>
                      <a:pt x="1954" y="6595"/>
                    </a:lnTo>
                    <a:lnTo>
                      <a:pt x="1832" y="8866"/>
                    </a:lnTo>
                    <a:lnTo>
                      <a:pt x="1539" y="13165"/>
                    </a:lnTo>
                    <a:lnTo>
                      <a:pt x="1392" y="15119"/>
                    </a:lnTo>
                    <a:lnTo>
                      <a:pt x="1392" y="15290"/>
                    </a:lnTo>
                    <a:lnTo>
                      <a:pt x="1417" y="15461"/>
                    </a:lnTo>
                    <a:lnTo>
                      <a:pt x="1466" y="15607"/>
                    </a:lnTo>
                    <a:lnTo>
                      <a:pt x="1563" y="15754"/>
                    </a:lnTo>
                    <a:lnTo>
                      <a:pt x="1661" y="15900"/>
                    </a:lnTo>
                    <a:lnTo>
                      <a:pt x="1783" y="15998"/>
                    </a:lnTo>
                    <a:lnTo>
                      <a:pt x="1930" y="16071"/>
                    </a:lnTo>
                    <a:lnTo>
                      <a:pt x="2101" y="16120"/>
                    </a:lnTo>
                    <a:lnTo>
                      <a:pt x="2394" y="16120"/>
                    </a:lnTo>
                    <a:lnTo>
                      <a:pt x="2516" y="16071"/>
                    </a:lnTo>
                    <a:lnTo>
                      <a:pt x="2662" y="15998"/>
                    </a:lnTo>
                    <a:lnTo>
                      <a:pt x="2785" y="15925"/>
                    </a:lnTo>
                    <a:lnTo>
                      <a:pt x="2882" y="15803"/>
                    </a:lnTo>
                    <a:lnTo>
                      <a:pt x="2956" y="15680"/>
                    </a:lnTo>
                    <a:lnTo>
                      <a:pt x="3029" y="15534"/>
                    </a:lnTo>
                    <a:lnTo>
                      <a:pt x="3053" y="15387"/>
                    </a:lnTo>
                    <a:lnTo>
                      <a:pt x="3713" y="8549"/>
                    </a:lnTo>
                    <a:lnTo>
                      <a:pt x="3737" y="8476"/>
                    </a:lnTo>
                    <a:lnTo>
                      <a:pt x="3786" y="8354"/>
                    </a:lnTo>
                    <a:lnTo>
                      <a:pt x="3835" y="8305"/>
                    </a:lnTo>
                    <a:lnTo>
                      <a:pt x="3884" y="8231"/>
                    </a:lnTo>
                    <a:lnTo>
                      <a:pt x="3981" y="8207"/>
                    </a:lnTo>
                    <a:lnTo>
                      <a:pt x="4079" y="8183"/>
                    </a:lnTo>
                    <a:lnTo>
                      <a:pt x="4177" y="8207"/>
                    </a:lnTo>
                    <a:lnTo>
                      <a:pt x="4274" y="8231"/>
                    </a:lnTo>
                    <a:lnTo>
                      <a:pt x="4323" y="8305"/>
                    </a:lnTo>
                    <a:lnTo>
                      <a:pt x="4372" y="8354"/>
                    </a:lnTo>
                    <a:lnTo>
                      <a:pt x="4421" y="8476"/>
                    </a:lnTo>
                    <a:lnTo>
                      <a:pt x="4445" y="8549"/>
                    </a:lnTo>
                    <a:lnTo>
                      <a:pt x="5105" y="15387"/>
                    </a:lnTo>
                    <a:lnTo>
                      <a:pt x="5129" y="15534"/>
                    </a:lnTo>
                    <a:lnTo>
                      <a:pt x="5202" y="15680"/>
                    </a:lnTo>
                    <a:lnTo>
                      <a:pt x="5276" y="15803"/>
                    </a:lnTo>
                    <a:lnTo>
                      <a:pt x="5373" y="15925"/>
                    </a:lnTo>
                    <a:lnTo>
                      <a:pt x="5496" y="15998"/>
                    </a:lnTo>
                    <a:lnTo>
                      <a:pt x="5642" y="16071"/>
                    </a:lnTo>
                    <a:lnTo>
                      <a:pt x="5764" y="16120"/>
                    </a:lnTo>
                    <a:lnTo>
                      <a:pt x="6057" y="16120"/>
                    </a:lnTo>
                    <a:lnTo>
                      <a:pt x="6228" y="16071"/>
                    </a:lnTo>
                    <a:lnTo>
                      <a:pt x="6375" y="15998"/>
                    </a:lnTo>
                    <a:lnTo>
                      <a:pt x="6497" y="15900"/>
                    </a:lnTo>
                    <a:lnTo>
                      <a:pt x="6595" y="15754"/>
                    </a:lnTo>
                    <a:lnTo>
                      <a:pt x="6692" y="15607"/>
                    </a:lnTo>
                    <a:lnTo>
                      <a:pt x="6741" y="15461"/>
                    </a:lnTo>
                    <a:lnTo>
                      <a:pt x="6766" y="15290"/>
                    </a:lnTo>
                    <a:lnTo>
                      <a:pt x="6766" y="15119"/>
                    </a:lnTo>
                    <a:lnTo>
                      <a:pt x="6619" y="13165"/>
                    </a:lnTo>
                    <a:lnTo>
                      <a:pt x="6350" y="8915"/>
                    </a:lnTo>
                    <a:lnTo>
                      <a:pt x="6204" y="6619"/>
                    </a:lnTo>
                    <a:lnTo>
                      <a:pt x="6106" y="4617"/>
                    </a:lnTo>
                    <a:lnTo>
                      <a:pt x="6057" y="3176"/>
                    </a:lnTo>
                    <a:lnTo>
                      <a:pt x="6057" y="2761"/>
                    </a:lnTo>
                    <a:lnTo>
                      <a:pt x="6057" y="2590"/>
                    </a:lnTo>
                    <a:lnTo>
                      <a:pt x="6106" y="2590"/>
                    </a:lnTo>
                    <a:lnTo>
                      <a:pt x="6155" y="2687"/>
                    </a:lnTo>
                    <a:lnTo>
                      <a:pt x="6253" y="3005"/>
                    </a:lnTo>
                    <a:lnTo>
                      <a:pt x="6399" y="3493"/>
                    </a:lnTo>
                    <a:lnTo>
                      <a:pt x="6521" y="4128"/>
                    </a:lnTo>
                    <a:lnTo>
                      <a:pt x="6643" y="4837"/>
                    </a:lnTo>
                    <a:lnTo>
                      <a:pt x="6741" y="5569"/>
                    </a:lnTo>
                    <a:lnTo>
                      <a:pt x="6814" y="6278"/>
                    </a:lnTo>
                    <a:lnTo>
                      <a:pt x="6839" y="6888"/>
                    </a:lnTo>
                    <a:lnTo>
                      <a:pt x="6863" y="7035"/>
                    </a:lnTo>
                    <a:lnTo>
                      <a:pt x="6888" y="7181"/>
                    </a:lnTo>
                    <a:lnTo>
                      <a:pt x="6936" y="7328"/>
                    </a:lnTo>
                    <a:lnTo>
                      <a:pt x="7010" y="7425"/>
                    </a:lnTo>
                    <a:lnTo>
                      <a:pt x="7107" y="7523"/>
                    </a:lnTo>
                    <a:lnTo>
                      <a:pt x="7230" y="7596"/>
                    </a:lnTo>
                    <a:lnTo>
                      <a:pt x="7352" y="7645"/>
                    </a:lnTo>
                    <a:lnTo>
                      <a:pt x="7498" y="7670"/>
                    </a:lnTo>
                    <a:lnTo>
                      <a:pt x="7645" y="7645"/>
                    </a:lnTo>
                    <a:lnTo>
                      <a:pt x="7767" y="7596"/>
                    </a:lnTo>
                    <a:lnTo>
                      <a:pt x="7889" y="7523"/>
                    </a:lnTo>
                    <a:lnTo>
                      <a:pt x="7987" y="7425"/>
                    </a:lnTo>
                    <a:lnTo>
                      <a:pt x="8060" y="7328"/>
                    </a:lnTo>
                    <a:lnTo>
                      <a:pt x="8109" y="7181"/>
                    </a:lnTo>
                    <a:lnTo>
                      <a:pt x="8133" y="7035"/>
                    </a:lnTo>
                    <a:lnTo>
                      <a:pt x="8158" y="6888"/>
                    </a:lnTo>
                    <a:lnTo>
                      <a:pt x="8133" y="5520"/>
                    </a:lnTo>
                    <a:lnTo>
                      <a:pt x="8109" y="4885"/>
                    </a:lnTo>
                    <a:lnTo>
                      <a:pt x="8060" y="4299"/>
                    </a:lnTo>
                    <a:lnTo>
                      <a:pt x="7987" y="3713"/>
                    </a:lnTo>
                    <a:lnTo>
                      <a:pt x="7889" y="3176"/>
                    </a:lnTo>
                    <a:lnTo>
                      <a:pt x="7767" y="2663"/>
                    </a:lnTo>
                    <a:lnTo>
                      <a:pt x="7620" y="2174"/>
                    </a:lnTo>
                    <a:lnTo>
                      <a:pt x="7425" y="1759"/>
                    </a:lnTo>
                    <a:lnTo>
                      <a:pt x="7205" y="1369"/>
                    </a:lnTo>
                    <a:lnTo>
                      <a:pt x="7083" y="1173"/>
                    </a:lnTo>
                    <a:lnTo>
                      <a:pt x="6936" y="1002"/>
                    </a:lnTo>
                    <a:lnTo>
                      <a:pt x="6790" y="856"/>
                    </a:lnTo>
                    <a:lnTo>
                      <a:pt x="6643" y="709"/>
                    </a:lnTo>
                    <a:lnTo>
                      <a:pt x="6472" y="563"/>
                    </a:lnTo>
                    <a:lnTo>
                      <a:pt x="6277" y="440"/>
                    </a:lnTo>
                    <a:lnTo>
                      <a:pt x="6082" y="343"/>
                    </a:lnTo>
                    <a:lnTo>
                      <a:pt x="5886" y="245"/>
                    </a:lnTo>
                    <a:lnTo>
                      <a:pt x="5666" y="172"/>
                    </a:lnTo>
                    <a:lnTo>
                      <a:pt x="5422" y="99"/>
                    </a:lnTo>
                    <a:lnTo>
                      <a:pt x="5178" y="50"/>
                    </a:lnTo>
                    <a:lnTo>
                      <a:pt x="4909" y="1"/>
                    </a:lnTo>
                    <a:lnTo>
                      <a:pt x="4714" y="74"/>
                    </a:lnTo>
                    <a:lnTo>
                      <a:pt x="4519" y="147"/>
                    </a:lnTo>
                    <a:lnTo>
                      <a:pt x="4299" y="196"/>
                    </a:lnTo>
                    <a:lnTo>
                      <a:pt x="3859" y="196"/>
                    </a:lnTo>
                    <a:lnTo>
                      <a:pt x="3664" y="147"/>
                    </a:lnTo>
                    <a:lnTo>
                      <a:pt x="3444" y="99"/>
                    </a:lnTo>
                    <a:lnTo>
                      <a:pt x="3249" y="1"/>
                    </a:lnTo>
                    <a:close/>
                  </a:path>
                </a:pathLst>
              </a:custGeom>
              <a:grpFill/>
              <a:ln>
                <a:noFill/>
              </a:ln>
            </p:spPr>
            <p:txBody>
              <a:bodyPr lIns="68569" tIns="68569" rIns="68569" bIns="68569" anchor="ctr" anchorCtr="0">
                <a:noAutofit/>
              </a:bodyPr>
              <a:lstStyle/>
              <a:p>
                <a:pPr defTabSz="685800">
                  <a:defRPr/>
                </a:pPr>
                <a:endParaRPr sz="1350" kern="0" dirty="0">
                  <a:solidFill>
                    <a:prstClr val="black"/>
                  </a:solidFill>
                  <a:latin typeface="Century Gothic"/>
                </a:endParaRPr>
              </a:p>
            </p:txBody>
          </p:sp>
          <p:sp>
            <p:nvSpPr>
              <p:cNvPr id="99" name="Shape 877"/>
              <p:cNvSpPr/>
              <p:nvPr/>
            </p:nvSpPr>
            <p:spPr>
              <a:xfrm>
                <a:off x="3446075" y="2264625"/>
                <a:ext cx="85500" cy="94050"/>
              </a:xfrm>
              <a:custGeom>
                <a:avLst/>
                <a:gdLst/>
                <a:ahLst/>
                <a:cxnLst/>
                <a:rect l="0" t="0" r="0" b="0"/>
                <a:pathLst>
                  <a:path w="3420" h="3762" extrusionOk="0">
                    <a:moveTo>
                      <a:pt x="1539" y="0"/>
                    </a:moveTo>
                    <a:lnTo>
                      <a:pt x="1368" y="25"/>
                    </a:lnTo>
                    <a:lnTo>
                      <a:pt x="1197" y="49"/>
                    </a:lnTo>
                    <a:lnTo>
                      <a:pt x="1051" y="122"/>
                    </a:lnTo>
                    <a:lnTo>
                      <a:pt x="904" y="171"/>
                    </a:lnTo>
                    <a:lnTo>
                      <a:pt x="757" y="269"/>
                    </a:lnTo>
                    <a:lnTo>
                      <a:pt x="611" y="342"/>
                    </a:lnTo>
                    <a:lnTo>
                      <a:pt x="489" y="464"/>
                    </a:lnTo>
                    <a:lnTo>
                      <a:pt x="391" y="586"/>
                    </a:lnTo>
                    <a:lnTo>
                      <a:pt x="293" y="708"/>
                    </a:lnTo>
                    <a:lnTo>
                      <a:pt x="196" y="855"/>
                    </a:lnTo>
                    <a:lnTo>
                      <a:pt x="122" y="1002"/>
                    </a:lnTo>
                    <a:lnTo>
                      <a:pt x="74" y="1148"/>
                    </a:lnTo>
                    <a:lnTo>
                      <a:pt x="25" y="1319"/>
                    </a:lnTo>
                    <a:lnTo>
                      <a:pt x="0" y="1514"/>
                    </a:lnTo>
                    <a:lnTo>
                      <a:pt x="0" y="1710"/>
                    </a:lnTo>
                    <a:lnTo>
                      <a:pt x="0" y="1905"/>
                    </a:lnTo>
                    <a:lnTo>
                      <a:pt x="25" y="2101"/>
                    </a:lnTo>
                    <a:lnTo>
                      <a:pt x="74" y="2272"/>
                    </a:lnTo>
                    <a:lnTo>
                      <a:pt x="122" y="2467"/>
                    </a:lnTo>
                    <a:lnTo>
                      <a:pt x="196" y="2638"/>
                    </a:lnTo>
                    <a:lnTo>
                      <a:pt x="293" y="2809"/>
                    </a:lnTo>
                    <a:lnTo>
                      <a:pt x="391" y="2980"/>
                    </a:lnTo>
                    <a:lnTo>
                      <a:pt x="489" y="3126"/>
                    </a:lnTo>
                    <a:lnTo>
                      <a:pt x="611" y="3273"/>
                    </a:lnTo>
                    <a:lnTo>
                      <a:pt x="757" y="3395"/>
                    </a:lnTo>
                    <a:lnTo>
                      <a:pt x="904" y="3493"/>
                    </a:lnTo>
                    <a:lnTo>
                      <a:pt x="1051" y="3590"/>
                    </a:lnTo>
                    <a:lnTo>
                      <a:pt x="1197" y="3664"/>
                    </a:lnTo>
                    <a:lnTo>
                      <a:pt x="1368" y="3713"/>
                    </a:lnTo>
                    <a:lnTo>
                      <a:pt x="1539" y="3761"/>
                    </a:lnTo>
                    <a:lnTo>
                      <a:pt x="1881" y="3761"/>
                    </a:lnTo>
                    <a:lnTo>
                      <a:pt x="2052" y="3713"/>
                    </a:lnTo>
                    <a:lnTo>
                      <a:pt x="2223" y="3664"/>
                    </a:lnTo>
                    <a:lnTo>
                      <a:pt x="2369" y="3590"/>
                    </a:lnTo>
                    <a:lnTo>
                      <a:pt x="2516" y="3493"/>
                    </a:lnTo>
                    <a:lnTo>
                      <a:pt x="2662" y="3395"/>
                    </a:lnTo>
                    <a:lnTo>
                      <a:pt x="2809" y="3273"/>
                    </a:lnTo>
                    <a:lnTo>
                      <a:pt x="2931" y="3126"/>
                    </a:lnTo>
                    <a:lnTo>
                      <a:pt x="3029" y="2980"/>
                    </a:lnTo>
                    <a:lnTo>
                      <a:pt x="3127" y="2809"/>
                    </a:lnTo>
                    <a:lnTo>
                      <a:pt x="3224" y="2638"/>
                    </a:lnTo>
                    <a:lnTo>
                      <a:pt x="3297" y="2467"/>
                    </a:lnTo>
                    <a:lnTo>
                      <a:pt x="3346" y="2272"/>
                    </a:lnTo>
                    <a:lnTo>
                      <a:pt x="3395" y="2101"/>
                    </a:lnTo>
                    <a:lnTo>
                      <a:pt x="3420" y="1905"/>
                    </a:lnTo>
                    <a:lnTo>
                      <a:pt x="3420" y="1710"/>
                    </a:lnTo>
                    <a:lnTo>
                      <a:pt x="3420" y="1514"/>
                    </a:lnTo>
                    <a:lnTo>
                      <a:pt x="3395" y="1319"/>
                    </a:lnTo>
                    <a:lnTo>
                      <a:pt x="3346" y="1148"/>
                    </a:lnTo>
                    <a:lnTo>
                      <a:pt x="3297" y="1002"/>
                    </a:lnTo>
                    <a:lnTo>
                      <a:pt x="3224" y="855"/>
                    </a:lnTo>
                    <a:lnTo>
                      <a:pt x="3127" y="708"/>
                    </a:lnTo>
                    <a:lnTo>
                      <a:pt x="3029" y="586"/>
                    </a:lnTo>
                    <a:lnTo>
                      <a:pt x="2931" y="464"/>
                    </a:lnTo>
                    <a:lnTo>
                      <a:pt x="2809" y="342"/>
                    </a:lnTo>
                    <a:lnTo>
                      <a:pt x="2662" y="269"/>
                    </a:lnTo>
                    <a:lnTo>
                      <a:pt x="2516" y="171"/>
                    </a:lnTo>
                    <a:lnTo>
                      <a:pt x="2369" y="122"/>
                    </a:lnTo>
                    <a:lnTo>
                      <a:pt x="2223" y="49"/>
                    </a:lnTo>
                    <a:lnTo>
                      <a:pt x="2052" y="25"/>
                    </a:lnTo>
                    <a:lnTo>
                      <a:pt x="1881" y="0"/>
                    </a:lnTo>
                    <a:close/>
                  </a:path>
                </a:pathLst>
              </a:custGeom>
              <a:grpFill/>
              <a:ln>
                <a:noFill/>
              </a:ln>
            </p:spPr>
            <p:txBody>
              <a:bodyPr lIns="68569" tIns="68569" rIns="68569" bIns="68569" anchor="ctr" anchorCtr="0">
                <a:noAutofit/>
              </a:bodyPr>
              <a:lstStyle/>
              <a:p>
                <a:pPr defTabSz="685800">
                  <a:defRPr/>
                </a:pPr>
                <a:endParaRPr sz="1350" kern="0" dirty="0">
                  <a:solidFill>
                    <a:prstClr val="black"/>
                  </a:solidFill>
                  <a:latin typeface="Century Gothic"/>
                </a:endParaRPr>
              </a:p>
            </p:txBody>
          </p:sp>
        </p:grpSp>
        <p:grpSp>
          <p:nvGrpSpPr>
            <p:cNvPr id="92" name="Shape 875"/>
            <p:cNvGrpSpPr/>
            <p:nvPr/>
          </p:nvGrpSpPr>
          <p:grpSpPr>
            <a:xfrm>
              <a:off x="2131031" y="2443328"/>
              <a:ext cx="170502" cy="425733"/>
              <a:chOff x="3386850" y="2264625"/>
              <a:chExt cx="203950" cy="509250"/>
            </a:xfrm>
            <a:grpFill/>
          </p:grpSpPr>
          <p:sp>
            <p:nvSpPr>
              <p:cNvPr id="96" name="Shape 876"/>
              <p:cNvSpPr/>
              <p:nvPr/>
            </p:nvSpPr>
            <p:spPr>
              <a:xfrm>
                <a:off x="3386850" y="2370850"/>
                <a:ext cx="203950" cy="403025"/>
              </a:xfrm>
              <a:custGeom>
                <a:avLst/>
                <a:gdLst/>
                <a:ahLst/>
                <a:cxnLst/>
                <a:rect l="0" t="0" r="0" b="0"/>
                <a:pathLst>
                  <a:path w="8158" h="16121" extrusionOk="0">
                    <a:moveTo>
                      <a:pt x="3249" y="1"/>
                    </a:moveTo>
                    <a:lnTo>
                      <a:pt x="3004" y="50"/>
                    </a:lnTo>
                    <a:lnTo>
                      <a:pt x="2785" y="99"/>
                    </a:lnTo>
                    <a:lnTo>
                      <a:pt x="2565" y="172"/>
                    </a:lnTo>
                    <a:lnTo>
                      <a:pt x="2369" y="269"/>
                    </a:lnTo>
                    <a:lnTo>
                      <a:pt x="2174" y="367"/>
                    </a:lnTo>
                    <a:lnTo>
                      <a:pt x="1979" y="465"/>
                    </a:lnTo>
                    <a:lnTo>
                      <a:pt x="1808" y="587"/>
                    </a:lnTo>
                    <a:lnTo>
                      <a:pt x="1637" y="734"/>
                    </a:lnTo>
                    <a:lnTo>
                      <a:pt x="1490" y="880"/>
                    </a:lnTo>
                    <a:lnTo>
                      <a:pt x="1344" y="1027"/>
                    </a:lnTo>
                    <a:lnTo>
                      <a:pt x="1075" y="1369"/>
                    </a:lnTo>
                    <a:lnTo>
                      <a:pt x="855" y="1784"/>
                    </a:lnTo>
                    <a:lnTo>
                      <a:pt x="660" y="2199"/>
                    </a:lnTo>
                    <a:lnTo>
                      <a:pt x="489" y="2687"/>
                    </a:lnTo>
                    <a:lnTo>
                      <a:pt x="342" y="3176"/>
                    </a:lnTo>
                    <a:lnTo>
                      <a:pt x="245" y="3738"/>
                    </a:lnTo>
                    <a:lnTo>
                      <a:pt x="147" y="4299"/>
                    </a:lnTo>
                    <a:lnTo>
                      <a:pt x="74" y="4910"/>
                    </a:lnTo>
                    <a:lnTo>
                      <a:pt x="49" y="5545"/>
                    </a:lnTo>
                    <a:lnTo>
                      <a:pt x="25" y="6204"/>
                    </a:lnTo>
                    <a:lnTo>
                      <a:pt x="0" y="6888"/>
                    </a:lnTo>
                    <a:lnTo>
                      <a:pt x="25" y="7035"/>
                    </a:lnTo>
                    <a:lnTo>
                      <a:pt x="49" y="7181"/>
                    </a:lnTo>
                    <a:lnTo>
                      <a:pt x="98" y="7328"/>
                    </a:lnTo>
                    <a:lnTo>
                      <a:pt x="171" y="7425"/>
                    </a:lnTo>
                    <a:lnTo>
                      <a:pt x="269" y="7523"/>
                    </a:lnTo>
                    <a:lnTo>
                      <a:pt x="391" y="7596"/>
                    </a:lnTo>
                    <a:lnTo>
                      <a:pt x="513" y="7645"/>
                    </a:lnTo>
                    <a:lnTo>
                      <a:pt x="660" y="7670"/>
                    </a:lnTo>
                    <a:lnTo>
                      <a:pt x="806" y="7645"/>
                    </a:lnTo>
                    <a:lnTo>
                      <a:pt x="928" y="7596"/>
                    </a:lnTo>
                    <a:lnTo>
                      <a:pt x="1051" y="7523"/>
                    </a:lnTo>
                    <a:lnTo>
                      <a:pt x="1148" y="7425"/>
                    </a:lnTo>
                    <a:lnTo>
                      <a:pt x="1222" y="7328"/>
                    </a:lnTo>
                    <a:lnTo>
                      <a:pt x="1270" y="7181"/>
                    </a:lnTo>
                    <a:lnTo>
                      <a:pt x="1295" y="7035"/>
                    </a:lnTo>
                    <a:lnTo>
                      <a:pt x="1319" y="6888"/>
                    </a:lnTo>
                    <a:lnTo>
                      <a:pt x="1344" y="6278"/>
                    </a:lnTo>
                    <a:lnTo>
                      <a:pt x="1417" y="5569"/>
                    </a:lnTo>
                    <a:lnTo>
                      <a:pt x="1515" y="4861"/>
                    </a:lnTo>
                    <a:lnTo>
                      <a:pt x="1637" y="4153"/>
                    </a:lnTo>
                    <a:lnTo>
                      <a:pt x="1759" y="3542"/>
                    </a:lnTo>
                    <a:lnTo>
                      <a:pt x="1881" y="3029"/>
                    </a:lnTo>
                    <a:lnTo>
                      <a:pt x="2003" y="2687"/>
                    </a:lnTo>
                    <a:lnTo>
                      <a:pt x="2052" y="2614"/>
                    </a:lnTo>
                    <a:lnTo>
                      <a:pt x="2101" y="2590"/>
                    </a:lnTo>
                    <a:lnTo>
                      <a:pt x="2101" y="2639"/>
                    </a:lnTo>
                    <a:lnTo>
                      <a:pt x="2125" y="2736"/>
                    </a:lnTo>
                    <a:lnTo>
                      <a:pt x="2125" y="3151"/>
                    </a:lnTo>
                    <a:lnTo>
                      <a:pt x="2076" y="4568"/>
                    </a:lnTo>
                    <a:lnTo>
                      <a:pt x="1954" y="6595"/>
                    </a:lnTo>
                    <a:lnTo>
                      <a:pt x="1832" y="8866"/>
                    </a:lnTo>
                    <a:lnTo>
                      <a:pt x="1539" y="13165"/>
                    </a:lnTo>
                    <a:lnTo>
                      <a:pt x="1392" y="15119"/>
                    </a:lnTo>
                    <a:lnTo>
                      <a:pt x="1392" y="15290"/>
                    </a:lnTo>
                    <a:lnTo>
                      <a:pt x="1417" y="15461"/>
                    </a:lnTo>
                    <a:lnTo>
                      <a:pt x="1466" y="15607"/>
                    </a:lnTo>
                    <a:lnTo>
                      <a:pt x="1563" y="15754"/>
                    </a:lnTo>
                    <a:lnTo>
                      <a:pt x="1661" y="15900"/>
                    </a:lnTo>
                    <a:lnTo>
                      <a:pt x="1783" y="15998"/>
                    </a:lnTo>
                    <a:lnTo>
                      <a:pt x="1930" y="16071"/>
                    </a:lnTo>
                    <a:lnTo>
                      <a:pt x="2101" y="16120"/>
                    </a:lnTo>
                    <a:lnTo>
                      <a:pt x="2394" y="16120"/>
                    </a:lnTo>
                    <a:lnTo>
                      <a:pt x="2516" y="16071"/>
                    </a:lnTo>
                    <a:lnTo>
                      <a:pt x="2662" y="15998"/>
                    </a:lnTo>
                    <a:lnTo>
                      <a:pt x="2785" y="15925"/>
                    </a:lnTo>
                    <a:lnTo>
                      <a:pt x="2882" y="15803"/>
                    </a:lnTo>
                    <a:lnTo>
                      <a:pt x="2956" y="15680"/>
                    </a:lnTo>
                    <a:lnTo>
                      <a:pt x="3029" y="15534"/>
                    </a:lnTo>
                    <a:lnTo>
                      <a:pt x="3053" y="15387"/>
                    </a:lnTo>
                    <a:lnTo>
                      <a:pt x="3713" y="8549"/>
                    </a:lnTo>
                    <a:lnTo>
                      <a:pt x="3737" y="8476"/>
                    </a:lnTo>
                    <a:lnTo>
                      <a:pt x="3786" y="8354"/>
                    </a:lnTo>
                    <a:lnTo>
                      <a:pt x="3835" y="8305"/>
                    </a:lnTo>
                    <a:lnTo>
                      <a:pt x="3884" y="8231"/>
                    </a:lnTo>
                    <a:lnTo>
                      <a:pt x="3981" y="8207"/>
                    </a:lnTo>
                    <a:lnTo>
                      <a:pt x="4079" y="8183"/>
                    </a:lnTo>
                    <a:lnTo>
                      <a:pt x="4177" y="8207"/>
                    </a:lnTo>
                    <a:lnTo>
                      <a:pt x="4274" y="8231"/>
                    </a:lnTo>
                    <a:lnTo>
                      <a:pt x="4323" y="8305"/>
                    </a:lnTo>
                    <a:lnTo>
                      <a:pt x="4372" y="8354"/>
                    </a:lnTo>
                    <a:lnTo>
                      <a:pt x="4421" y="8476"/>
                    </a:lnTo>
                    <a:lnTo>
                      <a:pt x="4445" y="8549"/>
                    </a:lnTo>
                    <a:lnTo>
                      <a:pt x="5105" y="15387"/>
                    </a:lnTo>
                    <a:lnTo>
                      <a:pt x="5129" y="15534"/>
                    </a:lnTo>
                    <a:lnTo>
                      <a:pt x="5202" y="15680"/>
                    </a:lnTo>
                    <a:lnTo>
                      <a:pt x="5276" y="15803"/>
                    </a:lnTo>
                    <a:lnTo>
                      <a:pt x="5373" y="15925"/>
                    </a:lnTo>
                    <a:lnTo>
                      <a:pt x="5496" y="15998"/>
                    </a:lnTo>
                    <a:lnTo>
                      <a:pt x="5642" y="16071"/>
                    </a:lnTo>
                    <a:lnTo>
                      <a:pt x="5764" y="16120"/>
                    </a:lnTo>
                    <a:lnTo>
                      <a:pt x="6057" y="16120"/>
                    </a:lnTo>
                    <a:lnTo>
                      <a:pt x="6228" y="16071"/>
                    </a:lnTo>
                    <a:lnTo>
                      <a:pt x="6375" y="15998"/>
                    </a:lnTo>
                    <a:lnTo>
                      <a:pt x="6497" y="15900"/>
                    </a:lnTo>
                    <a:lnTo>
                      <a:pt x="6595" y="15754"/>
                    </a:lnTo>
                    <a:lnTo>
                      <a:pt x="6692" y="15607"/>
                    </a:lnTo>
                    <a:lnTo>
                      <a:pt x="6741" y="15461"/>
                    </a:lnTo>
                    <a:lnTo>
                      <a:pt x="6766" y="15290"/>
                    </a:lnTo>
                    <a:lnTo>
                      <a:pt x="6766" y="15119"/>
                    </a:lnTo>
                    <a:lnTo>
                      <a:pt x="6619" y="13165"/>
                    </a:lnTo>
                    <a:lnTo>
                      <a:pt x="6350" y="8915"/>
                    </a:lnTo>
                    <a:lnTo>
                      <a:pt x="6204" y="6619"/>
                    </a:lnTo>
                    <a:lnTo>
                      <a:pt x="6106" y="4617"/>
                    </a:lnTo>
                    <a:lnTo>
                      <a:pt x="6057" y="3176"/>
                    </a:lnTo>
                    <a:lnTo>
                      <a:pt x="6057" y="2761"/>
                    </a:lnTo>
                    <a:lnTo>
                      <a:pt x="6057" y="2590"/>
                    </a:lnTo>
                    <a:lnTo>
                      <a:pt x="6106" y="2590"/>
                    </a:lnTo>
                    <a:lnTo>
                      <a:pt x="6155" y="2687"/>
                    </a:lnTo>
                    <a:lnTo>
                      <a:pt x="6253" y="3005"/>
                    </a:lnTo>
                    <a:lnTo>
                      <a:pt x="6399" y="3493"/>
                    </a:lnTo>
                    <a:lnTo>
                      <a:pt x="6521" y="4128"/>
                    </a:lnTo>
                    <a:lnTo>
                      <a:pt x="6643" y="4837"/>
                    </a:lnTo>
                    <a:lnTo>
                      <a:pt x="6741" y="5569"/>
                    </a:lnTo>
                    <a:lnTo>
                      <a:pt x="6814" y="6278"/>
                    </a:lnTo>
                    <a:lnTo>
                      <a:pt x="6839" y="6888"/>
                    </a:lnTo>
                    <a:lnTo>
                      <a:pt x="6863" y="7035"/>
                    </a:lnTo>
                    <a:lnTo>
                      <a:pt x="6888" y="7181"/>
                    </a:lnTo>
                    <a:lnTo>
                      <a:pt x="6936" y="7328"/>
                    </a:lnTo>
                    <a:lnTo>
                      <a:pt x="7010" y="7425"/>
                    </a:lnTo>
                    <a:lnTo>
                      <a:pt x="7107" y="7523"/>
                    </a:lnTo>
                    <a:lnTo>
                      <a:pt x="7230" y="7596"/>
                    </a:lnTo>
                    <a:lnTo>
                      <a:pt x="7352" y="7645"/>
                    </a:lnTo>
                    <a:lnTo>
                      <a:pt x="7498" y="7670"/>
                    </a:lnTo>
                    <a:lnTo>
                      <a:pt x="7645" y="7645"/>
                    </a:lnTo>
                    <a:lnTo>
                      <a:pt x="7767" y="7596"/>
                    </a:lnTo>
                    <a:lnTo>
                      <a:pt x="7889" y="7523"/>
                    </a:lnTo>
                    <a:lnTo>
                      <a:pt x="7987" y="7425"/>
                    </a:lnTo>
                    <a:lnTo>
                      <a:pt x="8060" y="7328"/>
                    </a:lnTo>
                    <a:lnTo>
                      <a:pt x="8109" y="7181"/>
                    </a:lnTo>
                    <a:lnTo>
                      <a:pt x="8133" y="7035"/>
                    </a:lnTo>
                    <a:lnTo>
                      <a:pt x="8158" y="6888"/>
                    </a:lnTo>
                    <a:lnTo>
                      <a:pt x="8133" y="5520"/>
                    </a:lnTo>
                    <a:lnTo>
                      <a:pt x="8109" y="4885"/>
                    </a:lnTo>
                    <a:lnTo>
                      <a:pt x="8060" y="4299"/>
                    </a:lnTo>
                    <a:lnTo>
                      <a:pt x="7987" y="3713"/>
                    </a:lnTo>
                    <a:lnTo>
                      <a:pt x="7889" y="3176"/>
                    </a:lnTo>
                    <a:lnTo>
                      <a:pt x="7767" y="2663"/>
                    </a:lnTo>
                    <a:lnTo>
                      <a:pt x="7620" y="2174"/>
                    </a:lnTo>
                    <a:lnTo>
                      <a:pt x="7425" y="1759"/>
                    </a:lnTo>
                    <a:lnTo>
                      <a:pt x="7205" y="1369"/>
                    </a:lnTo>
                    <a:lnTo>
                      <a:pt x="7083" y="1173"/>
                    </a:lnTo>
                    <a:lnTo>
                      <a:pt x="6936" y="1002"/>
                    </a:lnTo>
                    <a:lnTo>
                      <a:pt x="6790" y="856"/>
                    </a:lnTo>
                    <a:lnTo>
                      <a:pt x="6643" y="709"/>
                    </a:lnTo>
                    <a:lnTo>
                      <a:pt x="6472" y="563"/>
                    </a:lnTo>
                    <a:lnTo>
                      <a:pt x="6277" y="440"/>
                    </a:lnTo>
                    <a:lnTo>
                      <a:pt x="6082" y="343"/>
                    </a:lnTo>
                    <a:lnTo>
                      <a:pt x="5886" y="245"/>
                    </a:lnTo>
                    <a:lnTo>
                      <a:pt x="5666" y="172"/>
                    </a:lnTo>
                    <a:lnTo>
                      <a:pt x="5422" y="99"/>
                    </a:lnTo>
                    <a:lnTo>
                      <a:pt x="5178" y="50"/>
                    </a:lnTo>
                    <a:lnTo>
                      <a:pt x="4909" y="1"/>
                    </a:lnTo>
                    <a:lnTo>
                      <a:pt x="4714" y="74"/>
                    </a:lnTo>
                    <a:lnTo>
                      <a:pt x="4519" y="147"/>
                    </a:lnTo>
                    <a:lnTo>
                      <a:pt x="4299" y="196"/>
                    </a:lnTo>
                    <a:lnTo>
                      <a:pt x="3859" y="196"/>
                    </a:lnTo>
                    <a:lnTo>
                      <a:pt x="3664" y="147"/>
                    </a:lnTo>
                    <a:lnTo>
                      <a:pt x="3444" y="99"/>
                    </a:lnTo>
                    <a:lnTo>
                      <a:pt x="3249" y="1"/>
                    </a:lnTo>
                    <a:close/>
                  </a:path>
                </a:pathLst>
              </a:custGeom>
              <a:grpFill/>
              <a:ln>
                <a:noFill/>
              </a:ln>
            </p:spPr>
            <p:txBody>
              <a:bodyPr lIns="68569" tIns="68569" rIns="68569" bIns="68569" anchor="ctr" anchorCtr="0">
                <a:noAutofit/>
              </a:bodyPr>
              <a:lstStyle/>
              <a:p>
                <a:pPr defTabSz="685800">
                  <a:defRPr/>
                </a:pPr>
                <a:endParaRPr sz="1350" kern="0" dirty="0">
                  <a:solidFill>
                    <a:prstClr val="black"/>
                  </a:solidFill>
                  <a:latin typeface="Century Gothic"/>
                </a:endParaRPr>
              </a:p>
            </p:txBody>
          </p:sp>
          <p:sp>
            <p:nvSpPr>
              <p:cNvPr id="97" name="Shape 877"/>
              <p:cNvSpPr/>
              <p:nvPr/>
            </p:nvSpPr>
            <p:spPr>
              <a:xfrm>
                <a:off x="3446075" y="2264625"/>
                <a:ext cx="85500" cy="94050"/>
              </a:xfrm>
              <a:custGeom>
                <a:avLst/>
                <a:gdLst/>
                <a:ahLst/>
                <a:cxnLst/>
                <a:rect l="0" t="0" r="0" b="0"/>
                <a:pathLst>
                  <a:path w="3420" h="3762" extrusionOk="0">
                    <a:moveTo>
                      <a:pt x="1539" y="0"/>
                    </a:moveTo>
                    <a:lnTo>
                      <a:pt x="1368" y="25"/>
                    </a:lnTo>
                    <a:lnTo>
                      <a:pt x="1197" y="49"/>
                    </a:lnTo>
                    <a:lnTo>
                      <a:pt x="1051" y="122"/>
                    </a:lnTo>
                    <a:lnTo>
                      <a:pt x="904" y="171"/>
                    </a:lnTo>
                    <a:lnTo>
                      <a:pt x="757" y="269"/>
                    </a:lnTo>
                    <a:lnTo>
                      <a:pt x="611" y="342"/>
                    </a:lnTo>
                    <a:lnTo>
                      <a:pt x="489" y="464"/>
                    </a:lnTo>
                    <a:lnTo>
                      <a:pt x="391" y="586"/>
                    </a:lnTo>
                    <a:lnTo>
                      <a:pt x="293" y="708"/>
                    </a:lnTo>
                    <a:lnTo>
                      <a:pt x="196" y="855"/>
                    </a:lnTo>
                    <a:lnTo>
                      <a:pt x="122" y="1002"/>
                    </a:lnTo>
                    <a:lnTo>
                      <a:pt x="74" y="1148"/>
                    </a:lnTo>
                    <a:lnTo>
                      <a:pt x="25" y="1319"/>
                    </a:lnTo>
                    <a:lnTo>
                      <a:pt x="0" y="1514"/>
                    </a:lnTo>
                    <a:lnTo>
                      <a:pt x="0" y="1710"/>
                    </a:lnTo>
                    <a:lnTo>
                      <a:pt x="0" y="1905"/>
                    </a:lnTo>
                    <a:lnTo>
                      <a:pt x="25" y="2101"/>
                    </a:lnTo>
                    <a:lnTo>
                      <a:pt x="74" y="2272"/>
                    </a:lnTo>
                    <a:lnTo>
                      <a:pt x="122" y="2467"/>
                    </a:lnTo>
                    <a:lnTo>
                      <a:pt x="196" y="2638"/>
                    </a:lnTo>
                    <a:lnTo>
                      <a:pt x="293" y="2809"/>
                    </a:lnTo>
                    <a:lnTo>
                      <a:pt x="391" y="2980"/>
                    </a:lnTo>
                    <a:lnTo>
                      <a:pt x="489" y="3126"/>
                    </a:lnTo>
                    <a:lnTo>
                      <a:pt x="611" y="3273"/>
                    </a:lnTo>
                    <a:lnTo>
                      <a:pt x="757" y="3395"/>
                    </a:lnTo>
                    <a:lnTo>
                      <a:pt x="904" y="3493"/>
                    </a:lnTo>
                    <a:lnTo>
                      <a:pt x="1051" y="3590"/>
                    </a:lnTo>
                    <a:lnTo>
                      <a:pt x="1197" y="3664"/>
                    </a:lnTo>
                    <a:lnTo>
                      <a:pt x="1368" y="3713"/>
                    </a:lnTo>
                    <a:lnTo>
                      <a:pt x="1539" y="3761"/>
                    </a:lnTo>
                    <a:lnTo>
                      <a:pt x="1881" y="3761"/>
                    </a:lnTo>
                    <a:lnTo>
                      <a:pt x="2052" y="3713"/>
                    </a:lnTo>
                    <a:lnTo>
                      <a:pt x="2223" y="3664"/>
                    </a:lnTo>
                    <a:lnTo>
                      <a:pt x="2369" y="3590"/>
                    </a:lnTo>
                    <a:lnTo>
                      <a:pt x="2516" y="3493"/>
                    </a:lnTo>
                    <a:lnTo>
                      <a:pt x="2662" y="3395"/>
                    </a:lnTo>
                    <a:lnTo>
                      <a:pt x="2809" y="3273"/>
                    </a:lnTo>
                    <a:lnTo>
                      <a:pt x="2931" y="3126"/>
                    </a:lnTo>
                    <a:lnTo>
                      <a:pt x="3029" y="2980"/>
                    </a:lnTo>
                    <a:lnTo>
                      <a:pt x="3127" y="2809"/>
                    </a:lnTo>
                    <a:lnTo>
                      <a:pt x="3224" y="2638"/>
                    </a:lnTo>
                    <a:lnTo>
                      <a:pt x="3297" y="2467"/>
                    </a:lnTo>
                    <a:lnTo>
                      <a:pt x="3346" y="2272"/>
                    </a:lnTo>
                    <a:lnTo>
                      <a:pt x="3395" y="2101"/>
                    </a:lnTo>
                    <a:lnTo>
                      <a:pt x="3420" y="1905"/>
                    </a:lnTo>
                    <a:lnTo>
                      <a:pt x="3420" y="1710"/>
                    </a:lnTo>
                    <a:lnTo>
                      <a:pt x="3420" y="1514"/>
                    </a:lnTo>
                    <a:lnTo>
                      <a:pt x="3395" y="1319"/>
                    </a:lnTo>
                    <a:lnTo>
                      <a:pt x="3346" y="1148"/>
                    </a:lnTo>
                    <a:lnTo>
                      <a:pt x="3297" y="1002"/>
                    </a:lnTo>
                    <a:lnTo>
                      <a:pt x="3224" y="855"/>
                    </a:lnTo>
                    <a:lnTo>
                      <a:pt x="3127" y="708"/>
                    </a:lnTo>
                    <a:lnTo>
                      <a:pt x="3029" y="586"/>
                    </a:lnTo>
                    <a:lnTo>
                      <a:pt x="2931" y="464"/>
                    </a:lnTo>
                    <a:lnTo>
                      <a:pt x="2809" y="342"/>
                    </a:lnTo>
                    <a:lnTo>
                      <a:pt x="2662" y="269"/>
                    </a:lnTo>
                    <a:lnTo>
                      <a:pt x="2516" y="171"/>
                    </a:lnTo>
                    <a:lnTo>
                      <a:pt x="2369" y="122"/>
                    </a:lnTo>
                    <a:lnTo>
                      <a:pt x="2223" y="49"/>
                    </a:lnTo>
                    <a:lnTo>
                      <a:pt x="2052" y="25"/>
                    </a:lnTo>
                    <a:lnTo>
                      <a:pt x="1881" y="0"/>
                    </a:lnTo>
                    <a:close/>
                  </a:path>
                </a:pathLst>
              </a:custGeom>
              <a:grpFill/>
              <a:ln>
                <a:noFill/>
              </a:ln>
            </p:spPr>
            <p:txBody>
              <a:bodyPr lIns="68569" tIns="68569" rIns="68569" bIns="68569" anchor="ctr" anchorCtr="0">
                <a:noAutofit/>
              </a:bodyPr>
              <a:lstStyle/>
              <a:p>
                <a:pPr defTabSz="685800">
                  <a:defRPr/>
                </a:pPr>
                <a:endParaRPr sz="1350" kern="0" dirty="0">
                  <a:solidFill>
                    <a:prstClr val="black"/>
                  </a:solidFill>
                  <a:latin typeface="Century Gothic"/>
                </a:endParaRPr>
              </a:p>
            </p:txBody>
          </p:sp>
        </p:grpSp>
        <p:grpSp>
          <p:nvGrpSpPr>
            <p:cNvPr id="93" name="Shape 881"/>
            <p:cNvGrpSpPr/>
            <p:nvPr/>
          </p:nvGrpSpPr>
          <p:grpSpPr>
            <a:xfrm>
              <a:off x="2321683" y="2372140"/>
              <a:ext cx="145004" cy="421657"/>
              <a:chOff x="4076175" y="2267050"/>
              <a:chExt cx="173450" cy="504375"/>
            </a:xfrm>
            <a:grpFill/>
          </p:grpSpPr>
          <p:sp>
            <p:nvSpPr>
              <p:cNvPr id="94" name="Shape 882"/>
              <p:cNvSpPr/>
              <p:nvPr/>
            </p:nvSpPr>
            <p:spPr>
              <a:xfrm>
                <a:off x="4122600" y="2267050"/>
                <a:ext cx="80600" cy="91625"/>
              </a:xfrm>
              <a:custGeom>
                <a:avLst/>
                <a:gdLst/>
                <a:ahLst/>
                <a:cxnLst/>
                <a:rect l="0" t="0" r="0" b="0"/>
                <a:pathLst>
                  <a:path w="3224" h="3665" extrusionOk="0">
                    <a:moveTo>
                      <a:pt x="1441" y="1"/>
                    </a:moveTo>
                    <a:lnTo>
                      <a:pt x="1295" y="25"/>
                    </a:lnTo>
                    <a:lnTo>
                      <a:pt x="1124" y="74"/>
                    </a:lnTo>
                    <a:lnTo>
                      <a:pt x="977" y="123"/>
                    </a:lnTo>
                    <a:lnTo>
                      <a:pt x="855" y="172"/>
                    </a:lnTo>
                    <a:lnTo>
                      <a:pt x="708" y="245"/>
                    </a:lnTo>
                    <a:lnTo>
                      <a:pt x="586" y="343"/>
                    </a:lnTo>
                    <a:lnTo>
                      <a:pt x="464" y="441"/>
                    </a:lnTo>
                    <a:lnTo>
                      <a:pt x="366" y="563"/>
                    </a:lnTo>
                    <a:lnTo>
                      <a:pt x="269" y="685"/>
                    </a:lnTo>
                    <a:lnTo>
                      <a:pt x="195" y="831"/>
                    </a:lnTo>
                    <a:lnTo>
                      <a:pt x="122" y="978"/>
                    </a:lnTo>
                    <a:lnTo>
                      <a:pt x="73" y="1124"/>
                    </a:lnTo>
                    <a:lnTo>
                      <a:pt x="25" y="1295"/>
                    </a:lnTo>
                    <a:lnTo>
                      <a:pt x="0" y="1466"/>
                    </a:lnTo>
                    <a:lnTo>
                      <a:pt x="0" y="1662"/>
                    </a:lnTo>
                    <a:lnTo>
                      <a:pt x="0" y="1833"/>
                    </a:lnTo>
                    <a:lnTo>
                      <a:pt x="25" y="2028"/>
                    </a:lnTo>
                    <a:lnTo>
                      <a:pt x="73" y="2223"/>
                    </a:lnTo>
                    <a:lnTo>
                      <a:pt x="122" y="2394"/>
                    </a:lnTo>
                    <a:lnTo>
                      <a:pt x="195" y="2565"/>
                    </a:lnTo>
                    <a:lnTo>
                      <a:pt x="269" y="2736"/>
                    </a:lnTo>
                    <a:lnTo>
                      <a:pt x="366" y="2883"/>
                    </a:lnTo>
                    <a:lnTo>
                      <a:pt x="464" y="3029"/>
                    </a:lnTo>
                    <a:lnTo>
                      <a:pt x="586" y="3176"/>
                    </a:lnTo>
                    <a:lnTo>
                      <a:pt x="708" y="3298"/>
                    </a:lnTo>
                    <a:lnTo>
                      <a:pt x="855" y="3396"/>
                    </a:lnTo>
                    <a:lnTo>
                      <a:pt x="977" y="3493"/>
                    </a:lnTo>
                    <a:lnTo>
                      <a:pt x="1124" y="3567"/>
                    </a:lnTo>
                    <a:lnTo>
                      <a:pt x="1295" y="3616"/>
                    </a:lnTo>
                    <a:lnTo>
                      <a:pt x="1441" y="3640"/>
                    </a:lnTo>
                    <a:lnTo>
                      <a:pt x="1612" y="3664"/>
                    </a:lnTo>
                    <a:lnTo>
                      <a:pt x="1783" y="3640"/>
                    </a:lnTo>
                    <a:lnTo>
                      <a:pt x="1930" y="3616"/>
                    </a:lnTo>
                    <a:lnTo>
                      <a:pt x="2100" y="3567"/>
                    </a:lnTo>
                    <a:lnTo>
                      <a:pt x="2247" y="3493"/>
                    </a:lnTo>
                    <a:lnTo>
                      <a:pt x="2369" y="3396"/>
                    </a:lnTo>
                    <a:lnTo>
                      <a:pt x="2516" y="3298"/>
                    </a:lnTo>
                    <a:lnTo>
                      <a:pt x="2638" y="3176"/>
                    </a:lnTo>
                    <a:lnTo>
                      <a:pt x="2760" y="3029"/>
                    </a:lnTo>
                    <a:lnTo>
                      <a:pt x="2858" y="2883"/>
                    </a:lnTo>
                    <a:lnTo>
                      <a:pt x="2955" y="2736"/>
                    </a:lnTo>
                    <a:lnTo>
                      <a:pt x="3029" y="2565"/>
                    </a:lnTo>
                    <a:lnTo>
                      <a:pt x="3102" y="2394"/>
                    </a:lnTo>
                    <a:lnTo>
                      <a:pt x="3151" y="2223"/>
                    </a:lnTo>
                    <a:lnTo>
                      <a:pt x="3200" y="2028"/>
                    </a:lnTo>
                    <a:lnTo>
                      <a:pt x="3224" y="1833"/>
                    </a:lnTo>
                    <a:lnTo>
                      <a:pt x="3224" y="1662"/>
                    </a:lnTo>
                    <a:lnTo>
                      <a:pt x="3224" y="1466"/>
                    </a:lnTo>
                    <a:lnTo>
                      <a:pt x="3200" y="1295"/>
                    </a:lnTo>
                    <a:lnTo>
                      <a:pt x="3151" y="1124"/>
                    </a:lnTo>
                    <a:lnTo>
                      <a:pt x="3102" y="978"/>
                    </a:lnTo>
                    <a:lnTo>
                      <a:pt x="3029" y="831"/>
                    </a:lnTo>
                    <a:lnTo>
                      <a:pt x="2955" y="685"/>
                    </a:lnTo>
                    <a:lnTo>
                      <a:pt x="2858" y="563"/>
                    </a:lnTo>
                    <a:lnTo>
                      <a:pt x="2760" y="441"/>
                    </a:lnTo>
                    <a:lnTo>
                      <a:pt x="2638" y="343"/>
                    </a:lnTo>
                    <a:lnTo>
                      <a:pt x="2516" y="245"/>
                    </a:lnTo>
                    <a:lnTo>
                      <a:pt x="2369" y="172"/>
                    </a:lnTo>
                    <a:lnTo>
                      <a:pt x="2247" y="123"/>
                    </a:lnTo>
                    <a:lnTo>
                      <a:pt x="2100" y="74"/>
                    </a:lnTo>
                    <a:lnTo>
                      <a:pt x="1930" y="25"/>
                    </a:lnTo>
                    <a:lnTo>
                      <a:pt x="1783" y="1"/>
                    </a:lnTo>
                    <a:close/>
                  </a:path>
                </a:pathLst>
              </a:custGeom>
              <a:grpFill/>
              <a:ln>
                <a:noFill/>
              </a:ln>
            </p:spPr>
            <p:txBody>
              <a:bodyPr lIns="68569" tIns="68569" rIns="68569" bIns="68569" anchor="ctr" anchorCtr="0">
                <a:noAutofit/>
              </a:bodyPr>
              <a:lstStyle/>
              <a:p>
                <a:pPr defTabSz="685800">
                  <a:defRPr/>
                </a:pPr>
                <a:endParaRPr sz="1350" kern="0" dirty="0">
                  <a:solidFill>
                    <a:prstClr val="black"/>
                  </a:solidFill>
                  <a:latin typeface="Century Gothic"/>
                </a:endParaRPr>
              </a:p>
            </p:txBody>
          </p:sp>
          <p:sp>
            <p:nvSpPr>
              <p:cNvPr id="95" name="Shape 883"/>
              <p:cNvSpPr/>
              <p:nvPr/>
            </p:nvSpPr>
            <p:spPr>
              <a:xfrm>
                <a:off x="4076175" y="2370250"/>
                <a:ext cx="173450" cy="401175"/>
              </a:xfrm>
              <a:custGeom>
                <a:avLst/>
                <a:gdLst/>
                <a:ahLst/>
                <a:cxnLst/>
                <a:rect l="0" t="0" r="0" b="0"/>
                <a:pathLst>
                  <a:path w="6938" h="16047" extrusionOk="0">
                    <a:moveTo>
                      <a:pt x="2736" y="0"/>
                    </a:moveTo>
                    <a:lnTo>
                      <a:pt x="2541" y="49"/>
                    </a:lnTo>
                    <a:lnTo>
                      <a:pt x="2346" y="123"/>
                    </a:lnTo>
                    <a:lnTo>
                      <a:pt x="2175" y="196"/>
                    </a:lnTo>
                    <a:lnTo>
                      <a:pt x="2028" y="293"/>
                    </a:lnTo>
                    <a:lnTo>
                      <a:pt x="1711" y="489"/>
                    </a:lnTo>
                    <a:lnTo>
                      <a:pt x="1442" y="758"/>
                    </a:lnTo>
                    <a:lnTo>
                      <a:pt x="1173" y="1075"/>
                    </a:lnTo>
                    <a:lnTo>
                      <a:pt x="953" y="1417"/>
                    </a:lnTo>
                    <a:lnTo>
                      <a:pt x="758" y="1808"/>
                    </a:lnTo>
                    <a:lnTo>
                      <a:pt x="587" y="2223"/>
                    </a:lnTo>
                    <a:lnTo>
                      <a:pt x="441" y="2711"/>
                    </a:lnTo>
                    <a:lnTo>
                      <a:pt x="318" y="3200"/>
                    </a:lnTo>
                    <a:lnTo>
                      <a:pt x="221" y="3737"/>
                    </a:lnTo>
                    <a:lnTo>
                      <a:pt x="147" y="4323"/>
                    </a:lnTo>
                    <a:lnTo>
                      <a:pt x="74" y="4909"/>
                    </a:lnTo>
                    <a:lnTo>
                      <a:pt x="25" y="5544"/>
                    </a:lnTo>
                    <a:lnTo>
                      <a:pt x="1" y="6204"/>
                    </a:lnTo>
                    <a:lnTo>
                      <a:pt x="1" y="6888"/>
                    </a:lnTo>
                    <a:lnTo>
                      <a:pt x="25" y="7034"/>
                    </a:lnTo>
                    <a:lnTo>
                      <a:pt x="50" y="7181"/>
                    </a:lnTo>
                    <a:lnTo>
                      <a:pt x="99" y="7327"/>
                    </a:lnTo>
                    <a:lnTo>
                      <a:pt x="172" y="7425"/>
                    </a:lnTo>
                    <a:lnTo>
                      <a:pt x="245" y="7523"/>
                    </a:lnTo>
                    <a:lnTo>
                      <a:pt x="318" y="7596"/>
                    </a:lnTo>
                    <a:lnTo>
                      <a:pt x="416" y="7645"/>
                    </a:lnTo>
                    <a:lnTo>
                      <a:pt x="636" y="7645"/>
                    </a:lnTo>
                    <a:lnTo>
                      <a:pt x="734" y="7596"/>
                    </a:lnTo>
                    <a:lnTo>
                      <a:pt x="807" y="7523"/>
                    </a:lnTo>
                    <a:lnTo>
                      <a:pt x="880" y="7425"/>
                    </a:lnTo>
                    <a:lnTo>
                      <a:pt x="929" y="7327"/>
                    </a:lnTo>
                    <a:lnTo>
                      <a:pt x="953" y="7181"/>
                    </a:lnTo>
                    <a:lnTo>
                      <a:pt x="978" y="6888"/>
                    </a:lnTo>
                    <a:lnTo>
                      <a:pt x="1002" y="6521"/>
                    </a:lnTo>
                    <a:lnTo>
                      <a:pt x="1027" y="6106"/>
                    </a:lnTo>
                    <a:lnTo>
                      <a:pt x="1149" y="5105"/>
                    </a:lnTo>
                    <a:lnTo>
                      <a:pt x="1295" y="4103"/>
                    </a:lnTo>
                    <a:lnTo>
                      <a:pt x="1369" y="3664"/>
                    </a:lnTo>
                    <a:lnTo>
                      <a:pt x="1466" y="3298"/>
                    </a:lnTo>
                    <a:lnTo>
                      <a:pt x="1417" y="3102"/>
                    </a:lnTo>
                    <a:lnTo>
                      <a:pt x="1393" y="2907"/>
                    </a:lnTo>
                    <a:lnTo>
                      <a:pt x="1393" y="2711"/>
                    </a:lnTo>
                    <a:lnTo>
                      <a:pt x="1417" y="2540"/>
                    </a:lnTo>
                    <a:lnTo>
                      <a:pt x="1442" y="2394"/>
                    </a:lnTo>
                    <a:lnTo>
                      <a:pt x="1515" y="2247"/>
                    </a:lnTo>
                    <a:lnTo>
                      <a:pt x="1588" y="2125"/>
                    </a:lnTo>
                    <a:lnTo>
                      <a:pt x="1662" y="2052"/>
                    </a:lnTo>
                    <a:lnTo>
                      <a:pt x="1588" y="2150"/>
                    </a:lnTo>
                    <a:lnTo>
                      <a:pt x="1540" y="2296"/>
                    </a:lnTo>
                    <a:lnTo>
                      <a:pt x="1491" y="2492"/>
                    </a:lnTo>
                    <a:lnTo>
                      <a:pt x="1491" y="2687"/>
                    </a:lnTo>
                    <a:lnTo>
                      <a:pt x="1515" y="2882"/>
                    </a:lnTo>
                    <a:lnTo>
                      <a:pt x="1564" y="3078"/>
                    </a:lnTo>
                    <a:lnTo>
                      <a:pt x="1613" y="3175"/>
                    </a:lnTo>
                    <a:lnTo>
                      <a:pt x="1686" y="3273"/>
                    </a:lnTo>
                    <a:lnTo>
                      <a:pt x="1759" y="3346"/>
                    </a:lnTo>
                    <a:lnTo>
                      <a:pt x="1857" y="3420"/>
                    </a:lnTo>
                    <a:lnTo>
                      <a:pt x="1906" y="3786"/>
                    </a:lnTo>
                    <a:lnTo>
                      <a:pt x="1930" y="3981"/>
                    </a:lnTo>
                    <a:lnTo>
                      <a:pt x="1955" y="4201"/>
                    </a:lnTo>
                    <a:lnTo>
                      <a:pt x="1930" y="4445"/>
                    </a:lnTo>
                    <a:lnTo>
                      <a:pt x="1906" y="4738"/>
                    </a:lnTo>
                    <a:lnTo>
                      <a:pt x="1833" y="5032"/>
                    </a:lnTo>
                    <a:lnTo>
                      <a:pt x="1711" y="5398"/>
                    </a:lnTo>
                    <a:lnTo>
                      <a:pt x="1515" y="5911"/>
                    </a:lnTo>
                    <a:lnTo>
                      <a:pt x="1369" y="6399"/>
                    </a:lnTo>
                    <a:lnTo>
                      <a:pt x="1271" y="6839"/>
                    </a:lnTo>
                    <a:lnTo>
                      <a:pt x="1222" y="7230"/>
                    </a:lnTo>
                    <a:lnTo>
                      <a:pt x="1173" y="7620"/>
                    </a:lnTo>
                    <a:lnTo>
                      <a:pt x="1173" y="8011"/>
                    </a:lnTo>
                    <a:lnTo>
                      <a:pt x="1198" y="8817"/>
                    </a:lnTo>
                    <a:lnTo>
                      <a:pt x="1247" y="9989"/>
                    </a:lnTo>
                    <a:lnTo>
                      <a:pt x="1295" y="11162"/>
                    </a:lnTo>
                    <a:lnTo>
                      <a:pt x="1320" y="13238"/>
                    </a:lnTo>
                    <a:lnTo>
                      <a:pt x="1344" y="14728"/>
                    </a:lnTo>
                    <a:lnTo>
                      <a:pt x="1344" y="15314"/>
                    </a:lnTo>
                    <a:lnTo>
                      <a:pt x="1369" y="15533"/>
                    </a:lnTo>
                    <a:lnTo>
                      <a:pt x="1417" y="15704"/>
                    </a:lnTo>
                    <a:lnTo>
                      <a:pt x="1491" y="15827"/>
                    </a:lnTo>
                    <a:lnTo>
                      <a:pt x="1588" y="15924"/>
                    </a:lnTo>
                    <a:lnTo>
                      <a:pt x="1662" y="15998"/>
                    </a:lnTo>
                    <a:lnTo>
                      <a:pt x="1735" y="16022"/>
                    </a:lnTo>
                    <a:lnTo>
                      <a:pt x="1833" y="16046"/>
                    </a:lnTo>
                    <a:lnTo>
                      <a:pt x="1955" y="16046"/>
                    </a:lnTo>
                    <a:lnTo>
                      <a:pt x="2077" y="15998"/>
                    </a:lnTo>
                    <a:lnTo>
                      <a:pt x="2175" y="15949"/>
                    </a:lnTo>
                    <a:lnTo>
                      <a:pt x="2248" y="15875"/>
                    </a:lnTo>
                    <a:lnTo>
                      <a:pt x="2321" y="15802"/>
                    </a:lnTo>
                    <a:lnTo>
                      <a:pt x="2394" y="15680"/>
                    </a:lnTo>
                    <a:lnTo>
                      <a:pt x="2419" y="15533"/>
                    </a:lnTo>
                    <a:lnTo>
                      <a:pt x="2468" y="15387"/>
                    </a:lnTo>
                    <a:lnTo>
                      <a:pt x="3152" y="8548"/>
                    </a:lnTo>
                    <a:lnTo>
                      <a:pt x="3152" y="8451"/>
                    </a:lnTo>
                    <a:lnTo>
                      <a:pt x="3200" y="8280"/>
                    </a:lnTo>
                    <a:lnTo>
                      <a:pt x="3249" y="8182"/>
                    </a:lnTo>
                    <a:lnTo>
                      <a:pt x="3298" y="8084"/>
                    </a:lnTo>
                    <a:lnTo>
                      <a:pt x="3371" y="8011"/>
                    </a:lnTo>
                    <a:lnTo>
                      <a:pt x="3469" y="7987"/>
                    </a:lnTo>
                    <a:lnTo>
                      <a:pt x="3567" y="8011"/>
                    </a:lnTo>
                    <a:lnTo>
                      <a:pt x="3640" y="8084"/>
                    </a:lnTo>
                    <a:lnTo>
                      <a:pt x="3689" y="8182"/>
                    </a:lnTo>
                    <a:lnTo>
                      <a:pt x="3738" y="8280"/>
                    </a:lnTo>
                    <a:lnTo>
                      <a:pt x="3787" y="8451"/>
                    </a:lnTo>
                    <a:lnTo>
                      <a:pt x="3787" y="8548"/>
                    </a:lnTo>
                    <a:lnTo>
                      <a:pt x="4470" y="15387"/>
                    </a:lnTo>
                    <a:lnTo>
                      <a:pt x="4519" y="15533"/>
                    </a:lnTo>
                    <a:lnTo>
                      <a:pt x="4544" y="15680"/>
                    </a:lnTo>
                    <a:lnTo>
                      <a:pt x="4617" y="15802"/>
                    </a:lnTo>
                    <a:lnTo>
                      <a:pt x="4690" y="15875"/>
                    </a:lnTo>
                    <a:lnTo>
                      <a:pt x="4763" y="15949"/>
                    </a:lnTo>
                    <a:lnTo>
                      <a:pt x="4861" y="15998"/>
                    </a:lnTo>
                    <a:lnTo>
                      <a:pt x="4983" y="16046"/>
                    </a:lnTo>
                    <a:lnTo>
                      <a:pt x="5105" y="16046"/>
                    </a:lnTo>
                    <a:lnTo>
                      <a:pt x="5203" y="16022"/>
                    </a:lnTo>
                    <a:lnTo>
                      <a:pt x="5276" y="15998"/>
                    </a:lnTo>
                    <a:lnTo>
                      <a:pt x="5350" y="15924"/>
                    </a:lnTo>
                    <a:lnTo>
                      <a:pt x="5447" y="15827"/>
                    </a:lnTo>
                    <a:lnTo>
                      <a:pt x="5521" y="15704"/>
                    </a:lnTo>
                    <a:lnTo>
                      <a:pt x="5569" y="15533"/>
                    </a:lnTo>
                    <a:lnTo>
                      <a:pt x="5594" y="15314"/>
                    </a:lnTo>
                    <a:lnTo>
                      <a:pt x="5594" y="14728"/>
                    </a:lnTo>
                    <a:lnTo>
                      <a:pt x="5618" y="13238"/>
                    </a:lnTo>
                    <a:lnTo>
                      <a:pt x="5643" y="11162"/>
                    </a:lnTo>
                    <a:lnTo>
                      <a:pt x="5692" y="9989"/>
                    </a:lnTo>
                    <a:lnTo>
                      <a:pt x="5740" y="8817"/>
                    </a:lnTo>
                    <a:lnTo>
                      <a:pt x="5765" y="8011"/>
                    </a:lnTo>
                    <a:lnTo>
                      <a:pt x="5765" y="7620"/>
                    </a:lnTo>
                    <a:lnTo>
                      <a:pt x="5716" y="7230"/>
                    </a:lnTo>
                    <a:lnTo>
                      <a:pt x="5667" y="6839"/>
                    </a:lnTo>
                    <a:lnTo>
                      <a:pt x="5569" y="6399"/>
                    </a:lnTo>
                    <a:lnTo>
                      <a:pt x="5423" y="5911"/>
                    </a:lnTo>
                    <a:lnTo>
                      <a:pt x="5227" y="5398"/>
                    </a:lnTo>
                    <a:lnTo>
                      <a:pt x="5105" y="5032"/>
                    </a:lnTo>
                    <a:lnTo>
                      <a:pt x="5032" y="4738"/>
                    </a:lnTo>
                    <a:lnTo>
                      <a:pt x="5008" y="4445"/>
                    </a:lnTo>
                    <a:lnTo>
                      <a:pt x="4983" y="4201"/>
                    </a:lnTo>
                    <a:lnTo>
                      <a:pt x="5008" y="3981"/>
                    </a:lnTo>
                    <a:lnTo>
                      <a:pt x="5032" y="3786"/>
                    </a:lnTo>
                    <a:lnTo>
                      <a:pt x="5081" y="3420"/>
                    </a:lnTo>
                    <a:lnTo>
                      <a:pt x="5179" y="3346"/>
                    </a:lnTo>
                    <a:lnTo>
                      <a:pt x="5252" y="3273"/>
                    </a:lnTo>
                    <a:lnTo>
                      <a:pt x="5325" y="3175"/>
                    </a:lnTo>
                    <a:lnTo>
                      <a:pt x="5374" y="3078"/>
                    </a:lnTo>
                    <a:lnTo>
                      <a:pt x="5423" y="2882"/>
                    </a:lnTo>
                    <a:lnTo>
                      <a:pt x="5447" y="2687"/>
                    </a:lnTo>
                    <a:lnTo>
                      <a:pt x="5447" y="2492"/>
                    </a:lnTo>
                    <a:lnTo>
                      <a:pt x="5398" y="2296"/>
                    </a:lnTo>
                    <a:lnTo>
                      <a:pt x="5350" y="2150"/>
                    </a:lnTo>
                    <a:lnTo>
                      <a:pt x="5276" y="2052"/>
                    </a:lnTo>
                    <a:lnTo>
                      <a:pt x="5350" y="2125"/>
                    </a:lnTo>
                    <a:lnTo>
                      <a:pt x="5423" y="2247"/>
                    </a:lnTo>
                    <a:lnTo>
                      <a:pt x="5496" y="2394"/>
                    </a:lnTo>
                    <a:lnTo>
                      <a:pt x="5521" y="2540"/>
                    </a:lnTo>
                    <a:lnTo>
                      <a:pt x="5545" y="2711"/>
                    </a:lnTo>
                    <a:lnTo>
                      <a:pt x="5545" y="2907"/>
                    </a:lnTo>
                    <a:lnTo>
                      <a:pt x="5521" y="3102"/>
                    </a:lnTo>
                    <a:lnTo>
                      <a:pt x="5472" y="3298"/>
                    </a:lnTo>
                    <a:lnTo>
                      <a:pt x="5569" y="3664"/>
                    </a:lnTo>
                    <a:lnTo>
                      <a:pt x="5643" y="4103"/>
                    </a:lnTo>
                    <a:lnTo>
                      <a:pt x="5789" y="5105"/>
                    </a:lnTo>
                    <a:lnTo>
                      <a:pt x="5911" y="6106"/>
                    </a:lnTo>
                    <a:lnTo>
                      <a:pt x="5936" y="6521"/>
                    </a:lnTo>
                    <a:lnTo>
                      <a:pt x="5960" y="6888"/>
                    </a:lnTo>
                    <a:lnTo>
                      <a:pt x="5985" y="7181"/>
                    </a:lnTo>
                    <a:lnTo>
                      <a:pt x="6009" y="7327"/>
                    </a:lnTo>
                    <a:lnTo>
                      <a:pt x="6058" y="7425"/>
                    </a:lnTo>
                    <a:lnTo>
                      <a:pt x="6131" y="7523"/>
                    </a:lnTo>
                    <a:lnTo>
                      <a:pt x="6204" y="7596"/>
                    </a:lnTo>
                    <a:lnTo>
                      <a:pt x="6302" y="7645"/>
                    </a:lnTo>
                    <a:lnTo>
                      <a:pt x="6522" y="7645"/>
                    </a:lnTo>
                    <a:lnTo>
                      <a:pt x="6620" y="7596"/>
                    </a:lnTo>
                    <a:lnTo>
                      <a:pt x="6693" y="7523"/>
                    </a:lnTo>
                    <a:lnTo>
                      <a:pt x="6766" y="7425"/>
                    </a:lnTo>
                    <a:lnTo>
                      <a:pt x="6839" y="7327"/>
                    </a:lnTo>
                    <a:lnTo>
                      <a:pt x="6888" y="7181"/>
                    </a:lnTo>
                    <a:lnTo>
                      <a:pt x="6913" y="7034"/>
                    </a:lnTo>
                    <a:lnTo>
                      <a:pt x="6937" y="6888"/>
                    </a:lnTo>
                    <a:lnTo>
                      <a:pt x="6937" y="6204"/>
                    </a:lnTo>
                    <a:lnTo>
                      <a:pt x="6913" y="5544"/>
                    </a:lnTo>
                    <a:lnTo>
                      <a:pt x="6864" y="4909"/>
                    </a:lnTo>
                    <a:lnTo>
                      <a:pt x="6791" y="4323"/>
                    </a:lnTo>
                    <a:lnTo>
                      <a:pt x="6717" y="3737"/>
                    </a:lnTo>
                    <a:lnTo>
                      <a:pt x="6620" y="3200"/>
                    </a:lnTo>
                    <a:lnTo>
                      <a:pt x="6497" y="2711"/>
                    </a:lnTo>
                    <a:lnTo>
                      <a:pt x="6351" y="2223"/>
                    </a:lnTo>
                    <a:lnTo>
                      <a:pt x="6180" y="1808"/>
                    </a:lnTo>
                    <a:lnTo>
                      <a:pt x="5985" y="1417"/>
                    </a:lnTo>
                    <a:lnTo>
                      <a:pt x="5765" y="1075"/>
                    </a:lnTo>
                    <a:lnTo>
                      <a:pt x="5496" y="758"/>
                    </a:lnTo>
                    <a:lnTo>
                      <a:pt x="5227" y="489"/>
                    </a:lnTo>
                    <a:lnTo>
                      <a:pt x="4910" y="293"/>
                    </a:lnTo>
                    <a:lnTo>
                      <a:pt x="4763" y="196"/>
                    </a:lnTo>
                    <a:lnTo>
                      <a:pt x="4592" y="123"/>
                    </a:lnTo>
                    <a:lnTo>
                      <a:pt x="4397" y="49"/>
                    </a:lnTo>
                    <a:lnTo>
                      <a:pt x="4202" y="0"/>
                    </a:lnTo>
                    <a:lnTo>
                      <a:pt x="4031" y="98"/>
                    </a:lnTo>
                    <a:lnTo>
                      <a:pt x="3860" y="147"/>
                    </a:lnTo>
                    <a:lnTo>
                      <a:pt x="3664" y="196"/>
                    </a:lnTo>
                    <a:lnTo>
                      <a:pt x="3469" y="220"/>
                    </a:lnTo>
                    <a:lnTo>
                      <a:pt x="3274" y="196"/>
                    </a:lnTo>
                    <a:lnTo>
                      <a:pt x="3078" y="147"/>
                    </a:lnTo>
                    <a:lnTo>
                      <a:pt x="2907" y="98"/>
                    </a:lnTo>
                    <a:lnTo>
                      <a:pt x="2736" y="0"/>
                    </a:lnTo>
                    <a:close/>
                  </a:path>
                </a:pathLst>
              </a:custGeom>
              <a:grpFill/>
              <a:ln>
                <a:noFill/>
              </a:ln>
            </p:spPr>
            <p:txBody>
              <a:bodyPr lIns="68569" tIns="68569" rIns="68569" bIns="68569" anchor="ctr" anchorCtr="0">
                <a:noAutofit/>
              </a:bodyPr>
              <a:lstStyle/>
              <a:p>
                <a:pPr defTabSz="685800">
                  <a:defRPr/>
                </a:pPr>
                <a:endParaRPr sz="1350" kern="0" dirty="0">
                  <a:solidFill>
                    <a:prstClr val="black"/>
                  </a:solidFill>
                  <a:latin typeface="Century Gothic"/>
                </a:endParaRPr>
              </a:p>
            </p:txBody>
          </p:sp>
        </p:grpSp>
      </p:grpSp>
      <p:grpSp>
        <p:nvGrpSpPr>
          <p:cNvPr id="100" name="Shape 927"/>
          <p:cNvGrpSpPr/>
          <p:nvPr/>
        </p:nvGrpSpPr>
        <p:grpSpPr>
          <a:xfrm>
            <a:off x="1956492" y="2681142"/>
            <a:ext cx="272087" cy="239949"/>
            <a:chOff x="2599825" y="3689700"/>
            <a:chExt cx="429850" cy="360275"/>
          </a:xfrm>
          <a:solidFill>
            <a:srgbClr val="4584D3"/>
          </a:solidFill>
        </p:grpSpPr>
        <p:sp>
          <p:nvSpPr>
            <p:cNvPr id="101" name="Shape 928"/>
            <p:cNvSpPr/>
            <p:nvPr/>
          </p:nvSpPr>
          <p:spPr>
            <a:xfrm>
              <a:off x="2599825" y="3689700"/>
              <a:ext cx="429850" cy="169150"/>
            </a:xfrm>
            <a:custGeom>
              <a:avLst/>
              <a:gdLst/>
              <a:ahLst/>
              <a:cxnLst/>
              <a:rect l="0" t="0" r="0" b="0"/>
              <a:pathLst>
                <a:path w="17194" h="6766" extrusionOk="0">
                  <a:moveTo>
                    <a:pt x="10160" y="978"/>
                  </a:moveTo>
                  <a:lnTo>
                    <a:pt x="10258" y="1002"/>
                  </a:lnTo>
                  <a:lnTo>
                    <a:pt x="10355" y="1026"/>
                  </a:lnTo>
                  <a:lnTo>
                    <a:pt x="10429" y="1075"/>
                  </a:lnTo>
                  <a:lnTo>
                    <a:pt x="10502" y="1124"/>
                  </a:lnTo>
                  <a:lnTo>
                    <a:pt x="10575" y="1197"/>
                  </a:lnTo>
                  <a:lnTo>
                    <a:pt x="10600" y="1295"/>
                  </a:lnTo>
                  <a:lnTo>
                    <a:pt x="10649" y="1368"/>
                  </a:lnTo>
                  <a:lnTo>
                    <a:pt x="10649" y="1466"/>
                  </a:lnTo>
                  <a:lnTo>
                    <a:pt x="10649" y="1881"/>
                  </a:lnTo>
                  <a:lnTo>
                    <a:pt x="6545" y="1881"/>
                  </a:lnTo>
                  <a:lnTo>
                    <a:pt x="6545" y="1466"/>
                  </a:lnTo>
                  <a:lnTo>
                    <a:pt x="6545" y="1368"/>
                  </a:lnTo>
                  <a:lnTo>
                    <a:pt x="6594" y="1295"/>
                  </a:lnTo>
                  <a:lnTo>
                    <a:pt x="6619" y="1197"/>
                  </a:lnTo>
                  <a:lnTo>
                    <a:pt x="6692" y="1124"/>
                  </a:lnTo>
                  <a:lnTo>
                    <a:pt x="6765" y="1075"/>
                  </a:lnTo>
                  <a:lnTo>
                    <a:pt x="6839" y="1026"/>
                  </a:lnTo>
                  <a:lnTo>
                    <a:pt x="6936" y="1002"/>
                  </a:lnTo>
                  <a:lnTo>
                    <a:pt x="7034" y="978"/>
                  </a:lnTo>
                  <a:close/>
                  <a:moveTo>
                    <a:pt x="7034" y="1"/>
                  </a:moveTo>
                  <a:lnTo>
                    <a:pt x="6887" y="25"/>
                  </a:lnTo>
                  <a:lnTo>
                    <a:pt x="6741" y="50"/>
                  </a:lnTo>
                  <a:lnTo>
                    <a:pt x="6472" y="123"/>
                  </a:lnTo>
                  <a:lnTo>
                    <a:pt x="6204" y="269"/>
                  </a:lnTo>
                  <a:lnTo>
                    <a:pt x="6008" y="440"/>
                  </a:lnTo>
                  <a:lnTo>
                    <a:pt x="5813" y="660"/>
                  </a:lnTo>
                  <a:lnTo>
                    <a:pt x="5691" y="904"/>
                  </a:lnTo>
                  <a:lnTo>
                    <a:pt x="5593" y="1173"/>
                  </a:lnTo>
                  <a:lnTo>
                    <a:pt x="5569" y="1320"/>
                  </a:lnTo>
                  <a:lnTo>
                    <a:pt x="5569" y="1466"/>
                  </a:lnTo>
                  <a:lnTo>
                    <a:pt x="5569" y="1881"/>
                  </a:lnTo>
                  <a:lnTo>
                    <a:pt x="391" y="1881"/>
                  </a:lnTo>
                  <a:lnTo>
                    <a:pt x="293" y="1906"/>
                  </a:lnTo>
                  <a:lnTo>
                    <a:pt x="220" y="1955"/>
                  </a:lnTo>
                  <a:lnTo>
                    <a:pt x="147" y="2028"/>
                  </a:lnTo>
                  <a:lnTo>
                    <a:pt x="73" y="2077"/>
                  </a:lnTo>
                  <a:lnTo>
                    <a:pt x="49" y="2174"/>
                  </a:lnTo>
                  <a:lnTo>
                    <a:pt x="0" y="2272"/>
                  </a:lnTo>
                  <a:lnTo>
                    <a:pt x="0" y="2370"/>
                  </a:lnTo>
                  <a:lnTo>
                    <a:pt x="0" y="5789"/>
                  </a:lnTo>
                  <a:lnTo>
                    <a:pt x="24" y="5984"/>
                  </a:lnTo>
                  <a:lnTo>
                    <a:pt x="73" y="6155"/>
                  </a:lnTo>
                  <a:lnTo>
                    <a:pt x="171" y="6326"/>
                  </a:lnTo>
                  <a:lnTo>
                    <a:pt x="293" y="6473"/>
                  </a:lnTo>
                  <a:lnTo>
                    <a:pt x="440" y="6595"/>
                  </a:lnTo>
                  <a:lnTo>
                    <a:pt x="586" y="6693"/>
                  </a:lnTo>
                  <a:lnTo>
                    <a:pt x="782" y="6741"/>
                  </a:lnTo>
                  <a:lnTo>
                    <a:pt x="977" y="6766"/>
                  </a:lnTo>
                  <a:lnTo>
                    <a:pt x="7742" y="6766"/>
                  </a:lnTo>
                  <a:lnTo>
                    <a:pt x="7742" y="6155"/>
                  </a:lnTo>
                  <a:lnTo>
                    <a:pt x="7767" y="6058"/>
                  </a:lnTo>
                  <a:lnTo>
                    <a:pt x="7791" y="5984"/>
                  </a:lnTo>
                  <a:lnTo>
                    <a:pt x="7840" y="5887"/>
                  </a:lnTo>
                  <a:lnTo>
                    <a:pt x="7889" y="5813"/>
                  </a:lnTo>
                  <a:lnTo>
                    <a:pt x="7962" y="5765"/>
                  </a:lnTo>
                  <a:lnTo>
                    <a:pt x="8060" y="5716"/>
                  </a:lnTo>
                  <a:lnTo>
                    <a:pt x="8133" y="5691"/>
                  </a:lnTo>
                  <a:lnTo>
                    <a:pt x="8231" y="5667"/>
                  </a:lnTo>
                  <a:lnTo>
                    <a:pt x="8963" y="5667"/>
                  </a:lnTo>
                  <a:lnTo>
                    <a:pt x="9061" y="5691"/>
                  </a:lnTo>
                  <a:lnTo>
                    <a:pt x="9134" y="5716"/>
                  </a:lnTo>
                  <a:lnTo>
                    <a:pt x="9232" y="5765"/>
                  </a:lnTo>
                  <a:lnTo>
                    <a:pt x="9305" y="5813"/>
                  </a:lnTo>
                  <a:lnTo>
                    <a:pt x="9354" y="5887"/>
                  </a:lnTo>
                  <a:lnTo>
                    <a:pt x="9403" y="5984"/>
                  </a:lnTo>
                  <a:lnTo>
                    <a:pt x="9427" y="6058"/>
                  </a:lnTo>
                  <a:lnTo>
                    <a:pt x="9452" y="6155"/>
                  </a:lnTo>
                  <a:lnTo>
                    <a:pt x="9452" y="6766"/>
                  </a:lnTo>
                  <a:lnTo>
                    <a:pt x="16217" y="6766"/>
                  </a:lnTo>
                  <a:lnTo>
                    <a:pt x="16412" y="6741"/>
                  </a:lnTo>
                  <a:lnTo>
                    <a:pt x="16608" y="6693"/>
                  </a:lnTo>
                  <a:lnTo>
                    <a:pt x="16754" y="6595"/>
                  </a:lnTo>
                  <a:lnTo>
                    <a:pt x="16901" y="6473"/>
                  </a:lnTo>
                  <a:lnTo>
                    <a:pt x="17023" y="6326"/>
                  </a:lnTo>
                  <a:lnTo>
                    <a:pt x="17121" y="6155"/>
                  </a:lnTo>
                  <a:lnTo>
                    <a:pt x="17169" y="5984"/>
                  </a:lnTo>
                  <a:lnTo>
                    <a:pt x="17194" y="5789"/>
                  </a:lnTo>
                  <a:lnTo>
                    <a:pt x="17194" y="2370"/>
                  </a:lnTo>
                  <a:lnTo>
                    <a:pt x="17194" y="2272"/>
                  </a:lnTo>
                  <a:lnTo>
                    <a:pt x="17145" y="2174"/>
                  </a:lnTo>
                  <a:lnTo>
                    <a:pt x="17121" y="2077"/>
                  </a:lnTo>
                  <a:lnTo>
                    <a:pt x="17047" y="2028"/>
                  </a:lnTo>
                  <a:lnTo>
                    <a:pt x="16974" y="1955"/>
                  </a:lnTo>
                  <a:lnTo>
                    <a:pt x="16901" y="1906"/>
                  </a:lnTo>
                  <a:lnTo>
                    <a:pt x="16803" y="1881"/>
                  </a:lnTo>
                  <a:lnTo>
                    <a:pt x="11625" y="1881"/>
                  </a:lnTo>
                  <a:lnTo>
                    <a:pt x="11625" y="1466"/>
                  </a:lnTo>
                  <a:lnTo>
                    <a:pt x="11625" y="1320"/>
                  </a:lnTo>
                  <a:lnTo>
                    <a:pt x="11601" y="1173"/>
                  </a:lnTo>
                  <a:lnTo>
                    <a:pt x="11503" y="904"/>
                  </a:lnTo>
                  <a:lnTo>
                    <a:pt x="11381" y="660"/>
                  </a:lnTo>
                  <a:lnTo>
                    <a:pt x="11186" y="440"/>
                  </a:lnTo>
                  <a:lnTo>
                    <a:pt x="10990" y="269"/>
                  </a:lnTo>
                  <a:lnTo>
                    <a:pt x="10722" y="123"/>
                  </a:lnTo>
                  <a:lnTo>
                    <a:pt x="10453" y="50"/>
                  </a:lnTo>
                  <a:lnTo>
                    <a:pt x="10307" y="25"/>
                  </a:lnTo>
                  <a:lnTo>
                    <a:pt x="10160" y="1"/>
                  </a:lnTo>
                  <a:close/>
                </a:path>
              </a:pathLst>
            </a:custGeom>
            <a:grpFill/>
            <a:ln>
              <a:noFill/>
            </a:ln>
          </p:spPr>
          <p:txBody>
            <a:bodyPr lIns="68569" tIns="68569" rIns="68569" bIns="68569" anchor="ctr" anchorCtr="0">
              <a:noAutofit/>
            </a:bodyPr>
            <a:lstStyle/>
            <a:p>
              <a:pPr defTabSz="685800">
                <a:defRPr/>
              </a:pPr>
              <a:endParaRPr sz="1350" kern="0" dirty="0">
                <a:solidFill>
                  <a:prstClr val="black"/>
                </a:solidFill>
                <a:latin typeface="Century Gothic"/>
              </a:endParaRPr>
            </a:p>
          </p:txBody>
        </p:sp>
        <p:sp>
          <p:nvSpPr>
            <p:cNvPr id="102" name="Shape 929"/>
            <p:cNvSpPr/>
            <p:nvPr/>
          </p:nvSpPr>
          <p:spPr>
            <a:xfrm>
              <a:off x="2599825" y="3861275"/>
              <a:ext cx="429850" cy="188700"/>
            </a:xfrm>
            <a:custGeom>
              <a:avLst/>
              <a:gdLst/>
              <a:ahLst/>
              <a:cxnLst/>
              <a:rect l="0" t="0" r="0" b="0"/>
              <a:pathLst>
                <a:path w="17194" h="7548" extrusionOk="0">
                  <a:moveTo>
                    <a:pt x="0" y="1"/>
                  </a:moveTo>
                  <a:lnTo>
                    <a:pt x="0" y="7059"/>
                  </a:lnTo>
                  <a:lnTo>
                    <a:pt x="0" y="7157"/>
                  </a:lnTo>
                  <a:lnTo>
                    <a:pt x="49" y="7230"/>
                  </a:lnTo>
                  <a:lnTo>
                    <a:pt x="73" y="7327"/>
                  </a:lnTo>
                  <a:lnTo>
                    <a:pt x="147" y="7401"/>
                  </a:lnTo>
                  <a:lnTo>
                    <a:pt x="220" y="7450"/>
                  </a:lnTo>
                  <a:lnTo>
                    <a:pt x="293" y="7498"/>
                  </a:lnTo>
                  <a:lnTo>
                    <a:pt x="391" y="7523"/>
                  </a:lnTo>
                  <a:lnTo>
                    <a:pt x="489" y="7547"/>
                  </a:lnTo>
                  <a:lnTo>
                    <a:pt x="16705" y="7547"/>
                  </a:lnTo>
                  <a:lnTo>
                    <a:pt x="16803" y="7523"/>
                  </a:lnTo>
                  <a:lnTo>
                    <a:pt x="16901" y="7498"/>
                  </a:lnTo>
                  <a:lnTo>
                    <a:pt x="16974" y="7450"/>
                  </a:lnTo>
                  <a:lnTo>
                    <a:pt x="17047" y="7401"/>
                  </a:lnTo>
                  <a:lnTo>
                    <a:pt x="17121" y="7327"/>
                  </a:lnTo>
                  <a:lnTo>
                    <a:pt x="17145" y="7230"/>
                  </a:lnTo>
                  <a:lnTo>
                    <a:pt x="17194" y="7157"/>
                  </a:lnTo>
                  <a:lnTo>
                    <a:pt x="17194" y="7059"/>
                  </a:lnTo>
                  <a:lnTo>
                    <a:pt x="17194" y="1"/>
                  </a:lnTo>
                  <a:lnTo>
                    <a:pt x="16974" y="172"/>
                  </a:lnTo>
                  <a:lnTo>
                    <a:pt x="16754" y="294"/>
                  </a:lnTo>
                  <a:lnTo>
                    <a:pt x="16486" y="367"/>
                  </a:lnTo>
                  <a:lnTo>
                    <a:pt x="16217" y="391"/>
                  </a:lnTo>
                  <a:lnTo>
                    <a:pt x="9452" y="391"/>
                  </a:lnTo>
                  <a:lnTo>
                    <a:pt x="9452" y="855"/>
                  </a:lnTo>
                  <a:lnTo>
                    <a:pt x="9427" y="953"/>
                  </a:lnTo>
                  <a:lnTo>
                    <a:pt x="9403" y="1051"/>
                  </a:lnTo>
                  <a:lnTo>
                    <a:pt x="9354" y="1148"/>
                  </a:lnTo>
                  <a:lnTo>
                    <a:pt x="9305" y="1197"/>
                  </a:lnTo>
                  <a:lnTo>
                    <a:pt x="9232" y="1271"/>
                  </a:lnTo>
                  <a:lnTo>
                    <a:pt x="9134" y="1319"/>
                  </a:lnTo>
                  <a:lnTo>
                    <a:pt x="9061" y="1344"/>
                  </a:lnTo>
                  <a:lnTo>
                    <a:pt x="8133" y="1344"/>
                  </a:lnTo>
                  <a:lnTo>
                    <a:pt x="8060" y="1319"/>
                  </a:lnTo>
                  <a:lnTo>
                    <a:pt x="7962" y="1271"/>
                  </a:lnTo>
                  <a:lnTo>
                    <a:pt x="7889" y="1197"/>
                  </a:lnTo>
                  <a:lnTo>
                    <a:pt x="7840" y="1148"/>
                  </a:lnTo>
                  <a:lnTo>
                    <a:pt x="7791" y="1051"/>
                  </a:lnTo>
                  <a:lnTo>
                    <a:pt x="7767" y="953"/>
                  </a:lnTo>
                  <a:lnTo>
                    <a:pt x="7742" y="855"/>
                  </a:lnTo>
                  <a:lnTo>
                    <a:pt x="7742" y="391"/>
                  </a:lnTo>
                  <a:lnTo>
                    <a:pt x="977" y="391"/>
                  </a:lnTo>
                  <a:lnTo>
                    <a:pt x="708" y="367"/>
                  </a:lnTo>
                  <a:lnTo>
                    <a:pt x="440" y="294"/>
                  </a:lnTo>
                  <a:lnTo>
                    <a:pt x="220" y="172"/>
                  </a:lnTo>
                  <a:lnTo>
                    <a:pt x="0" y="1"/>
                  </a:lnTo>
                  <a:close/>
                </a:path>
              </a:pathLst>
            </a:custGeom>
            <a:grpFill/>
            <a:ln>
              <a:noFill/>
            </a:ln>
          </p:spPr>
          <p:txBody>
            <a:bodyPr lIns="68569" tIns="68569" rIns="68569" bIns="68569" anchor="ctr" anchorCtr="0">
              <a:noAutofit/>
            </a:bodyPr>
            <a:lstStyle/>
            <a:p>
              <a:pPr defTabSz="685800">
                <a:defRPr/>
              </a:pPr>
              <a:endParaRPr sz="1350" kern="0" dirty="0">
                <a:solidFill>
                  <a:prstClr val="black"/>
                </a:solidFill>
                <a:latin typeface="Century Gothic"/>
              </a:endParaRPr>
            </a:p>
          </p:txBody>
        </p:sp>
      </p:grpSp>
      <p:sp>
        <p:nvSpPr>
          <p:cNvPr id="103" name="Пятиугольник 102"/>
          <p:cNvSpPr/>
          <p:nvPr/>
        </p:nvSpPr>
        <p:spPr>
          <a:xfrm flipH="1">
            <a:off x="6897600" y="1937385"/>
            <a:ext cx="704610" cy="102799"/>
          </a:xfrm>
          <a:prstGeom prst="homePlate">
            <a:avLst/>
          </a:prstGeom>
          <a:solidFill>
            <a:srgbClr val="5BD078">
              <a:lumMod val="50000"/>
            </a:srgbClr>
          </a:solidFill>
          <a:ln w="25400" cap="flat" cmpd="sng" algn="ctr">
            <a:noFill/>
            <a:prstDash val="solid"/>
          </a:ln>
          <a:effectLst/>
        </p:spPr>
        <p:txBody>
          <a:bodyPr lIns="27000" rIns="27000" rtlCol="0" anchor="ctr"/>
          <a:lstStyle/>
          <a:p>
            <a:pPr algn="r" defTabSz="685800">
              <a:defRPr/>
            </a:pPr>
            <a:r>
              <a:rPr lang="ru-RU" sz="525" b="1" kern="0" dirty="0">
                <a:solidFill>
                  <a:prstClr val="white"/>
                </a:solidFill>
                <a:latin typeface="Century Gothic"/>
                <a:cs typeface="Arial"/>
              </a:rPr>
              <a:t>01.09.2023 ж.</a:t>
            </a:r>
          </a:p>
        </p:txBody>
      </p:sp>
      <p:sp>
        <p:nvSpPr>
          <p:cNvPr id="104" name="Пятиугольник 103"/>
          <p:cNvSpPr/>
          <p:nvPr/>
        </p:nvSpPr>
        <p:spPr>
          <a:xfrm flipH="1">
            <a:off x="6897600" y="1289876"/>
            <a:ext cx="704610" cy="102799"/>
          </a:xfrm>
          <a:prstGeom prst="homePlate">
            <a:avLst/>
          </a:prstGeom>
          <a:solidFill>
            <a:srgbClr val="5BD078">
              <a:lumMod val="50000"/>
            </a:srgbClr>
          </a:solidFill>
          <a:ln w="25400" cap="flat" cmpd="sng" algn="ctr">
            <a:noFill/>
            <a:prstDash val="solid"/>
          </a:ln>
          <a:effectLst/>
        </p:spPr>
        <p:txBody>
          <a:bodyPr lIns="27000" rIns="27000" rtlCol="0" anchor="ctr"/>
          <a:lstStyle/>
          <a:p>
            <a:pPr algn="r" defTabSz="685800">
              <a:defRPr/>
            </a:pPr>
            <a:r>
              <a:rPr lang="ru-RU" sz="600" b="1" kern="0" dirty="0">
                <a:solidFill>
                  <a:prstClr val="white"/>
                </a:solidFill>
                <a:latin typeface="Century Gothic"/>
                <a:cs typeface="Arial"/>
              </a:rPr>
              <a:t>01.07.2023 ж.</a:t>
            </a:r>
          </a:p>
        </p:txBody>
      </p:sp>
      <p:sp>
        <p:nvSpPr>
          <p:cNvPr id="105" name="Пятиугольник 104"/>
          <p:cNvSpPr/>
          <p:nvPr/>
        </p:nvSpPr>
        <p:spPr>
          <a:xfrm flipH="1">
            <a:off x="6897600" y="2550645"/>
            <a:ext cx="704610" cy="102799"/>
          </a:xfrm>
          <a:prstGeom prst="homePlate">
            <a:avLst/>
          </a:prstGeom>
          <a:solidFill>
            <a:srgbClr val="5BD078">
              <a:lumMod val="50000"/>
            </a:srgbClr>
          </a:solidFill>
          <a:ln w="25400" cap="flat" cmpd="sng" algn="ctr">
            <a:noFill/>
            <a:prstDash val="solid"/>
          </a:ln>
          <a:effectLst/>
        </p:spPr>
        <p:txBody>
          <a:bodyPr lIns="27000" rIns="27000" rtlCol="0" anchor="ctr"/>
          <a:lstStyle/>
          <a:p>
            <a:pPr algn="r" defTabSz="685800">
              <a:defRPr/>
            </a:pPr>
            <a:r>
              <a:rPr lang="ru-RU" sz="600" b="1" kern="0" dirty="0">
                <a:solidFill>
                  <a:prstClr val="white"/>
                </a:solidFill>
                <a:latin typeface="Century Gothic"/>
                <a:cs typeface="Arial"/>
              </a:rPr>
              <a:t>01.04.2023 ж.</a:t>
            </a:r>
          </a:p>
        </p:txBody>
      </p:sp>
      <p:sp>
        <p:nvSpPr>
          <p:cNvPr id="50" name="Пятиугольник 49"/>
          <p:cNvSpPr/>
          <p:nvPr/>
        </p:nvSpPr>
        <p:spPr>
          <a:xfrm flipH="1">
            <a:off x="6897600" y="3177921"/>
            <a:ext cx="704610" cy="102799"/>
          </a:xfrm>
          <a:prstGeom prst="homePlate">
            <a:avLst/>
          </a:prstGeom>
          <a:solidFill>
            <a:srgbClr val="5BD078">
              <a:lumMod val="50000"/>
            </a:srgbClr>
          </a:solidFill>
          <a:ln w="25400" cap="flat" cmpd="sng" algn="ctr">
            <a:noFill/>
            <a:prstDash val="solid"/>
          </a:ln>
          <a:effectLst/>
        </p:spPr>
        <p:txBody>
          <a:bodyPr lIns="27000" rIns="27000" rtlCol="0" anchor="ctr"/>
          <a:lstStyle/>
          <a:p>
            <a:pPr algn="r" defTabSz="685800">
              <a:defRPr/>
            </a:pPr>
            <a:r>
              <a:rPr lang="ru-RU" sz="600" b="1" kern="0" dirty="0">
                <a:solidFill>
                  <a:prstClr val="white"/>
                </a:solidFill>
                <a:latin typeface="Century Gothic"/>
                <a:cs typeface="Arial"/>
              </a:rPr>
              <a:t>01.04.2023 ж.</a:t>
            </a:r>
          </a:p>
        </p:txBody>
      </p:sp>
    </p:spTree>
    <p:extLst>
      <p:ext uri="{BB962C8B-B14F-4D97-AF65-F5344CB8AC3E}">
        <p14:creationId xmlns="" xmlns:p14="http://schemas.microsoft.com/office/powerpoint/2010/main" val="1775933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a:extLst>
              <a:ext uri="{FF2B5EF4-FFF2-40B4-BE49-F238E27FC236}">
                <a16:creationId xmlns="" xmlns:a16="http://schemas.microsoft.com/office/drawing/2014/main" id="{8F1D77FD-5A13-AEFE-C296-8D12637F8149}"/>
              </a:ext>
            </a:extLst>
          </p:cNvPr>
          <p:cNvSpPr>
            <a:spLocks noGrp="1"/>
          </p:cNvSpPr>
          <p:nvPr>
            <p:ph type="sldNum" sz="quarter" idx="12"/>
          </p:nvPr>
        </p:nvSpPr>
        <p:spPr>
          <a:xfrm>
            <a:off x="8316416" y="4731990"/>
            <a:ext cx="430960" cy="274320"/>
          </a:xfrm>
        </p:spPr>
        <p:txBody>
          <a:bodyPr/>
          <a:lstStyle/>
          <a:p>
            <a:fld id="{289900C6-6639-4AE9-927A-EA6F8006A509}" type="slidenum">
              <a:rPr lang="ru-RU" smtClean="0"/>
              <a:pPr/>
              <a:t>11</a:t>
            </a:fld>
            <a:endParaRPr lang="ru-RU" dirty="0"/>
          </a:p>
        </p:txBody>
      </p:sp>
      <p:sp>
        <p:nvSpPr>
          <p:cNvPr id="5" name="Заголовок 1">
            <a:extLst>
              <a:ext uri="{FF2B5EF4-FFF2-40B4-BE49-F238E27FC236}">
                <a16:creationId xmlns="" xmlns:a16="http://schemas.microsoft.com/office/drawing/2014/main" id="{BF17630B-5473-72D7-B811-70EE8F0EA370}"/>
              </a:ext>
            </a:extLst>
          </p:cNvPr>
          <p:cNvSpPr txBox="1">
            <a:spLocks/>
          </p:cNvSpPr>
          <p:nvPr/>
        </p:nvSpPr>
        <p:spPr>
          <a:xfrm>
            <a:off x="755576" y="161816"/>
            <a:ext cx="6624736" cy="622940"/>
          </a:xfrm>
          <a:prstGeom prst="rect">
            <a:avLst/>
          </a:prstGeom>
        </p:spPr>
        <p:txBody>
          <a:bodyPr vert="horz" anchor="b" anchorCtr="0">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ru-RU" sz="2100" b="1" dirty="0">
                <a:solidFill>
                  <a:schemeClr val="tx1"/>
                </a:solidFill>
                <a:latin typeface="Arial Narrow" panose="020B0606020202030204" pitchFamily="34" charset="0"/>
              </a:rPr>
              <a:t>2.2 Шығыс Қазақстан облысының ерекшеліктері</a:t>
            </a:r>
          </a:p>
        </p:txBody>
      </p:sp>
      <p:sp>
        <p:nvSpPr>
          <p:cNvPr id="6" name="Прямоугольник 5">
            <a:extLst>
              <a:ext uri="{FF2B5EF4-FFF2-40B4-BE49-F238E27FC236}">
                <a16:creationId xmlns="" xmlns:a16="http://schemas.microsoft.com/office/drawing/2014/main" id="{CD097A87-FC68-FB7C-DB37-B3867855B183}"/>
              </a:ext>
            </a:extLst>
          </p:cNvPr>
          <p:cNvSpPr/>
          <p:nvPr/>
        </p:nvSpPr>
        <p:spPr>
          <a:xfrm>
            <a:off x="179512" y="903185"/>
            <a:ext cx="8640960" cy="62294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4130675">
              <a:spcAft>
                <a:spcPts val="600"/>
              </a:spcAft>
              <a:tabLst>
                <a:tab pos="4214813" algn="l"/>
              </a:tabLst>
            </a:pPr>
            <a:r>
              <a:rPr lang="ru-RU" sz="1000" b="1" dirty="0">
                <a:latin typeface="Century Gothic" panose="020B0502020202020204" pitchFamily="34" charset="0"/>
              </a:rPr>
              <a:t>Аумағы - 97,8 </a:t>
            </a:r>
            <a:r>
              <a:rPr lang="ru-RU" sz="1000" b="1" dirty="0" err="1">
                <a:latin typeface="Century Gothic" panose="020B0502020202020204" pitchFamily="34" charset="0"/>
              </a:rPr>
              <a:t>мың </a:t>
            </a:r>
            <a:r>
              <a:rPr lang="ru-RU" sz="1000" b="1" dirty="0" smtClean="0">
                <a:latin typeface="Century Gothic" panose="020B0502020202020204" pitchFamily="34" charset="0"/>
              </a:rPr>
              <a:t>км</a:t>
            </a:r>
            <a:r>
              <a:rPr lang="ru-RU" sz="1000" b="1" baseline="30000" dirty="0" smtClean="0">
                <a:latin typeface="Century Gothic" panose="020B0502020202020204" pitchFamily="34" charset="0"/>
              </a:rPr>
              <a:t>2</a:t>
            </a:r>
            <a:r>
              <a:rPr lang="ru-RU" sz="1000" b="1" dirty="0" smtClean="0">
                <a:latin typeface="Century Gothic" panose="020B0502020202020204" pitchFamily="34" charset="0"/>
              </a:rPr>
              <a:t> </a:t>
            </a:r>
            <a:r>
              <a:rPr lang="ru-RU" sz="1000" b="1" dirty="0">
                <a:latin typeface="Century Gothic" panose="020B0502020202020204" pitchFamily="34" charset="0"/>
              </a:rPr>
              <a:t>(ҚР аумағының 3,6%, 17-орын)</a:t>
            </a:r>
          </a:p>
          <a:p>
            <a:pPr marL="4130675">
              <a:spcAft>
                <a:spcPts val="600"/>
              </a:spcAft>
              <a:tabLst>
                <a:tab pos="4214813" algn="l"/>
              </a:tabLst>
            </a:pPr>
            <a:r>
              <a:rPr lang="ru-RU" sz="1200" b="1" dirty="0">
                <a:latin typeface="Century Gothic" panose="020B0502020202020204" pitchFamily="34" charset="0"/>
              </a:rPr>
              <a:t>      </a:t>
            </a:r>
          </a:p>
        </p:txBody>
      </p:sp>
      <p:sp>
        <p:nvSpPr>
          <p:cNvPr id="7" name="Прямоугольник 6">
            <a:extLst>
              <a:ext uri="{FF2B5EF4-FFF2-40B4-BE49-F238E27FC236}">
                <a16:creationId xmlns="" xmlns:a16="http://schemas.microsoft.com/office/drawing/2014/main" id="{6910FEB1-1FA3-9B2D-C451-860EFD4A0004}"/>
              </a:ext>
            </a:extLst>
          </p:cNvPr>
          <p:cNvSpPr/>
          <p:nvPr/>
        </p:nvSpPr>
        <p:spPr>
          <a:xfrm>
            <a:off x="251520" y="878053"/>
            <a:ext cx="3744415" cy="648072"/>
          </a:xfrm>
          <a:prstGeom prst="rect">
            <a:avLst/>
          </a:prstGeom>
        </p:spPr>
        <p:txBody>
          <a:bodyPr lIns="36000" tIns="0" rIns="36000" bIns="0" anchor="ctr" anchorCtr="0">
            <a:noAutofit/>
          </a:bodyPr>
          <a:lstStyle/>
          <a:p>
            <a:r>
              <a:rPr lang="ru-RU" sz="1050" b="1" dirty="0">
                <a:solidFill>
                  <a:schemeClr val="accent2">
                    <a:lumMod val="75000"/>
                  </a:schemeClr>
                </a:solidFill>
                <a:latin typeface="Century Gothic" panose="020B0502020202020204" pitchFamily="34" charset="0"/>
              </a:rPr>
              <a:t>ШҚО қалалары мен аудандары:</a:t>
            </a:r>
          </a:p>
          <a:p>
            <a:r>
              <a:rPr lang="ru-RU" sz="900" dirty="0">
                <a:solidFill>
                  <a:schemeClr val="accent2">
                    <a:lumMod val="75000"/>
                  </a:schemeClr>
                </a:solidFill>
                <a:latin typeface="Century Gothic" panose="020B0502020202020204" pitchFamily="34" charset="0"/>
              </a:rPr>
              <a:t>(Өскемен қаласы, Риддер қаласы, Алтай, Глубокое, Зайсан, Катонқарағай, Күршім, Самар, Тарбағатай, Ұлан, Шемонаиха аудандары)</a:t>
            </a:r>
          </a:p>
        </p:txBody>
      </p:sp>
      <p:sp>
        <p:nvSpPr>
          <p:cNvPr id="8" name="Хорда 7">
            <a:extLst>
              <a:ext uri="{FF2B5EF4-FFF2-40B4-BE49-F238E27FC236}">
                <a16:creationId xmlns="" xmlns:a16="http://schemas.microsoft.com/office/drawing/2014/main" id="{82A5DD5B-187F-E543-5ACE-77C6B7A4FE40}"/>
              </a:ext>
            </a:extLst>
          </p:cNvPr>
          <p:cNvSpPr/>
          <p:nvPr/>
        </p:nvSpPr>
        <p:spPr>
          <a:xfrm flipH="1">
            <a:off x="-1044624" y="1635646"/>
            <a:ext cx="2480658" cy="2471121"/>
          </a:xfrm>
          <a:prstGeom prst="chord">
            <a:avLst>
              <a:gd name="adj1" fmla="val 5379362"/>
              <a:gd name="adj2" fmla="val 1620000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Хорда 8">
            <a:extLst>
              <a:ext uri="{FF2B5EF4-FFF2-40B4-BE49-F238E27FC236}">
                <a16:creationId xmlns="" xmlns:a16="http://schemas.microsoft.com/office/drawing/2014/main" id="{496111CC-1CA1-6BC1-2827-83A62728D6D1}"/>
              </a:ext>
            </a:extLst>
          </p:cNvPr>
          <p:cNvSpPr/>
          <p:nvPr/>
        </p:nvSpPr>
        <p:spPr>
          <a:xfrm flipH="1">
            <a:off x="-505899" y="2141595"/>
            <a:ext cx="1403208" cy="1459221"/>
          </a:xfrm>
          <a:prstGeom prst="chord">
            <a:avLst>
              <a:gd name="adj1" fmla="val 5379362"/>
              <a:gd name="adj2" fmla="val 162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0" name="Прямая соединительная линия 9">
            <a:extLst>
              <a:ext uri="{FF2B5EF4-FFF2-40B4-BE49-F238E27FC236}">
                <a16:creationId xmlns="" xmlns:a16="http://schemas.microsoft.com/office/drawing/2014/main" id="{0DD644F5-B97D-3D7D-BA3A-B934ED1AE3E9}"/>
              </a:ext>
            </a:extLst>
          </p:cNvPr>
          <p:cNvCxnSpPr/>
          <p:nvPr/>
        </p:nvCxnSpPr>
        <p:spPr>
          <a:xfrm flipV="1">
            <a:off x="683568" y="2198166"/>
            <a:ext cx="958048" cy="296308"/>
          </a:xfrm>
          <a:prstGeom prst="line">
            <a:avLst/>
          </a:prstGeom>
          <a:ln w="28575">
            <a:headEnd type="oval" w="med" len="med"/>
            <a:tailEnd type="triangle" w="med" len="lg"/>
          </a:ln>
        </p:spPr>
        <p:style>
          <a:lnRef idx="1">
            <a:schemeClr val="accent2"/>
          </a:lnRef>
          <a:fillRef idx="0">
            <a:schemeClr val="accent2"/>
          </a:fillRef>
          <a:effectRef idx="0">
            <a:schemeClr val="accent2"/>
          </a:effectRef>
          <a:fontRef idx="minor">
            <a:schemeClr val="tx1"/>
          </a:fontRef>
        </p:style>
      </p:cxnSp>
      <p:cxnSp>
        <p:nvCxnSpPr>
          <p:cNvPr id="11" name="Прямая соединительная линия 10">
            <a:extLst>
              <a:ext uri="{FF2B5EF4-FFF2-40B4-BE49-F238E27FC236}">
                <a16:creationId xmlns="" xmlns:a16="http://schemas.microsoft.com/office/drawing/2014/main" id="{08FBDDA9-0CFB-8F5E-F898-5EEEE09CB7EC}"/>
              </a:ext>
            </a:extLst>
          </p:cNvPr>
          <p:cNvCxnSpPr/>
          <p:nvPr/>
        </p:nvCxnSpPr>
        <p:spPr>
          <a:xfrm>
            <a:off x="1259632" y="2833329"/>
            <a:ext cx="381985" cy="0"/>
          </a:xfrm>
          <a:prstGeom prst="line">
            <a:avLst/>
          </a:prstGeom>
          <a:ln w="28575">
            <a:headEnd type="oval" w="med" len="med"/>
            <a:tailEnd type="triangle" w="med" len="lg"/>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 xmlns:a16="http://schemas.microsoft.com/office/drawing/2014/main" id="{5C923308-D55F-F511-2DD2-6593B0FD4774}"/>
              </a:ext>
            </a:extLst>
          </p:cNvPr>
          <p:cNvSpPr txBox="1"/>
          <p:nvPr/>
        </p:nvSpPr>
        <p:spPr>
          <a:xfrm>
            <a:off x="1691680" y="1990417"/>
            <a:ext cx="1584176" cy="415498"/>
          </a:xfrm>
          <a:prstGeom prst="rect">
            <a:avLst/>
          </a:prstGeom>
          <a:noFill/>
        </p:spPr>
        <p:txBody>
          <a:bodyPr wrap="square" lIns="0" tIns="0" rIns="0" bIns="0" rtlCol="0" anchor="ctr" anchorCtr="0">
            <a:noAutofit/>
          </a:bodyPr>
          <a:lstStyle/>
          <a:p>
            <a:r>
              <a:rPr lang="ru-RU" sz="1400" b="1" dirty="0">
                <a:latin typeface="Century Gothic" panose="020B0502020202020204" pitchFamily="34" charset="0"/>
              </a:rPr>
              <a:t>400,1 </a:t>
            </a:r>
            <a:r>
              <a:rPr lang="ru-RU" sz="1400" b="1" dirty="0" err="1">
                <a:latin typeface="Century Gothic" panose="020B0502020202020204" pitchFamily="34" charset="0"/>
              </a:rPr>
              <a:t>мың </a:t>
            </a:r>
            <a:r>
              <a:rPr lang="ru-RU" sz="1400" b="1" dirty="0" err="1" smtClean="0">
                <a:latin typeface="Century Gothic" panose="020B0502020202020204" pitchFamily="34" charset="0"/>
              </a:rPr>
              <a:t>адам</a:t>
            </a:r>
            <a:r>
              <a:rPr lang="ru-RU" sz="1600" b="1" dirty="0">
                <a:latin typeface="Century Gothic" panose="020B0502020202020204" pitchFamily="34" charset="0"/>
              </a:rPr>
              <a:t/>
            </a:r>
            <a:br>
              <a:rPr lang="ru-RU" sz="1600" b="1" dirty="0">
                <a:latin typeface="Century Gothic" panose="020B0502020202020204" pitchFamily="34" charset="0"/>
              </a:rPr>
            </a:br>
            <a:r>
              <a:rPr lang="kk-KZ" sz="1100" dirty="0">
                <a:latin typeface="Century Gothic" panose="020B0502020202020204" pitchFamily="34" charset="0"/>
              </a:rPr>
              <a:t>Өскемен қаласы</a:t>
            </a:r>
            <a:endParaRPr lang="ru-RU" sz="1100" dirty="0">
              <a:latin typeface="Century Gothic" panose="020B0502020202020204" pitchFamily="34" charset="0"/>
            </a:endParaRPr>
          </a:p>
        </p:txBody>
      </p:sp>
      <p:sp>
        <p:nvSpPr>
          <p:cNvPr id="14" name="TextBox 13">
            <a:extLst>
              <a:ext uri="{FF2B5EF4-FFF2-40B4-BE49-F238E27FC236}">
                <a16:creationId xmlns="" xmlns:a16="http://schemas.microsoft.com/office/drawing/2014/main" id="{CA6433A3-0068-9BAA-12CE-180DDB803708}"/>
              </a:ext>
            </a:extLst>
          </p:cNvPr>
          <p:cNvSpPr txBox="1"/>
          <p:nvPr/>
        </p:nvSpPr>
        <p:spPr>
          <a:xfrm>
            <a:off x="1691680" y="2575059"/>
            <a:ext cx="1728192" cy="553998"/>
          </a:xfrm>
          <a:prstGeom prst="rect">
            <a:avLst/>
          </a:prstGeom>
          <a:noFill/>
        </p:spPr>
        <p:txBody>
          <a:bodyPr wrap="square" lIns="0" tIns="0" rIns="0" bIns="0" rtlCol="0" anchor="ctr" anchorCtr="0">
            <a:noAutofit/>
          </a:bodyPr>
          <a:lstStyle/>
          <a:p>
            <a:r>
              <a:rPr lang="ru-RU" sz="1400" b="1" dirty="0">
                <a:latin typeface="Century Gothic" panose="020B0502020202020204" pitchFamily="34" charset="0"/>
              </a:rPr>
              <a:t>328,9 </a:t>
            </a:r>
            <a:r>
              <a:rPr lang="ru-RU" sz="1400" b="1" dirty="0" err="1">
                <a:latin typeface="Century Gothic" panose="020B0502020202020204" pitchFamily="34" charset="0"/>
              </a:rPr>
              <a:t>мың </a:t>
            </a:r>
            <a:r>
              <a:rPr lang="ru-RU" sz="1400" b="1" dirty="0" err="1" smtClean="0">
                <a:latin typeface="Century Gothic" panose="020B0502020202020204" pitchFamily="34" charset="0"/>
              </a:rPr>
              <a:t>адам</a:t>
            </a:r>
            <a:r>
              <a:rPr lang="ru-RU" sz="1050" b="1" dirty="0">
                <a:latin typeface="Century Gothic" panose="020B0502020202020204" pitchFamily="34" charset="0"/>
              </a:rPr>
              <a:t/>
            </a:r>
            <a:br>
              <a:rPr lang="ru-RU" sz="1050" b="1" dirty="0">
                <a:latin typeface="Century Gothic" panose="020B0502020202020204" pitchFamily="34" charset="0"/>
              </a:rPr>
            </a:br>
            <a:r>
              <a:rPr lang="ru-RU" sz="1100" dirty="0">
                <a:latin typeface="Century Gothic" panose="020B0502020202020204" pitchFamily="34" charset="0"/>
              </a:rPr>
              <a:t>өңірдің өзге аудандары</a:t>
            </a:r>
            <a:endParaRPr lang="ru-RU" sz="1050" dirty="0">
              <a:latin typeface="Century Gothic" panose="020B0502020202020204" pitchFamily="34" charset="0"/>
            </a:endParaRPr>
          </a:p>
        </p:txBody>
      </p:sp>
      <p:sp>
        <p:nvSpPr>
          <p:cNvPr id="15" name="TextBox 14">
            <a:extLst>
              <a:ext uri="{FF2B5EF4-FFF2-40B4-BE49-F238E27FC236}">
                <a16:creationId xmlns="" xmlns:a16="http://schemas.microsoft.com/office/drawing/2014/main" id="{7D78EE15-1512-A24C-0846-9C6ECAE9B65D}"/>
              </a:ext>
            </a:extLst>
          </p:cNvPr>
          <p:cNvSpPr txBox="1"/>
          <p:nvPr/>
        </p:nvSpPr>
        <p:spPr>
          <a:xfrm>
            <a:off x="4139952" y="1779662"/>
            <a:ext cx="4680520" cy="2016224"/>
          </a:xfrm>
          <a:prstGeom prst="rect">
            <a:avLst/>
          </a:prstGeom>
        </p:spPr>
        <p:style>
          <a:lnRef idx="2">
            <a:schemeClr val="accent1"/>
          </a:lnRef>
          <a:fillRef idx="1">
            <a:schemeClr val="lt1"/>
          </a:fillRef>
          <a:effectRef idx="0">
            <a:schemeClr val="accent1"/>
          </a:effectRef>
          <a:fontRef idx="minor">
            <a:schemeClr val="dk1"/>
          </a:fontRef>
        </p:style>
        <p:txBody>
          <a:bodyPr wrap="square" lIns="36000" tIns="0" rIns="36000" bIns="0" rtlCol="0" anchor="ctr" anchorCtr="0">
            <a:noAutofit/>
          </a:bodyPr>
          <a:lstStyle/>
          <a:p>
            <a:r>
              <a:rPr lang="ru-RU" sz="1100" b="1" dirty="0">
                <a:solidFill>
                  <a:schemeClr val="tx1"/>
                </a:solidFill>
                <a:latin typeface="Century Gothic" panose="020B0502020202020204" pitchFamily="34" charset="0"/>
              </a:rPr>
              <a:t>Тау-кен өнеркәсібі және энергетика өңірі:</a:t>
            </a:r>
          </a:p>
          <a:p>
            <a:pPr marL="182563" indent="-87313">
              <a:buFont typeface="Arial" pitchFamily="34" charset="0"/>
              <a:buChar char="•"/>
            </a:pPr>
            <a:r>
              <a:rPr lang="ru-RU" sz="900" b="0" i="0" dirty="0">
                <a:solidFill>
                  <a:schemeClr val="tx1"/>
                </a:solidFill>
                <a:effectLst/>
                <a:latin typeface="Century Gothic" panose="020B0502020202020204" pitchFamily="34" charset="0"/>
              </a:rPr>
              <a:t>Басым сала - түсті металлургия. ШҚО - республикадағы қорғасын, мырыш, мыс, тазартылған алтын және күміс концентраттарында негізгі өндірушілердің бірі </a:t>
            </a:r>
            <a:r>
              <a:rPr lang="ru-RU" sz="900" b="0" i="0" dirty="0" err="1">
                <a:solidFill>
                  <a:schemeClr val="tx1"/>
                </a:solidFill>
                <a:effectLst/>
                <a:latin typeface="Century Gothic" panose="020B0502020202020204" pitchFamily="34" charset="0"/>
              </a:rPr>
              <a:t>және </a:t>
            </a:r>
            <a:r>
              <a:rPr lang="ru-RU" sz="900" b="0" i="0" dirty="0" err="1" smtClean="0">
                <a:solidFill>
                  <a:schemeClr val="tx1"/>
                </a:solidFill>
                <a:effectLst/>
                <a:latin typeface="Century Gothic" panose="020B0502020202020204" pitchFamily="34" charset="0"/>
              </a:rPr>
              <a:t>мыналардың жалғыз өндірушісі </a:t>
            </a:r>
            <a:r>
              <a:rPr lang="ru-RU" sz="900" b="0" i="0" dirty="0" smtClean="0">
                <a:solidFill>
                  <a:schemeClr val="tx1"/>
                </a:solidFill>
                <a:effectLst/>
                <a:latin typeface="Century Gothic" panose="020B0502020202020204" pitchFamily="34" charset="0"/>
              </a:rPr>
              <a:t>- </a:t>
            </a:r>
            <a:r>
              <a:rPr lang="ru-RU" sz="900" b="0" i="0" dirty="0">
                <a:solidFill>
                  <a:schemeClr val="tx1"/>
                </a:solidFill>
                <a:effectLst/>
                <a:latin typeface="Century Gothic" panose="020B0502020202020204" pitchFamily="34" charset="0"/>
              </a:rPr>
              <a:t>титан, магний, тантал, АЭС үшін отын</a:t>
            </a:r>
            <a:endParaRPr lang="ru-RU" sz="900" dirty="0">
              <a:solidFill>
                <a:schemeClr val="tx1"/>
              </a:solidFill>
              <a:latin typeface="Century Gothic" panose="020B0502020202020204" pitchFamily="34" charset="0"/>
            </a:endParaRPr>
          </a:p>
          <a:p>
            <a:pPr marL="182563" indent="-87313">
              <a:buFont typeface="Arial" pitchFamily="34" charset="0"/>
              <a:buChar char="•"/>
            </a:pPr>
            <a:r>
              <a:rPr lang="ru-RU" sz="900" dirty="0">
                <a:solidFill>
                  <a:schemeClr val="tx1"/>
                </a:solidFill>
                <a:latin typeface="Century Gothic" panose="020B0502020202020204" pitchFamily="34" charset="0"/>
              </a:rPr>
              <a:t>Өңірде 283 пайдалы қазбалар кен орны барланған.</a:t>
            </a:r>
          </a:p>
          <a:p>
            <a:pPr marL="182563" indent="-87313">
              <a:buFont typeface="Arial" pitchFamily="34" charset="0"/>
              <a:buChar char="•"/>
            </a:pPr>
            <a:r>
              <a:rPr lang="ru-RU" sz="900" b="0" i="0" dirty="0">
                <a:solidFill>
                  <a:schemeClr val="tx1"/>
                </a:solidFill>
                <a:effectLst/>
                <a:latin typeface="Century Gothic" panose="020B0502020202020204" pitchFamily="34" charset="0"/>
              </a:rPr>
              <a:t>Қазақстандағы барлық майлы дақылдар көлемінің 20% -ын өндіреді.</a:t>
            </a:r>
            <a:endParaRPr lang="ru-RU" sz="900" dirty="0">
              <a:solidFill>
                <a:schemeClr val="tx1"/>
              </a:solidFill>
              <a:latin typeface="Century Gothic" panose="020B0502020202020204" pitchFamily="34" charset="0"/>
            </a:endParaRPr>
          </a:p>
          <a:p>
            <a:pPr marL="95250"/>
            <a:endParaRPr lang="ru-RU" sz="900" b="1" dirty="0">
              <a:solidFill>
                <a:schemeClr val="tx1"/>
              </a:solidFill>
              <a:latin typeface="Century Gothic" panose="020B0502020202020204" pitchFamily="34" charset="0"/>
            </a:endParaRPr>
          </a:p>
          <a:p>
            <a:pPr marL="95250"/>
            <a:r>
              <a:rPr lang="ru-RU" sz="900" b="1" dirty="0">
                <a:solidFill>
                  <a:schemeClr val="tx1"/>
                </a:solidFill>
                <a:latin typeface="Century Gothic" panose="020B0502020202020204" pitchFamily="34" charset="0"/>
              </a:rPr>
              <a:t>РФ және </a:t>
            </a:r>
            <a:r>
              <a:rPr lang="ru-RU" sz="900" b="1" dirty="0" err="1">
                <a:solidFill>
                  <a:schemeClr val="tx1"/>
                </a:solidFill>
                <a:latin typeface="Century Gothic" panose="020B0502020202020204" pitchFamily="34" charset="0"/>
              </a:rPr>
              <a:t>Қытаймен </a:t>
            </a:r>
            <a:r>
              <a:rPr lang="ru-RU" sz="900" b="1" dirty="0" err="1" smtClean="0">
                <a:solidFill>
                  <a:schemeClr val="tx1"/>
                </a:solidFill>
                <a:latin typeface="Century Gothic" panose="020B0502020202020204" pitchFamily="34" charset="0"/>
              </a:rPr>
              <a:t>шекараласады</a:t>
            </a:r>
            <a:r>
              <a:rPr lang="ru-RU" sz="900" b="1" dirty="0" smtClean="0">
                <a:solidFill>
                  <a:schemeClr val="tx1"/>
                </a:solidFill>
                <a:latin typeface="Century Gothic" panose="020B0502020202020204" pitchFamily="34" charset="0"/>
              </a:rPr>
              <a:t>:</a:t>
            </a:r>
            <a:endParaRPr lang="ru-RU" sz="900" b="1" dirty="0">
              <a:solidFill>
                <a:schemeClr val="tx1"/>
              </a:solidFill>
              <a:latin typeface="Century Gothic" panose="020B0502020202020204" pitchFamily="34" charset="0"/>
            </a:endParaRPr>
          </a:p>
          <a:p>
            <a:pPr marL="182563" indent="-87313">
              <a:buFont typeface="Arial" pitchFamily="34" charset="0"/>
              <a:buChar char="•"/>
            </a:pPr>
            <a:r>
              <a:rPr lang="ru-RU" sz="900" dirty="0">
                <a:solidFill>
                  <a:schemeClr val="tx1"/>
                </a:solidFill>
                <a:latin typeface="Century Gothic" panose="020B0502020202020204" pitchFamily="34" charset="0"/>
              </a:rPr>
              <a:t>Батыста Қытаймен (Шыңжаң-Ұйғыр автономиялық ауданы)</a:t>
            </a:r>
          </a:p>
          <a:p>
            <a:pPr marL="182563" indent="-87313">
              <a:buFont typeface="Arial" pitchFamily="34" charset="0"/>
              <a:buChar char="•"/>
            </a:pPr>
            <a:r>
              <a:rPr lang="ru-RU" sz="900" dirty="0">
                <a:solidFill>
                  <a:schemeClr val="tx1"/>
                </a:solidFill>
                <a:latin typeface="Century Gothic" panose="020B0502020202020204" pitchFamily="34" charset="0"/>
              </a:rPr>
              <a:t>Солтүстігінде РФ-мен (Алтай Республикасы).</a:t>
            </a:r>
          </a:p>
        </p:txBody>
      </p:sp>
      <p:sp>
        <p:nvSpPr>
          <p:cNvPr id="16" name="TextBox 15">
            <a:extLst>
              <a:ext uri="{FF2B5EF4-FFF2-40B4-BE49-F238E27FC236}">
                <a16:creationId xmlns="" xmlns:a16="http://schemas.microsoft.com/office/drawing/2014/main" id="{94CE1D92-4F0E-601D-452C-F8D95FF7CBCB}"/>
              </a:ext>
            </a:extLst>
          </p:cNvPr>
          <p:cNvSpPr txBox="1"/>
          <p:nvPr/>
        </p:nvSpPr>
        <p:spPr>
          <a:xfrm>
            <a:off x="437595" y="4154000"/>
            <a:ext cx="8496944" cy="563364"/>
          </a:xfrm>
          <a:prstGeom prst="rect">
            <a:avLst/>
          </a:prstGeom>
          <a:ln>
            <a:solidFill>
              <a:srgbClr val="C00000"/>
            </a:solidFill>
          </a:ln>
        </p:spPr>
        <p:style>
          <a:lnRef idx="2">
            <a:schemeClr val="accent5"/>
          </a:lnRef>
          <a:fillRef idx="1">
            <a:schemeClr val="lt1"/>
          </a:fillRef>
          <a:effectRef idx="0">
            <a:schemeClr val="accent5"/>
          </a:effectRef>
          <a:fontRef idx="minor">
            <a:schemeClr val="dk1"/>
          </a:fontRef>
        </p:style>
        <p:txBody>
          <a:bodyPr wrap="square" lIns="36000" tIns="0" rIns="36000" bIns="0" rtlCol="0" anchor="ctr" anchorCtr="0">
            <a:noAutofit/>
          </a:bodyPr>
          <a:lstStyle/>
          <a:p>
            <a:pPr marL="103188" indent="-103188">
              <a:buFont typeface="Arial" pitchFamily="34" charset="0"/>
              <a:buChar char="•"/>
            </a:pPr>
            <a:r>
              <a:rPr lang="ru-RU" sz="1050" b="1" dirty="0">
                <a:solidFill>
                  <a:schemeClr val="tx1"/>
                </a:solidFill>
                <a:latin typeface="Century Gothic" panose="020B0502020202020204" pitchFamily="34" charset="0"/>
              </a:rPr>
              <a:t>Саладағы негізгі проблемалар: </a:t>
            </a:r>
            <a:r>
              <a:rPr lang="ru-RU" sz="1050" dirty="0">
                <a:solidFill>
                  <a:schemeClr val="tx1"/>
                </a:solidFill>
                <a:latin typeface="Century Gothic" panose="020B0502020202020204" pitchFamily="34" charset="0"/>
              </a:rPr>
              <a:t>шикізат базасының сарқылуы, негізгі өндірістік ресурстардың тозу дәрежесінің жоғары болуы, қоршаған ортаның ластануының жоғары дәрежесі, бәсекеге қабілеттілігі төмен өнім өндіру</a:t>
            </a:r>
            <a:endParaRPr lang="ru-RU" sz="800" dirty="0">
              <a:solidFill>
                <a:schemeClr val="tx1"/>
              </a:solidFill>
              <a:latin typeface="Century Gothic" panose="020B0502020202020204" pitchFamily="34" charset="0"/>
            </a:endParaRPr>
          </a:p>
        </p:txBody>
      </p:sp>
      <p:sp>
        <p:nvSpPr>
          <p:cNvPr id="17" name="TextBox 16">
            <a:extLst>
              <a:ext uri="{FF2B5EF4-FFF2-40B4-BE49-F238E27FC236}">
                <a16:creationId xmlns="" xmlns:a16="http://schemas.microsoft.com/office/drawing/2014/main" id="{F44FB5E9-A714-B766-301B-72C3C6526872}"/>
              </a:ext>
            </a:extLst>
          </p:cNvPr>
          <p:cNvSpPr txBox="1"/>
          <p:nvPr/>
        </p:nvSpPr>
        <p:spPr>
          <a:xfrm>
            <a:off x="539552" y="4803998"/>
            <a:ext cx="5760640" cy="307777"/>
          </a:xfrm>
          <a:prstGeom prst="rect">
            <a:avLst/>
          </a:prstGeom>
          <a:noFill/>
        </p:spPr>
        <p:txBody>
          <a:bodyPr wrap="square" rtlCol="0">
            <a:spAutoFit/>
          </a:bodyPr>
          <a:lstStyle/>
          <a:p>
            <a:r>
              <a:rPr lang="ru-RU" sz="700" i="1" dirty="0" err="1" smtClean="0">
                <a:latin typeface="Arial Narrow" panose="020B0606020202030204" pitchFamily="34" charset="0"/>
              </a:rPr>
              <a:t>Дереккөз: </a:t>
            </a:r>
            <a:r>
              <a:rPr lang="ru-RU" sz="700" i="1" dirty="0" smtClean="0">
                <a:latin typeface="Arial Narrow" panose="020B0606020202030204" pitchFamily="34" charset="0"/>
              </a:rPr>
              <a:t>ҚР ҰЭМ Статистика </a:t>
            </a:r>
            <a:r>
              <a:rPr lang="ru-RU" sz="700" i="1" dirty="0" err="1" smtClean="0">
                <a:latin typeface="Arial Narrow" panose="020B0606020202030204" pitchFamily="34" charset="0"/>
              </a:rPr>
              <a:t>жөніндегі комитеті</a:t>
            </a:r>
            <a:r>
              <a:rPr lang="ru-RU" sz="700" i="1" dirty="0" smtClean="0">
                <a:latin typeface="Arial Narrow" panose="020B0606020202030204" pitchFamily="34" charset="0"/>
              </a:rPr>
              <a:t>(</a:t>
            </a:r>
            <a:r>
              <a:rPr lang="en-US" sz="700" i="1" dirty="0" smtClean="0">
                <a:latin typeface="Arial Narrow" panose="020B0606020202030204" pitchFamily="34" charset="0"/>
                <a:hlinkClick r:id="rId2"/>
              </a:rPr>
              <a:t>https://www.stat.gov.kz</a:t>
            </a:r>
            <a:r>
              <a:rPr lang="ru-RU" sz="700" i="1" dirty="0" smtClean="0">
                <a:latin typeface="Arial Narrow" panose="020B0606020202030204" pitchFamily="34" charset="0"/>
              </a:rPr>
              <a:t>)</a:t>
            </a:r>
          </a:p>
          <a:p>
            <a:endParaRPr lang="ru-RU" sz="700" i="1" dirty="0">
              <a:latin typeface="Arial Narrow" panose="020B0606020202030204" pitchFamily="34" charset="0"/>
            </a:endParaRPr>
          </a:p>
        </p:txBody>
      </p:sp>
    </p:spTree>
    <p:extLst>
      <p:ext uri="{BB962C8B-B14F-4D97-AF65-F5344CB8AC3E}">
        <p14:creationId xmlns="" xmlns:p14="http://schemas.microsoft.com/office/powerpoint/2010/main" val="322043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14300"/>
            <a:ext cx="6929486" cy="441226"/>
          </a:xfrm>
        </p:spPr>
        <p:txBody>
          <a:bodyPr>
            <a:noAutofit/>
          </a:bodyPr>
          <a:lstStyle/>
          <a:p>
            <a:r>
              <a:rPr lang="ru-RU" sz="2100" b="1" dirty="0" smtClean="0">
                <a:solidFill>
                  <a:schemeClr val="tx1"/>
                </a:solidFill>
                <a:latin typeface="Arial Narrow" panose="020B0606020202030204" pitchFamily="34" charset="0"/>
              </a:rPr>
              <a:t>2.3 </a:t>
            </a:r>
            <a:r>
              <a:rPr lang="ru-RU" sz="2100" b="1" dirty="0">
                <a:solidFill>
                  <a:schemeClr val="tx1"/>
                </a:solidFill>
                <a:latin typeface="Arial Narrow" panose="020B0606020202030204" pitchFamily="34" charset="0"/>
              </a:rPr>
              <a:t>ШҚО-ның ел экономикасына қосқан үлесі статистикасы</a:t>
            </a:r>
          </a:p>
        </p:txBody>
      </p:sp>
      <p:pic>
        <p:nvPicPr>
          <p:cNvPr id="34" name="Picture 2"/>
          <p:cNvPicPr>
            <a:picLocks noChangeAspect="1" noChangeArrowheads="1"/>
          </p:cNvPicPr>
          <p:nvPr/>
        </p:nvPicPr>
        <p:blipFill rotWithShape="1">
          <a:blip r:embed="rId2"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7740352" y="154383"/>
            <a:ext cx="1224136" cy="3864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8" name="Номер слайда 2"/>
          <p:cNvSpPr>
            <a:spLocks noGrp="1"/>
          </p:cNvSpPr>
          <p:nvPr>
            <p:ph type="sldNum" sz="quarter" idx="12"/>
          </p:nvPr>
        </p:nvSpPr>
        <p:spPr>
          <a:xfrm>
            <a:off x="8278344" y="4767263"/>
            <a:ext cx="470120" cy="274320"/>
          </a:xfrm>
        </p:spPr>
        <p:txBody>
          <a:bodyPr/>
          <a:lstStyle/>
          <a:p>
            <a:pPr algn="r"/>
            <a:fld id="{289900C6-6639-4AE9-927A-EA6F8006A509}" type="slidenum">
              <a:rPr lang="ru-RU" smtClean="0"/>
              <a:pPr algn="r"/>
              <a:t>12</a:t>
            </a:fld>
            <a:endParaRPr lang="ru-RU" dirty="0"/>
          </a:p>
        </p:txBody>
      </p:sp>
      <p:sp>
        <p:nvSpPr>
          <p:cNvPr id="32" name="TextBox 31"/>
          <p:cNvSpPr txBox="1"/>
          <p:nvPr/>
        </p:nvSpPr>
        <p:spPr>
          <a:xfrm>
            <a:off x="179512" y="987574"/>
            <a:ext cx="3240360" cy="230832"/>
          </a:xfrm>
          <a:prstGeom prst="rect">
            <a:avLst/>
          </a:prstGeom>
          <a:noFill/>
        </p:spPr>
        <p:txBody>
          <a:bodyPr wrap="square" rtlCol="0">
            <a:spAutoFit/>
          </a:bodyPr>
          <a:lstStyle/>
          <a:p>
            <a:pPr algn="ctr"/>
            <a:r>
              <a:rPr lang="ru-RU" sz="900" b="1" dirty="0" smtClean="0">
                <a:latin typeface="Arial Narrow" panose="020B0606020202030204" pitchFamily="34" charset="0"/>
              </a:rPr>
              <a:t>2022 </a:t>
            </a:r>
            <a:r>
              <a:rPr lang="ru-RU" sz="900" b="1" dirty="0" err="1" smtClean="0">
                <a:latin typeface="Arial Narrow" panose="020B0606020202030204" pitchFamily="34" charset="0"/>
              </a:rPr>
              <a:t>жылы</a:t>
            </a:r>
            <a:r>
              <a:rPr lang="ru-RU" sz="900" b="1" dirty="0" smtClean="0">
                <a:latin typeface="Arial Narrow" panose="020B0606020202030204" pitchFamily="34" charset="0"/>
              </a:rPr>
              <a:t> ҚР </a:t>
            </a:r>
            <a:r>
              <a:rPr lang="ru-RU" sz="900" b="1" dirty="0">
                <a:latin typeface="Arial Narrow" panose="020B0606020202030204" pitchFamily="34" charset="0"/>
              </a:rPr>
              <a:t>ШОК </a:t>
            </a:r>
            <a:r>
              <a:rPr lang="ru-RU" sz="900" b="1" dirty="0" smtClean="0">
                <a:latin typeface="Arial Narrow" panose="020B0606020202030204" pitchFamily="34" charset="0"/>
              </a:rPr>
              <a:t>ӨІӨ мен ЖҚҚ (</a:t>
            </a:r>
            <a:r>
              <a:rPr lang="ru-RU" sz="900" b="1" dirty="0" err="1" smtClean="0">
                <a:latin typeface="Arial Narrow" panose="020B0606020202030204" pitchFamily="34" charset="0"/>
              </a:rPr>
              <a:t>млрд</a:t>
            </a:r>
            <a:r>
              <a:rPr lang="ru-RU" sz="900" b="1" dirty="0" smtClean="0">
                <a:latin typeface="Arial Narrow" panose="020B0606020202030204" pitchFamily="34" charset="0"/>
              </a:rPr>
              <a:t> </a:t>
            </a:r>
            <a:r>
              <a:rPr lang="ru-RU" sz="900" b="1" dirty="0">
                <a:latin typeface="Arial Narrow" panose="020B0606020202030204" pitchFamily="34" charset="0"/>
              </a:rPr>
              <a:t>тг)</a:t>
            </a:r>
          </a:p>
        </p:txBody>
      </p:sp>
      <p:sp>
        <p:nvSpPr>
          <p:cNvPr id="11" name="TextBox 10"/>
          <p:cNvSpPr txBox="1"/>
          <p:nvPr/>
        </p:nvSpPr>
        <p:spPr>
          <a:xfrm>
            <a:off x="6407696" y="915566"/>
            <a:ext cx="2736304" cy="369332"/>
          </a:xfrm>
          <a:prstGeom prst="rect">
            <a:avLst/>
          </a:prstGeom>
          <a:noFill/>
        </p:spPr>
        <p:txBody>
          <a:bodyPr wrap="square" rtlCol="0">
            <a:spAutoFit/>
          </a:bodyPr>
          <a:lstStyle/>
          <a:p>
            <a:pPr algn="ctr"/>
            <a:r>
              <a:rPr lang="ru-RU" sz="900" b="1" dirty="0">
                <a:latin typeface="Arial Narrow" panose="020B0606020202030204" pitchFamily="34" charset="0"/>
              </a:rPr>
              <a:t>2022 </a:t>
            </a:r>
            <a:r>
              <a:rPr lang="ru-RU" sz="900" b="1" dirty="0" err="1" smtClean="0">
                <a:latin typeface="Arial Narrow" panose="020B0606020202030204" pitchFamily="34" charset="0"/>
              </a:rPr>
              <a:t>жылы</a:t>
            </a:r>
            <a:r>
              <a:rPr lang="ru-RU" sz="900" b="1" dirty="0" smtClean="0">
                <a:latin typeface="Arial Narrow" panose="020B0606020202030204" pitchFamily="34" charset="0"/>
              </a:rPr>
              <a:t> </a:t>
            </a:r>
            <a:r>
              <a:rPr lang="ru-RU" sz="900" b="1" dirty="0" err="1" smtClean="0">
                <a:latin typeface="Arial Narrow" panose="020B0606020202030204" pitchFamily="34" charset="0"/>
              </a:rPr>
              <a:t>мемлекеттік</a:t>
            </a:r>
            <a:r>
              <a:rPr lang="ru-RU" sz="900" b="1" dirty="0" smtClean="0">
                <a:latin typeface="Arial Narrow" panose="020B0606020202030204" pitchFamily="34" charset="0"/>
              </a:rPr>
              <a:t> </a:t>
            </a:r>
            <a:r>
              <a:rPr lang="ru-RU" sz="900" b="1" dirty="0">
                <a:latin typeface="Arial Narrow" panose="020B0606020202030204" pitchFamily="34" charset="0"/>
              </a:rPr>
              <a:t>бюджетке салықтар мен төлемдер (млрд тг)</a:t>
            </a:r>
          </a:p>
        </p:txBody>
      </p:sp>
      <p:sp>
        <p:nvSpPr>
          <p:cNvPr id="10" name="TextBox 9"/>
          <p:cNvSpPr txBox="1"/>
          <p:nvPr/>
        </p:nvSpPr>
        <p:spPr>
          <a:xfrm>
            <a:off x="395536" y="3939902"/>
            <a:ext cx="3888432" cy="735192"/>
          </a:xfrm>
          <a:prstGeom prst="rect">
            <a:avLst/>
          </a:prstGeom>
        </p:spPr>
        <p:style>
          <a:lnRef idx="2">
            <a:schemeClr val="accent6"/>
          </a:lnRef>
          <a:fillRef idx="1">
            <a:schemeClr val="lt1"/>
          </a:fillRef>
          <a:effectRef idx="0">
            <a:schemeClr val="accent6"/>
          </a:effectRef>
          <a:fontRef idx="minor">
            <a:schemeClr val="dk1"/>
          </a:fontRef>
        </p:style>
        <p:txBody>
          <a:bodyPr wrap="square" lIns="72000" tIns="0" rIns="72000" bIns="0" rtlCol="0" anchor="ctr" anchorCtr="0">
            <a:noAutofit/>
          </a:bodyPr>
          <a:lstStyle/>
          <a:p>
            <a:r>
              <a:rPr lang="ru-RU" sz="1000" b="1" dirty="0" err="1" smtClean="0">
                <a:solidFill>
                  <a:schemeClr val="tx1"/>
                </a:solidFill>
                <a:latin typeface="Century Gothic" panose="020B0502020202020204" pitchFamily="34" charset="0"/>
              </a:rPr>
              <a:t>Қазақстанның </a:t>
            </a:r>
            <a:r>
              <a:rPr lang="ru-RU" sz="1000" b="1" dirty="0" smtClean="0">
                <a:solidFill>
                  <a:schemeClr val="tx1"/>
                </a:solidFill>
                <a:latin typeface="Century Gothic" panose="020B0502020202020204" pitchFamily="34" charset="0"/>
              </a:rPr>
              <a:t>ЖӨӨ </a:t>
            </a:r>
            <a:r>
              <a:rPr lang="ru-RU" sz="1000" b="1" dirty="0" smtClean="0">
                <a:solidFill>
                  <a:srgbClr val="C00000"/>
                </a:solidFill>
                <a:latin typeface="Century Gothic" panose="020B0502020202020204" pitchFamily="34" charset="0"/>
              </a:rPr>
              <a:t>102,9 </a:t>
            </a:r>
            <a:r>
              <a:rPr lang="ru-RU" sz="1000" b="1" dirty="0">
                <a:solidFill>
                  <a:srgbClr val="C00000"/>
                </a:solidFill>
                <a:latin typeface="Century Gothic" panose="020B0502020202020204" pitchFamily="34" charset="0"/>
              </a:rPr>
              <a:t>трлн теңгені құрады</a:t>
            </a:r>
            <a:r>
              <a:rPr lang="ru-RU" sz="1000" b="1" dirty="0">
                <a:latin typeface="Century Gothic" panose="020B0502020202020204" pitchFamily="34" charset="0"/>
              </a:rPr>
              <a:t>:</a:t>
            </a:r>
          </a:p>
          <a:p>
            <a:pPr marL="179388" indent="-103188">
              <a:spcAft>
                <a:spcPts val="200"/>
              </a:spcAft>
              <a:buFont typeface="Arial" pitchFamily="34" charset="0"/>
              <a:buChar char="•"/>
            </a:pPr>
            <a:r>
              <a:rPr lang="ru-RU" sz="800" i="1" dirty="0">
                <a:latin typeface="Century Gothic" panose="020B0502020202020204" pitchFamily="34" charset="0"/>
              </a:rPr>
              <a:t>ШҚО </a:t>
            </a:r>
            <a:r>
              <a:rPr lang="ru-RU" sz="800" i="1" dirty="0" smtClean="0">
                <a:latin typeface="Century Gothic" panose="020B0502020202020204" pitchFamily="34" charset="0"/>
              </a:rPr>
              <a:t>ӨІӨ 3,9 </a:t>
            </a:r>
            <a:r>
              <a:rPr lang="ru-RU" sz="800" i="1" dirty="0">
                <a:latin typeface="Century Gothic" panose="020B0502020202020204" pitchFamily="34" charset="0"/>
              </a:rPr>
              <a:t>трлн теңгені құрады</a:t>
            </a:r>
          </a:p>
          <a:p>
            <a:r>
              <a:rPr lang="ru-RU" sz="1000" b="1" dirty="0">
                <a:solidFill>
                  <a:schemeClr val="tx1"/>
                </a:solidFill>
                <a:latin typeface="Century Gothic" panose="020B0502020202020204" pitchFamily="34" charset="0"/>
              </a:rPr>
              <a:t>Қазақстанның ШОБ </a:t>
            </a:r>
            <a:r>
              <a:rPr lang="ru-RU" sz="1000" b="1" dirty="0" smtClean="0">
                <a:solidFill>
                  <a:schemeClr val="tx1"/>
                </a:solidFill>
                <a:latin typeface="Century Gothic" panose="020B0502020202020204" pitchFamily="34" charset="0"/>
              </a:rPr>
              <a:t>ЖҚҚ </a:t>
            </a:r>
            <a:r>
              <a:rPr lang="ru-RU" sz="1000" b="1" dirty="0" smtClean="0">
                <a:solidFill>
                  <a:srgbClr val="C00000"/>
                </a:solidFill>
                <a:latin typeface="Century Gothic" panose="020B0502020202020204" pitchFamily="34" charset="0"/>
              </a:rPr>
              <a:t>37,6 </a:t>
            </a:r>
            <a:r>
              <a:rPr lang="ru-RU" sz="1000" b="1" dirty="0">
                <a:solidFill>
                  <a:srgbClr val="C00000"/>
                </a:solidFill>
                <a:latin typeface="Century Gothic" panose="020B0502020202020204" pitchFamily="34" charset="0"/>
              </a:rPr>
              <a:t>трлн теңгені құрады</a:t>
            </a:r>
            <a:r>
              <a:rPr lang="ru-RU" sz="1000" b="1" dirty="0">
                <a:latin typeface="Century Gothic" panose="020B0502020202020204" pitchFamily="34" charset="0"/>
              </a:rPr>
              <a:t>:</a:t>
            </a:r>
          </a:p>
          <a:p>
            <a:pPr marL="179388" indent="-103188">
              <a:spcAft>
                <a:spcPts val="200"/>
              </a:spcAft>
              <a:buFont typeface="Arial" pitchFamily="34" charset="0"/>
              <a:buChar char="•"/>
            </a:pPr>
            <a:r>
              <a:rPr lang="ru-RU" sz="800" i="1" dirty="0">
                <a:latin typeface="Century Gothic" panose="020B0502020202020204" pitchFamily="34" charset="0"/>
              </a:rPr>
              <a:t>ШҚО ШОБ  </a:t>
            </a:r>
            <a:r>
              <a:rPr lang="ru-RU" sz="800" i="1" dirty="0" smtClean="0">
                <a:latin typeface="Century Gothic" panose="020B0502020202020204" pitchFamily="34" charset="0"/>
              </a:rPr>
              <a:t>ЖҚҚ 864 </a:t>
            </a:r>
            <a:r>
              <a:rPr lang="ru-RU" sz="800" i="1" dirty="0">
                <a:latin typeface="Century Gothic" panose="020B0502020202020204" pitchFamily="34" charset="0"/>
              </a:rPr>
              <a:t>млрд теңгені құрады (</a:t>
            </a:r>
            <a:r>
              <a:rPr lang="ru-RU" sz="800" i="1" dirty="0" err="1">
                <a:latin typeface="Century Gothic" panose="020B0502020202020204" pitchFamily="34" charset="0"/>
              </a:rPr>
              <a:t>өңірдің </a:t>
            </a:r>
            <a:r>
              <a:rPr lang="ru-RU" sz="800" i="1" dirty="0" err="1" smtClean="0">
                <a:latin typeface="Century Gothic" panose="020B0502020202020204" pitchFamily="34" charset="0"/>
              </a:rPr>
              <a:t>ӨІӨ-дегі </a:t>
            </a:r>
            <a:r>
              <a:rPr lang="ru-RU" sz="800" i="1" dirty="0">
                <a:latin typeface="Century Gothic" panose="020B0502020202020204" pitchFamily="34" charset="0"/>
              </a:rPr>
              <a:t>ШОБ үлесі 22,2% құрады)</a:t>
            </a:r>
          </a:p>
        </p:txBody>
      </p:sp>
      <p:sp>
        <p:nvSpPr>
          <p:cNvPr id="13" name="TextBox 12"/>
          <p:cNvSpPr txBox="1"/>
          <p:nvPr/>
        </p:nvSpPr>
        <p:spPr>
          <a:xfrm>
            <a:off x="4644008" y="3939902"/>
            <a:ext cx="4320480" cy="735192"/>
          </a:xfrm>
          <a:prstGeom prst="rect">
            <a:avLst/>
          </a:prstGeom>
        </p:spPr>
        <p:style>
          <a:lnRef idx="2">
            <a:schemeClr val="accent6"/>
          </a:lnRef>
          <a:fillRef idx="1">
            <a:schemeClr val="lt1"/>
          </a:fillRef>
          <a:effectRef idx="0">
            <a:schemeClr val="accent6"/>
          </a:effectRef>
          <a:fontRef idx="minor">
            <a:schemeClr val="dk1"/>
          </a:fontRef>
        </p:style>
        <p:txBody>
          <a:bodyPr wrap="square" lIns="72000" tIns="0" rIns="72000" bIns="0" rtlCol="0" anchor="ctr" anchorCtr="0">
            <a:noAutofit/>
          </a:bodyPr>
          <a:lstStyle/>
          <a:p>
            <a:r>
              <a:rPr lang="ru-RU" sz="1000" b="1" dirty="0">
                <a:solidFill>
                  <a:schemeClr val="tx1"/>
                </a:solidFill>
                <a:latin typeface="Century Gothic" panose="020B0502020202020204" pitchFamily="34" charset="0"/>
              </a:rPr>
              <a:t>Қазақстанда 2022 жылы мемлекеттік бюджетке салықтар мен төлемдер </a:t>
            </a:r>
            <a:r>
              <a:rPr lang="ru-RU" sz="1000" b="1" dirty="0">
                <a:solidFill>
                  <a:srgbClr val="C00000"/>
                </a:solidFill>
                <a:latin typeface="Century Gothic" panose="020B0502020202020204" pitchFamily="34" charset="0"/>
              </a:rPr>
              <a:t>15,8 трлн теңгені </a:t>
            </a:r>
            <a:r>
              <a:rPr lang="ru-RU" sz="1000" b="1" dirty="0">
                <a:solidFill>
                  <a:schemeClr val="tx1"/>
                </a:solidFill>
                <a:latin typeface="Century Gothic" panose="020B0502020202020204" pitchFamily="34" charset="0"/>
              </a:rPr>
              <a:t>құрады</a:t>
            </a:r>
          </a:p>
          <a:p>
            <a:pPr marL="179388" indent="-103188">
              <a:spcAft>
                <a:spcPts val="200"/>
              </a:spcAft>
              <a:buFont typeface="Arial" pitchFamily="34" charset="0"/>
              <a:buChar char="•"/>
            </a:pPr>
            <a:r>
              <a:rPr lang="ru-RU" sz="800" i="1" dirty="0">
                <a:latin typeface="Century Gothic" panose="020B0502020202020204" pitchFamily="34" charset="0"/>
              </a:rPr>
              <a:t>ШҚО салықтары мен төлемдері 511,6 млрд теңгені құрады (ҚР бойынша жалпы көрсеткіштің 3,2%)</a:t>
            </a:r>
          </a:p>
        </p:txBody>
      </p:sp>
      <p:graphicFrame>
        <p:nvGraphicFramePr>
          <p:cNvPr id="15" name="Диаграмма 14"/>
          <p:cNvGraphicFramePr>
            <a:graphicFrameLocks/>
          </p:cNvGraphicFramePr>
          <p:nvPr>
            <p:extLst>
              <p:ext uri="{D42A27DB-BD31-4B8C-83A1-F6EECF244321}">
                <p14:modId xmlns="" xmlns:p14="http://schemas.microsoft.com/office/powerpoint/2010/main" val="289095229"/>
              </p:ext>
            </p:extLst>
          </p:nvPr>
        </p:nvGraphicFramePr>
        <p:xfrm>
          <a:off x="6444209" y="1203598"/>
          <a:ext cx="2699792" cy="2736303"/>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3887416" y="915566"/>
            <a:ext cx="2376264" cy="369332"/>
          </a:xfrm>
          <a:prstGeom prst="rect">
            <a:avLst/>
          </a:prstGeom>
          <a:noFill/>
        </p:spPr>
        <p:txBody>
          <a:bodyPr wrap="square" rtlCol="0">
            <a:spAutoFit/>
          </a:bodyPr>
          <a:lstStyle/>
          <a:p>
            <a:pPr algn="ctr"/>
            <a:r>
              <a:rPr lang="ru-RU" sz="900" b="1" dirty="0" smtClean="0">
                <a:latin typeface="Arial Narrow" panose="020B0606020202030204" pitchFamily="34" charset="0"/>
              </a:rPr>
              <a:t>2022 </a:t>
            </a:r>
            <a:r>
              <a:rPr lang="ru-RU" sz="900" b="1" dirty="0" err="1" smtClean="0">
                <a:latin typeface="Arial Narrow" panose="020B0606020202030204" pitchFamily="34" charset="0"/>
              </a:rPr>
              <a:t>жылы</a:t>
            </a:r>
            <a:r>
              <a:rPr lang="ru-RU" sz="900" b="1" dirty="0" smtClean="0">
                <a:latin typeface="Arial Narrow" panose="020B0606020202030204" pitchFamily="34" charset="0"/>
              </a:rPr>
              <a:t> ҚР </a:t>
            </a:r>
            <a:r>
              <a:rPr lang="ru-RU" sz="900" b="1" dirty="0">
                <a:latin typeface="Arial Narrow" panose="020B0606020202030204" pitchFamily="34" charset="0"/>
              </a:rPr>
              <a:t>жан басына </a:t>
            </a:r>
            <a:r>
              <a:rPr lang="ru-RU" sz="900" b="1" dirty="0" err="1">
                <a:latin typeface="Arial Narrow" panose="020B0606020202030204" pitchFamily="34" charset="0"/>
              </a:rPr>
              <a:t>шаққандағы </a:t>
            </a:r>
            <a:r>
              <a:rPr lang="ru-RU" sz="900" b="1" dirty="0" smtClean="0">
                <a:latin typeface="Arial Narrow" panose="020B0606020202030204" pitchFamily="34" charset="0"/>
              </a:rPr>
              <a:t>ӨІӨ </a:t>
            </a:r>
            <a:r>
              <a:rPr lang="ru-RU" sz="900" b="1" dirty="0" err="1" smtClean="0">
                <a:latin typeface="Arial Narrow" panose="020B0606020202030204" pitchFamily="34" charset="0"/>
              </a:rPr>
              <a:t>(мың </a:t>
            </a:r>
            <a:r>
              <a:rPr lang="ru-RU" sz="900" b="1" dirty="0">
                <a:latin typeface="Arial Narrow" panose="020B0606020202030204" pitchFamily="34" charset="0"/>
              </a:rPr>
              <a:t>тг)</a:t>
            </a:r>
          </a:p>
        </p:txBody>
      </p:sp>
      <p:sp>
        <p:nvSpPr>
          <p:cNvPr id="17" name="TextBox 16"/>
          <p:cNvSpPr txBox="1"/>
          <p:nvPr/>
        </p:nvSpPr>
        <p:spPr>
          <a:xfrm>
            <a:off x="539552" y="4731990"/>
            <a:ext cx="6840760" cy="415498"/>
          </a:xfrm>
          <a:prstGeom prst="rect">
            <a:avLst/>
          </a:prstGeom>
          <a:noFill/>
        </p:spPr>
        <p:txBody>
          <a:bodyPr wrap="square" rtlCol="0">
            <a:spAutoFit/>
          </a:bodyPr>
          <a:lstStyle/>
          <a:p>
            <a:r>
              <a:rPr lang="ru-RU" sz="700" i="1" dirty="0" err="1" smtClean="0">
                <a:latin typeface="Arial Narrow" panose="020B0606020202030204" pitchFamily="34" charset="0"/>
              </a:rPr>
              <a:t>Дереккөз: </a:t>
            </a:r>
            <a:r>
              <a:rPr lang="ru-RU" sz="700" i="1" dirty="0" smtClean="0">
                <a:latin typeface="Arial Narrow" panose="020B0606020202030204" pitchFamily="34" charset="0"/>
              </a:rPr>
              <a:t>ҚР ҰЭМ Статистика </a:t>
            </a:r>
            <a:r>
              <a:rPr lang="ru-RU" sz="700" i="1" dirty="0" err="1" smtClean="0">
                <a:latin typeface="Arial Narrow" panose="020B0606020202030204" pitchFamily="34" charset="0"/>
              </a:rPr>
              <a:t>жөніндегі комитеті</a:t>
            </a:r>
            <a:r>
              <a:rPr lang="ru-RU" sz="700" i="1" dirty="0" smtClean="0">
                <a:latin typeface="Arial Narrow" panose="020B0606020202030204" pitchFamily="34" charset="0"/>
              </a:rPr>
              <a:t>(</a:t>
            </a:r>
            <a:r>
              <a:rPr lang="en-US" sz="700" i="1" dirty="0" smtClean="0">
                <a:latin typeface="Arial Narrow" panose="020B0606020202030204" pitchFamily="34" charset="0"/>
                <a:hlinkClick r:id="rId4"/>
              </a:rPr>
              <a:t>https://www.stat.gov.kz</a:t>
            </a:r>
            <a:r>
              <a:rPr lang="ru-RU" sz="700" i="1" dirty="0" smtClean="0">
                <a:latin typeface="Arial Narrow" panose="020B0606020202030204" pitchFamily="34" charset="0"/>
              </a:rPr>
              <a:t>)</a:t>
            </a:r>
            <a:endParaRPr lang="ru-RU" sz="700" i="1" dirty="0">
              <a:latin typeface="Arial Narrow" panose="020B0606020202030204" pitchFamily="34" charset="0"/>
            </a:endParaRPr>
          </a:p>
          <a:p>
            <a:r>
              <a:rPr lang="ru-RU" sz="700" i="1" dirty="0">
                <a:latin typeface="Arial Narrow" panose="020B0606020202030204" pitchFamily="34" charset="0"/>
              </a:rPr>
              <a:t>* </a:t>
            </a:r>
            <a:r>
              <a:rPr lang="ru-RU" sz="700" i="1" dirty="0" smtClean="0">
                <a:latin typeface="Arial Narrow" panose="020B0606020202030204" pitchFamily="34" charset="0"/>
              </a:rPr>
              <a:t>БЖЖ 6 </a:t>
            </a:r>
            <a:r>
              <a:rPr lang="ru-RU" sz="700" i="1" dirty="0">
                <a:latin typeface="Arial Narrow" panose="020B0606020202030204" pitchFamily="34" charset="0"/>
              </a:rPr>
              <a:t>- Мемлекеттің қаржы активтерін сатудан түсетін түсімдер; </a:t>
            </a:r>
            <a:r>
              <a:rPr lang="ru-RU" sz="700" i="1" dirty="0" smtClean="0">
                <a:latin typeface="Arial Narrow" panose="020B0606020202030204" pitchFamily="34" charset="0"/>
              </a:rPr>
              <a:t>БЖЖ 8 </a:t>
            </a:r>
            <a:r>
              <a:rPr lang="ru-RU" sz="700" i="1" dirty="0">
                <a:latin typeface="Arial Narrow" panose="020B0606020202030204" pitchFamily="34" charset="0"/>
              </a:rPr>
              <a:t>- Бюджет қаражатының пайдаланылатын қалдықтары</a:t>
            </a:r>
          </a:p>
          <a:p>
            <a:r>
              <a:rPr lang="ru-RU" sz="700" i="1" dirty="0">
                <a:latin typeface="Arial Narrow" panose="020B0606020202030204" pitchFamily="34" charset="0"/>
              </a:rPr>
              <a:t> </a:t>
            </a:r>
          </a:p>
        </p:txBody>
      </p:sp>
      <p:graphicFrame>
        <p:nvGraphicFramePr>
          <p:cNvPr id="3" name="Диаграмма 2">
            <a:extLst>
              <a:ext uri="{FF2B5EF4-FFF2-40B4-BE49-F238E27FC236}">
                <a16:creationId xmlns="" xmlns:a16="http://schemas.microsoft.com/office/drawing/2014/main" id="{00000000-0008-0000-0100-000013000000}"/>
              </a:ext>
            </a:extLst>
          </p:cNvPr>
          <p:cNvGraphicFramePr>
            <a:graphicFrameLocks/>
          </p:cNvGraphicFramePr>
          <p:nvPr>
            <p:extLst>
              <p:ext uri="{D42A27DB-BD31-4B8C-83A1-F6EECF244321}">
                <p14:modId xmlns="" xmlns:p14="http://schemas.microsoft.com/office/powerpoint/2010/main" val="342537764"/>
              </p:ext>
            </p:extLst>
          </p:nvPr>
        </p:nvGraphicFramePr>
        <p:xfrm>
          <a:off x="0" y="1203598"/>
          <a:ext cx="3707904" cy="266880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 name="Диаграмма 3">
            <a:extLst>
              <a:ext uri="{FF2B5EF4-FFF2-40B4-BE49-F238E27FC236}">
                <a16:creationId xmlns="" xmlns:a16="http://schemas.microsoft.com/office/drawing/2014/main" id="{BA9F655C-DB65-E26B-9602-78C8B4988019}"/>
              </a:ext>
            </a:extLst>
          </p:cNvPr>
          <p:cNvGraphicFramePr>
            <a:graphicFrameLocks/>
          </p:cNvGraphicFramePr>
          <p:nvPr>
            <p:extLst>
              <p:ext uri="{D42A27DB-BD31-4B8C-83A1-F6EECF244321}">
                <p14:modId xmlns="" xmlns:p14="http://schemas.microsoft.com/office/powerpoint/2010/main" val="4232398619"/>
              </p:ext>
            </p:extLst>
          </p:nvPr>
        </p:nvGraphicFramePr>
        <p:xfrm>
          <a:off x="3480511" y="1203598"/>
          <a:ext cx="3078088" cy="2668809"/>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 xmlns:p14="http://schemas.microsoft.com/office/powerpoint/2010/main" val="3495169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 xmlns:a16="http://schemas.microsoft.com/office/drawing/2014/main" id="{8B17510F-D7E7-FAD1-F99C-1C1556D44D02}"/>
              </a:ext>
            </a:extLst>
          </p:cNvPr>
          <p:cNvSpPr>
            <a:spLocks noGrp="1"/>
          </p:cNvSpPr>
          <p:nvPr>
            <p:ph type="sldNum" sz="quarter" idx="12"/>
          </p:nvPr>
        </p:nvSpPr>
        <p:spPr>
          <a:xfrm>
            <a:off x="8316416" y="4731990"/>
            <a:ext cx="430960" cy="274320"/>
          </a:xfrm>
        </p:spPr>
        <p:txBody>
          <a:bodyPr/>
          <a:lstStyle/>
          <a:p>
            <a:fld id="{289900C6-6639-4AE9-927A-EA6F8006A509}" type="slidenum">
              <a:rPr lang="ru-RU" smtClean="0"/>
              <a:pPr/>
              <a:t>13</a:t>
            </a:fld>
            <a:endParaRPr lang="ru-RU"/>
          </a:p>
        </p:txBody>
      </p:sp>
      <p:sp>
        <p:nvSpPr>
          <p:cNvPr id="3" name="Заголовок 1">
            <a:extLst>
              <a:ext uri="{FF2B5EF4-FFF2-40B4-BE49-F238E27FC236}">
                <a16:creationId xmlns="" xmlns:a16="http://schemas.microsoft.com/office/drawing/2014/main" id="{CD727A22-D2B2-62D0-EB90-8953BA679C23}"/>
              </a:ext>
            </a:extLst>
          </p:cNvPr>
          <p:cNvSpPr txBox="1">
            <a:spLocks/>
          </p:cNvSpPr>
          <p:nvPr/>
        </p:nvSpPr>
        <p:spPr>
          <a:xfrm>
            <a:off x="755576" y="161816"/>
            <a:ext cx="7056784" cy="622940"/>
          </a:xfrm>
          <a:prstGeom prst="rect">
            <a:avLst/>
          </a:prstGeom>
        </p:spPr>
        <p:txBody>
          <a:bodyPr vert="horz" anchor="b" anchorCtr="0">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ru-RU" sz="2100" b="1" dirty="0">
                <a:solidFill>
                  <a:schemeClr val="tx1"/>
                </a:solidFill>
                <a:latin typeface="Arial Narrow" panose="020B0606020202030204" pitchFamily="34" charset="0"/>
              </a:rPr>
              <a:t>2.4 Шығыс Қазақстан облысының халықты жұмыспен қамту статистикасы</a:t>
            </a:r>
          </a:p>
        </p:txBody>
      </p:sp>
      <p:sp>
        <p:nvSpPr>
          <p:cNvPr id="4" name="TextBox 3">
            <a:extLst>
              <a:ext uri="{FF2B5EF4-FFF2-40B4-BE49-F238E27FC236}">
                <a16:creationId xmlns="" xmlns:a16="http://schemas.microsoft.com/office/drawing/2014/main" id="{791BBD49-930A-95F2-0EFE-EC691AA7B9AD}"/>
              </a:ext>
            </a:extLst>
          </p:cNvPr>
          <p:cNvSpPr txBox="1"/>
          <p:nvPr/>
        </p:nvSpPr>
        <p:spPr>
          <a:xfrm>
            <a:off x="683568" y="987574"/>
            <a:ext cx="2160240" cy="415498"/>
          </a:xfrm>
          <a:prstGeom prst="rect">
            <a:avLst/>
          </a:prstGeom>
          <a:noFill/>
        </p:spPr>
        <p:txBody>
          <a:bodyPr wrap="square" rtlCol="0">
            <a:spAutoFit/>
          </a:bodyPr>
          <a:lstStyle/>
          <a:p>
            <a:pPr algn="ctr"/>
            <a:r>
              <a:rPr lang="ru-RU" sz="1050" b="1" dirty="0" err="1" smtClean="0"/>
              <a:t>Экономикалық белсенділік</a:t>
            </a:r>
            <a:r>
              <a:rPr lang="ru-RU" sz="1050" b="1" dirty="0" smtClean="0"/>
              <a:t> </a:t>
            </a:r>
            <a:r>
              <a:rPr lang="ru-RU" sz="1050" b="1" dirty="0" err="1" smtClean="0"/>
              <a:t>деңгейі</a:t>
            </a:r>
            <a:endParaRPr lang="ru-RU" sz="1050" b="1" dirty="0"/>
          </a:p>
        </p:txBody>
      </p:sp>
      <p:sp>
        <p:nvSpPr>
          <p:cNvPr id="5" name="TextBox 4">
            <a:extLst>
              <a:ext uri="{FF2B5EF4-FFF2-40B4-BE49-F238E27FC236}">
                <a16:creationId xmlns="" xmlns:a16="http://schemas.microsoft.com/office/drawing/2014/main" id="{D6084BF2-42FB-9301-E864-40D00852AAB5}"/>
              </a:ext>
            </a:extLst>
          </p:cNvPr>
          <p:cNvSpPr txBox="1"/>
          <p:nvPr/>
        </p:nvSpPr>
        <p:spPr>
          <a:xfrm>
            <a:off x="3707904" y="987574"/>
            <a:ext cx="1944216" cy="253916"/>
          </a:xfrm>
          <a:prstGeom prst="rect">
            <a:avLst/>
          </a:prstGeom>
          <a:noFill/>
        </p:spPr>
        <p:txBody>
          <a:bodyPr wrap="square" rtlCol="0">
            <a:spAutoFit/>
          </a:bodyPr>
          <a:lstStyle/>
          <a:p>
            <a:pPr algn="ctr"/>
            <a:r>
              <a:rPr lang="ru-RU" sz="1050" b="1" dirty="0"/>
              <a:t>Жұмыспен қамту деңгейі</a:t>
            </a:r>
          </a:p>
        </p:txBody>
      </p:sp>
      <p:sp>
        <p:nvSpPr>
          <p:cNvPr id="6" name="TextBox 5">
            <a:extLst>
              <a:ext uri="{FF2B5EF4-FFF2-40B4-BE49-F238E27FC236}">
                <a16:creationId xmlns="" xmlns:a16="http://schemas.microsoft.com/office/drawing/2014/main" id="{182EE77D-CB7D-A737-0815-0126204F947C}"/>
              </a:ext>
            </a:extLst>
          </p:cNvPr>
          <p:cNvSpPr txBox="1"/>
          <p:nvPr/>
        </p:nvSpPr>
        <p:spPr>
          <a:xfrm>
            <a:off x="6588224" y="987574"/>
            <a:ext cx="2127180" cy="253916"/>
          </a:xfrm>
          <a:prstGeom prst="rect">
            <a:avLst/>
          </a:prstGeom>
          <a:noFill/>
        </p:spPr>
        <p:txBody>
          <a:bodyPr wrap="square" rtlCol="0">
            <a:spAutoFit/>
          </a:bodyPr>
          <a:lstStyle/>
          <a:p>
            <a:pPr algn="ctr"/>
            <a:r>
              <a:rPr lang="ru-RU" sz="1050" b="1" dirty="0"/>
              <a:t>Жұмыспен қамту құрылымы</a:t>
            </a:r>
          </a:p>
        </p:txBody>
      </p:sp>
      <p:sp>
        <p:nvSpPr>
          <p:cNvPr id="7" name="TextBox 6">
            <a:extLst>
              <a:ext uri="{FF2B5EF4-FFF2-40B4-BE49-F238E27FC236}">
                <a16:creationId xmlns="" xmlns:a16="http://schemas.microsoft.com/office/drawing/2014/main" id="{02D25507-E349-14C8-4413-586E81708D47}"/>
              </a:ext>
            </a:extLst>
          </p:cNvPr>
          <p:cNvSpPr txBox="1"/>
          <p:nvPr/>
        </p:nvSpPr>
        <p:spPr>
          <a:xfrm>
            <a:off x="7048080" y="2715766"/>
            <a:ext cx="1800200" cy="415498"/>
          </a:xfrm>
          <a:prstGeom prst="rect">
            <a:avLst/>
          </a:prstGeom>
          <a:noFill/>
        </p:spPr>
        <p:txBody>
          <a:bodyPr wrap="square" rtlCol="0">
            <a:spAutoFit/>
          </a:bodyPr>
          <a:lstStyle/>
          <a:p>
            <a:pPr algn="ctr"/>
            <a:r>
              <a:rPr lang="ru-RU" sz="1050" b="1" dirty="0"/>
              <a:t>Жұмыспен қамтылған халықтың құрылымы</a:t>
            </a:r>
          </a:p>
        </p:txBody>
      </p:sp>
      <p:sp>
        <p:nvSpPr>
          <p:cNvPr id="8" name="TextBox 7">
            <a:extLst>
              <a:ext uri="{FF2B5EF4-FFF2-40B4-BE49-F238E27FC236}">
                <a16:creationId xmlns="" xmlns:a16="http://schemas.microsoft.com/office/drawing/2014/main" id="{3F0A549D-674B-809D-7FA7-40C259C90A5D}"/>
              </a:ext>
            </a:extLst>
          </p:cNvPr>
          <p:cNvSpPr txBox="1"/>
          <p:nvPr/>
        </p:nvSpPr>
        <p:spPr>
          <a:xfrm>
            <a:off x="4908403" y="2715766"/>
            <a:ext cx="1906116" cy="415498"/>
          </a:xfrm>
          <a:prstGeom prst="rect">
            <a:avLst/>
          </a:prstGeom>
          <a:noFill/>
        </p:spPr>
        <p:txBody>
          <a:bodyPr wrap="square" rtlCol="0">
            <a:spAutoFit/>
          </a:bodyPr>
          <a:lstStyle/>
          <a:p>
            <a:pPr algn="ctr"/>
            <a:r>
              <a:rPr lang="ru-RU" sz="1050" b="1" dirty="0"/>
              <a:t>Өзін-өзі жұмыспен қамтыған халықтың құрылымы</a:t>
            </a:r>
          </a:p>
        </p:txBody>
      </p:sp>
      <p:sp>
        <p:nvSpPr>
          <p:cNvPr id="9" name="TextBox 8">
            <a:extLst>
              <a:ext uri="{FF2B5EF4-FFF2-40B4-BE49-F238E27FC236}">
                <a16:creationId xmlns="" xmlns:a16="http://schemas.microsoft.com/office/drawing/2014/main" id="{9B607A9D-7D7F-205D-F1B3-5C1B0D0169D4}"/>
              </a:ext>
            </a:extLst>
          </p:cNvPr>
          <p:cNvSpPr txBox="1"/>
          <p:nvPr/>
        </p:nvSpPr>
        <p:spPr>
          <a:xfrm>
            <a:off x="142844" y="2714626"/>
            <a:ext cx="4850037" cy="2027857"/>
          </a:xfrm>
          <a:prstGeom prst="rect">
            <a:avLst/>
          </a:prstGeom>
        </p:spPr>
        <p:style>
          <a:lnRef idx="2">
            <a:schemeClr val="accent6"/>
          </a:lnRef>
          <a:fillRef idx="1">
            <a:schemeClr val="lt1"/>
          </a:fillRef>
          <a:effectRef idx="0">
            <a:schemeClr val="accent6"/>
          </a:effectRef>
          <a:fontRef idx="minor">
            <a:schemeClr val="dk1"/>
          </a:fontRef>
        </p:style>
        <p:txBody>
          <a:bodyPr wrap="square" lIns="72000" tIns="0" rIns="72000" bIns="0" rtlCol="0" anchor="ctr" anchorCtr="0">
            <a:noAutofit/>
          </a:bodyPr>
          <a:lstStyle/>
          <a:p>
            <a:r>
              <a:rPr lang="ru-RU" sz="1000" b="1" dirty="0">
                <a:solidFill>
                  <a:schemeClr val="tx1"/>
                </a:solidFill>
                <a:latin typeface="Century Gothic" panose="020B0502020202020204" pitchFamily="34" charset="0"/>
              </a:rPr>
              <a:t>ШҚО-да жұмыспен </a:t>
            </a:r>
            <a:r>
              <a:rPr lang="ru-RU" sz="1000" b="1" dirty="0" err="1">
                <a:solidFill>
                  <a:schemeClr val="tx1"/>
                </a:solidFill>
                <a:latin typeface="Century Gothic" panose="020B0502020202020204" pitchFamily="34" charset="0"/>
              </a:rPr>
              <a:t>қамту </a:t>
            </a:r>
            <a:r>
              <a:rPr lang="ru-RU" sz="1000" b="1" dirty="0" smtClean="0">
                <a:solidFill>
                  <a:schemeClr val="tx1"/>
                </a:solidFill>
                <a:latin typeface="Century Gothic" panose="020B0502020202020204" pitchFamily="34" charset="0"/>
              </a:rPr>
              <a:t>2023 ж. ІІ </a:t>
            </a:r>
            <a:r>
              <a:rPr lang="ru-RU" sz="1000" b="1" dirty="0" err="1">
                <a:solidFill>
                  <a:schemeClr val="tx1"/>
                </a:solidFill>
                <a:latin typeface="Century Gothic" panose="020B0502020202020204" pitchFamily="34" charset="0"/>
              </a:rPr>
              <a:t>тоқсан </a:t>
            </a:r>
            <a:r>
              <a:rPr lang="ru-RU" sz="1000" b="1" dirty="0" smtClean="0">
                <a:solidFill>
                  <a:schemeClr val="tx1"/>
                </a:solidFill>
                <a:latin typeface="Century Gothic" panose="020B0502020202020204" pitchFamily="34" charset="0"/>
              </a:rPr>
              <a:t>- </a:t>
            </a:r>
            <a:r>
              <a:rPr lang="ru-RU" sz="1000" b="1" dirty="0">
                <a:solidFill>
                  <a:schemeClr val="tx1"/>
                </a:solidFill>
                <a:latin typeface="Century Gothic" panose="020B0502020202020204" pitchFamily="34" charset="0"/>
              </a:rPr>
              <a:t>371 321 (ҚР-да жұмыспен қамтылғандардың 4,1%, 12-орын)</a:t>
            </a:r>
          </a:p>
          <a:p>
            <a:r>
              <a:rPr lang="ru-RU" sz="1000" b="1" dirty="0">
                <a:solidFill>
                  <a:schemeClr val="tx1"/>
                </a:solidFill>
                <a:latin typeface="Century Gothic" panose="020B0502020202020204" pitchFamily="34" charset="0"/>
              </a:rPr>
              <a:t>Еңбек нарығының негізгі салалары:</a:t>
            </a:r>
          </a:p>
          <a:p>
            <a:pPr marL="179388" indent="-103188">
              <a:spcAft>
                <a:spcPts val="200"/>
              </a:spcAft>
              <a:buFont typeface="Arial" pitchFamily="34" charset="0"/>
              <a:buChar char="•"/>
            </a:pPr>
            <a:r>
              <a:rPr lang="ru-RU" sz="800" i="1" dirty="0">
                <a:latin typeface="Century Gothic" panose="020B0502020202020204" pitchFamily="34" charset="0"/>
              </a:rPr>
              <a:t>Өнеркәсіп (19,5%)</a:t>
            </a:r>
          </a:p>
          <a:p>
            <a:pPr marL="179388" indent="-103188">
              <a:spcAft>
                <a:spcPts val="200"/>
              </a:spcAft>
              <a:buFont typeface="Arial" pitchFamily="34" charset="0"/>
              <a:buChar char="•"/>
            </a:pPr>
            <a:r>
              <a:rPr lang="ru-RU" sz="800" i="1" dirty="0">
                <a:latin typeface="Century Gothic" panose="020B0502020202020204" pitchFamily="34" charset="0"/>
              </a:rPr>
              <a:t>Көтерме және бөлшек сауда (12,6%)</a:t>
            </a:r>
          </a:p>
          <a:p>
            <a:pPr marL="179388" indent="-103188">
              <a:spcAft>
                <a:spcPts val="200"/>
              </a:spcAft>
              <a:buFont typeface="Arial" pitchFamily="34" charset="0"/>
              <a:buChar char="•"/>
            </a:pPr>
            <a:r>
              <a:rPr lang="ru-RU" sz="800" i="1" dirty="0" err="1">
                <a:latin typeface="Century Gothic" panose="020B0502020202020204" pitchFamily="34" charset="0"/>
              </a:rPr>
              <a:t>Білім</a:t>
            </a:r>
            <a:r>
              <a:rPr lang="ru-RU" sz="800" i="1" dirty="0">
                <a:latin typeface="Century Gothic" panose="020B0502020202020204" pitchFamily="34" charset="0"/>
              </a:rPr>
              <a:t> </a:t>
            </a:r>
            <a:r>
              <a:rPr lang="ru-RU" sz="800" i="1" dirty="0" smtClean="0">
                <a:latin typeface="Century Gothic" panose="020B0502020202020204" pitchFamily="34" charset="0"/>
              </a:rPr>
              <a:t> беру (10,6</a:t>
            </a:r>
            <a:r>
              <a:rPr lang="ru-RU" sz="800" i="1" dirty="0">
                <a:latin typeface="Century Gothic" panose="020B0502020202020204" pitchFamily="34" charset="0"/>
              </a:rPr>
              <a:t>%)</a:t>
            </a:r>
          </a:p>
          <a:p>
            <a:pPr marL="179388" indent="-103188">
              <a:spcAft>
                <a:spcPts val="200"/>
              </a:spcAft>
              <a:buFont typeface="Arial" pitchFamily="34" charset="0"/>
              <a:buChar char="•"/>
            </a:pPr>
            <a:r>
              <a:rPr lang="ru-RU" sz="800" i="1" dirty="0">
                <a:latin typeface="Century Gothic" panose="020B0502020202020204" pitchFamily="34" charset="0"/>
              </a:rPr>
              <a:t>Ауыл шаруашылығы (10,4%)</a:t>
            </a:r>
          </a:p>
          <a:p>
            <a:r>
              <a:rPr lang="ru-RU" sz="1000" b="1" dirty="0">
                <a:solidFill>
                  <a:schemeClr val="tx1"/>
                </a:solidFill>
                <a:latin typeface="Century Gothic" panose="020B0502020202020204" pitchFamily="34" charset="0"/>
              </a:rPr>
              <a:t>Жұмыспен қамту үлесі:</a:t>
            </a:r>
          </a:p>
          <a:p>
            <a:pPr marL="179388" indent="-103188">
              <a:buFont typeface="Arial" pitchFamily="34" charset="0"/>
              <a:buChar char="•"/>
            </a:pPr>
            <a:r>
              <a:rPr lang="ru-RU" sz="800" i="1" dirty="0">
                <a:latin typeface="Century Gothic" panose="020B0502020202020204" pitchFamily="34" charset="0"/>
              </a:rPr>
              <a:t>Жұмыспен қамтылғандардың 81,8% жалдамалы жұмыста жұмыс істейді</a:t>
            </a:r>
          </a:p>
          <a:p>
            <a:pPr marL="179388" indent="-103188">
              <a:buFont typeface="Arial" pitchFamily="34" charset="0"/>
              <a:buChar char="•"/>
            </a:pPr>
            <a:r>
              <a:rPr lang="ru-RU" sz="800" i="1" dirty="0">
                <a:latin typeface="Century Gothic" panose="020B0502020202020204" pitchFamily="34" charset="0"/>
              </a:rPr>
              <a:t>Халықтың 18,2% өзін-өзі жұмыспен қамтығандар</a:t>
            </a:r>
          </a:p>
          <a:p>
            <a:pPr marL="76200"/>
            <a:endParaRPr lang="ru-RU" sz="800" i="1" dirty="0">
              <a:latin typeface="Century Gothic" panose="020B0502020202020204" pitchFamily="34" charset="0"/>
            </a:endParaRPr>
          </a:p>
        </p:txBody>
      </p:sp>
      <p:sp>
        <p:nvSpPr>
          <p:cNvPr id="14" name="TextBox 13">
            <a:extLst>
              <a:ext uri="{FF2B5EF4-FFF2-40B4-BE49-F238E27FC236}">
                <a16:creationId xmlns="" xmlns:a16="http://schemas.microsoft.com/office/drawing/2014/main" id="{B51A87C2-F1D7-DD4A-79CE-8143F2DDA6E8}"/>
              </a:ext>
            </a:extLst>
          </p:cNvPr>
          <p:cNvSpPr txBox="1"/>
          <p:nvPr/>
        </p:nvSpPr>
        <p:spPr>
          <a:xfrm>
            <a:off x="539552" y="4803998"/>
            <a:ext cx="5760640" cy="200055"/>
          </a:xfrm>
          <a:prstGeom prst="rect">
            <a:avLst/>
          </a:prstGeom>
          <a:noFill/>
        </p:spPr>
        <p:txBody>
          <a:bodyPr wrap="square" rtlCol="0">
            <a:spAutoFit/>
          </a:bodyPr>
          <a:lstStyle/>
          <a:p>
            <a:r>
              <a:rPr lang="ru-RU" sz="700" i="1" dirty="0" err="1" smtClean="0">
                <a:latin typeface="Arial Narrow" panose="020B0606020202030204" pitchFamily="34" charset="0"/>
              </a:rPr>
              <a:t>Дереккөз: </a:t>
            </a:r>
            <a:r>
              <a:rPr lang="ru-RU" sz="700" i="1" dirty="0" smtClean="0">
                <a:latin typeface="Arial Narrow" panose="020B0606020202030204" pitchFamily="34" charset="0"/>
              </a:rPr>
              <a:t>ҚР ҰЭМ Статистика </a:t>
            </a:r>
            <a:r>
              <a:rPr lang="ru-RU" sz="700" i="1" dirty="0" err="1" smtClean="0">
                <a:latin typeface="Arial Narrow" panose="020B0606020202030204" pitchFamily="34" charset="0"/>
              </a:rPr>
              <a:t>жөніндегі комитеті</a:t>
            </a:r>
            <a:r>
              <a:rPr lang="ru-RU" sz="700" i="1" dirty="0" smtClean="0">
                <a:latin typeface="Arial Narrow" panose="020B0606020202030204" pitchFamily="34" charset="0"/>
              </a:rPr>
              <a:t>(</a:t>
            </a:r>
            <a:r>
              <a:rPr lang="en-US" sz="700" i="1" dirty="0" smtClean="0">
                <a:latin typeface="Arial Narrow" panose="020B0606020202030204" pitchFamily="34" charset="0"/>
                <a:hlinkClick r:id="rId2"/>
              </a:rPr>
              <a:t>https://www.stat.gov.kz</a:t>
            </a:r>
            <a:r>
              <a:rPr lang="ru-RU" sz="700" i="1" dirty="0" smtClean="0">
                <a:latin typeface="Arial Narrow" panose="020B0606020202030204" pitchFamily="34" charset="0"/>
              </a:rPr>
              <a:t>)</a:t>
            </a:r>
            <a:endParaRPr lang="ru-RU" sz="700" i="1" dirty="0">
              <a:latin typeface="Arial Narrow" panose="020B0606020202030204" pitchFamily="34" charset="0"/>
            </a:endParaRPr>
          </a:p>
        </p:txBody>
      </p:sp>
      <p:graphicFrame>
        <p:nvGraphicFramePr>
          <p:cNvPr id="15" name="Диаграмма 14">
            <a:extLst>
              <a:ext uri="{FF2B5EF4-FFF2-40B4-BE49-F238E27FC236}">
                <a16:creationId xmlns="" xmlns:a16="http://schemas.microsoft.com/office/drawing/2014/main" id="{CF6BAA35-9A92-D823-8B5F-6595D8246907}"/>
              </a:ext>
            </a:extLst>
          </p:cNvPr>
          <p:cNvGraphicFramePr>
            <a:graphicFrameLocks/>
          </p:cNvGraphicFramePr>
          <p:nvPr>
            <p:extLst>
              <p:ext uri="{D42A27DB-BD31-4B8C-83A1-F6EECF244321}">
                <p14:modId xmlns="" xmlns:p14="http://schemas.microsoft.com/office/powerpoint/2010/main" val="3134842532"/>
              </p:ext>
            </p:extLst>
          </p:nvPr>
        </p:nvGraphicFramePr>
        <p:xfrm>
          <a:off x="377534" y="1176461"/>
          <a:ext cx="2772308" cy="14789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Диаграмма 15">
            <a:extLst>
              <a:ext uri="{FF2B5EF4-FFF2-40B4-BE49-F238E27FC236}">
                <a16:creationId xmlns="" xmlns:a16="http://schemas.microsoft.com/office/drawing/2014/main" id="{C66B1E59-FDF6-101C-803A-718F21C1EBF5}"/>
              </a:ext>
            </a:extLst>
          </p:cNvPr>
          <p:cNvGraphicFramePr>
            <a:graphicFrameLocks/>
          </p:cNvGraphicFramePr>
          <p:nvPr>
            <p:extLst>
              <p:ext uri="{D42A27DB-BD31-4B8C-83A1-F6EECF244321}">
                <p14:modId xmlns="" xmlns:p14="http://schemas.microsoft.com/office/powerpoint/2010/main" val="3372951517"/>
              </p:ext>
            </p:extLst>
          </p:nvPr>
        </p:nvGraphicFramePr>
        <p:xfrm>
          <a:off x="3239852" y="1182079"/>
          <a:ext cx="2664296" cy="146769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Диаграмма 16">
            <a:extLst>
              <a:ext uri="{FF2B5EF4-FFF2-40B4-BE49-F238E27FC236}">
                <a16:creationId xmlns="" xmlns:a16="http://schemas.microsoft.com/office/drawing/2014/main" id="{9A6600A0-F359-C727-6957-8F7D229A40BC}"/>
              </a:ext>
            </a:extLst>
          </p:cNvPr>
          <p:cNvGraphicFramePr>
            <a:graphicFrameLocks/>
          </p:cNvGraphicFramePr>
          <p:nvPr>
            <p:extLst>
              <p:ext uri="{D42A27DB-BD31-4B8C-83A1-F6EECF244321}">
                <p14:modId xmlns="" xmlns:p14="http://schemas.microsoft.com/office/powerpoint/2010/main" val="1907950750"/>
              </p:ext>
            </p:extLst>
          </p:nvPr>
        </p:nvGraphicFramePr>
        <p:xfrm>
          <a:off x="6248201" y="1174361"/>
          <a:ext cx="2664296" cy="147541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8" name="Диаграмма 17">
            <a:extLst>
              <a:ext uri="{FF2B5EF4-FFF2-40B4-BE49-F238E27FC236}">
                <a16:creationId xmlns="" xmlns:a16="http://schemas.microsoft.com/office/drawing/2014/main" id="{4B4771FE-FBBA-6F3E-2D7E-C8114464098C}"/>
              </a:ext>
            </a:extLst>
          </p:cNvPr>
          <p:cNvGraphicFramePr>
            <a:graphicFrameLocks/>
          </p:cNvGraphicFramePr>
          <p:nvPr>
            <p:extLst>
              <p:ext uri="{D42A27DB-BD31-4B8C-83A1-F6EECF244321}">
                <p14:modId xmlns="" xmlns:p14="http://schemas.microsoft.com/office/powerpoint/2010/main" val="4270577544"/>
              </p:ext>
            </p:extLst>
          </p:nvPr>
        </p:nvGraphicFramePr>
        <p:xfrm>
          <a:off x="4884205" y="3047095"/>
          <a:ext cx="1992052" cy="170157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9" name="Диаграмма 18">
            <a:extLst>
              <a:ext uri="{FF2B5EF4-FFF2-40B4-BE49-F238E27FC236}">
                <a16:creationId xmlns="" xmlns:a16="http://schemas.microsoft.com/office/drawing/2014/main" id="{9CBED592-94AB-C8CC-7E5A-8421890E8143}"/>
              </a:ext>
            </a:extLst>
          </p:cNvPr>
          <p:cNvGraphicFramePr>
            <a:graphicFrameLocks/>
          </p:cNvGraphicFramePr>
          <p:nvPr>
            <p:extLst>
              <p:ext uri="{D42A27DB-BD31-4B8C-83A1-F6EECF244321}">
                <p14:modId xmlns="" xmlns:p14="http://schemas.microsoft.com/office/powerpoint/2010/main" val="2911609146"/>
              </p:ext>
            </p:extLst>
          </p:nvPr>
        </p:nvGraphicFramePr>
        <p:xfrm>
          <a:off x="6900430" y="3047095"/>
          <a:ext cx="2095500" cy="1696528"/>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 xmlns:p14="http://schemas.microsoft.com/office/powerpoint/2010/main" val="1398120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
            <a:ext cx="8229600" cy="513234"/>
          </a:xfrm>
        </p:spPr>
        <p:txBody>
          <a:bodyPr>
            <a:noAutofit/>
          </a:bodyPr>
          <a:lstStyle/>
          <a:p>
            <a:r>
              <a:rPr lang="kk-KZ" sz="2100" b="1" dirty="0">
                <a:solidFill>
                  <a:schemeClr val="tx1"/>
                </a:solidFill>
                <a:latin typeface="Arial Narrow" panose="020B0606020202030204" pitchFamily="34" charset="0"/>
              </a:rPr>
              <a:t>2.5 ШҚО экономикасының құрылымы</a:t>
            </a:r>
            <a:endParaRPr lang="ru-RU" sz="2100" b="1" dirty="0">
              <a:solidFill>
                <a:schemeClr val="tx1"/>
              </a:solidFill>
              <a:latin typeface="Arial Narrow" panose="020B0606020202030204" pitchFamily="34" charset="0"/>
            </a:endParaRPr>
          </a:p>
        </p:txBody>
      </p:sp>
      <p:pic>
        <p:nvPicPr>
          <p:cNvPr id="19" name="Picture 2"/>
          <p:cNvPicPr>
            <a:picLocks noChangeAspect="1" noChangeArrowheads="1"/>
          </p:cNvPicPr>
          <p:nvPr/>
        </p:nvPicPr>
        <p:blipFill rotWithShape="1">
          <a:blip r:embed="rId3"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7740352" y="154383"/>
            <a:ext cx="1224136" cy="3864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0" name="Номер слайда 2"/>
          <p:cNvSpPr>
            <a:spLocks noGrp="1"/>
          </p:cNvSpPr>
          <p:nvPr>
            <p:ph type="sldNum" sz="quarter" idx="12"/>
          </p:nvPr>
        </p:nvSpPr>
        <p:spPr>
          <a:xfrm>
            <a:off x="8278344" y="4767263"/>
            <a:ext cx="470120" cy="274320"/>
          </a:xfrm>
        </p:spPr>
        <p:txBody>
          <a:bodyPr/>
          <a:lstStyle/>
          <a:p>
            <a:pPr algn="r"/>
            <a:fld id="{289900C6-6639-4AE9-927A-EA6F8006A509}" type="slidenum">
              <a:rPr lang="ru-RU" smtClean="0"/>
              <a:pPr algn="r"/>
              <a:t>14</a:t>
            </a:fld>
            <a:endParaRPr lang="ru-RU"/>
          </a:p>
        </p:txBody>
      </p:sp>
      <p:sp>
        <p:nvSpPr>
          <p:cNvPr id="22" name="Прямоугольник 21"/>
          <p:cNvSpPr/>
          <p:nvPr/>
        </p:nvSpPr>
        <p:spPr>
          <a:xfrm>
            <a:off x="30971" y="2571750"/>
            <a:ext cx="3243725" cy="1806798"/>
          </a:xfrm>
          <a:prstGeom prst="rect">
            <a:avLst/>
          </a:prstGeom>
          <a:ln>
            <a:solidFill>
              <a:schemeClr val="accent2"/>
            </a:solidFill>
          </a:ln>
        </p:spPr>
        <p:style>
          <a:lnRef idx="2">
            <a:schemeClr val="accent4"/>
          </a:lnRef>
          <a:fillRef idx="1">
            <a:schemeClr val="lt1"/>
          </a:fillRef>
          <a:effectRef idx="0">
            <a:schemeClr val="accent4"/>
          </a:effectRef>
          <a:fontRef idx="minor">
            <a:schemeClr val="dk1"/>
          </a:fontRef>
        </p:style>
        <p:txBody>
          <a:bodyPr lIns="36000" rIns="36000" rtlCol="0" anchor="ctr"/>
          <a:lstStyle/>
          <a:p>
            <a:endParaRPr lang="ru-RU" sz="800" b="1" dirty="0" smtClean="0">
              <a:solidFill>
                <a:schemeClr val="accent1"/>
              </a:solidFill>
              <a:latin typeface="Century Gothic" panose="020B0502020202020204" pitchFamily="34" charset="0"/>
            </a:endParaRPr>
          </a:p>
          <a:p>
            <a:r>
              <a:rPr lang="ru-RU" sz="1000" b="1" dirty="0" err="1" smtClean="0">
                <a:solidFill>
                  <a:schemeClr val="tx1"/>
                </a:solidFill>
                <a:latin typeface="Century Gothic" panose="020B0502020202020204" pitchFamily="34" charset="0"/>
              </a:rPr>
              <a:t>Ауыл</a:t>
            </a:r>
            <a:r>
              <a:rPr lang="ru-RU" sz="1000" b="1" dirty="0" smtClean="0">
                <a:solidFill>
                  <a:schemeClr val="tx1"/>
                </a:solidFill>
                <a:latin typeface="Century Gothic" panose="020B0502020202020204" pitchFamily="34" charset="0"/>
              </a:rPr>
              <a:t> </a:t>
            </a:r>
            <a:r>
              <a:rPr lang="ru-RU" sz="1000" b="1" dirty="0">
                <a:solidFill>
                  <a:schemeClr val="tx1"/>
                </a:solidFill>
                <a:latin typeface="Century Gothic" panose="020B0502020202020204" pitchFamily="34" charset="0"/>
              </a:rPr>
              <a:t>шаруашылығы </a:t>
            </a:r>
            <a:r>
              <a:rPr lang="ru-RU" sz="800" b="1" dirty="0">
                <a:solidFill>
                  <a:schemeClr val="accent1"/>
                </a:solidFill>
                <a:latin typeface="Century Gothic" panose="020B0502020202020204" pitchFamily="34" charset="0"/>
              </a:rPr>
              <a:t>(өсуде</a:t>
            </a:r>
            <a:r>
              <a:rPr lang="ru-RU" sz="800" b="1" dirty="0">
                <a:solidFill>
                  <a:srgbClr val="92D050"/>
                </a:solidFill>
                <a:latin typeface="Century Gothic" panose="020B0502020202020204" pitchFamily="34" charset="0"/>
              </a:rPr>
              <a:t>):</a:t>
            </a:r>
          </a:p>
          <a:p>
            <a:endParaRPr lang="ru-RU" sz="800" b="1" dirty="0">
              <a:solidFill>
                <a:srgbClr val="92D050"/>
              </a:solidFill>
              <a:latin typeface="Century Gothic" panose="020B0502020202020204" pitchFamily="34" charset="0"/>
            </a:endParaRPr>
          </a:p>
          <a:p>
            <a:pPr algn="just"/>
            <a:r>
              <a:rPr lang="ru-RU" sz="800" b="0" i="0" dirty="0">
                <a:solidFill>
                  <a:schemeClr val="tx1"/>
                </a:solidFill>
                <a:effectLst/>
                <a:latin typeface="Century Gothic" panose="020B0502020202020204" pitchFamily="34" charset="0"/>
              </a:rPr>
              <a:t>Қазақстандағы барлық майлы дақылдар көлемінің 20</a:t>
            </a:r>
            <a:r>
              <a:rPr lang="ru-RU" sz="800" b="0" i="0" dirty="0" smtClean="0">
                <a:solidFill>
                  <a:schemeClr val="tx1"/>
                </a:solidFill>
                <a:effectLst/>
                <a:latin typeface="Century Gothic" panose="020B0502020202020204" pitchFamily="34" charset="0"/>
              </a:rPr>
              <a:t>%-</a:t>
            </a:r>
            <a:r>
              <a:rPr lang="ru-RU" sz="800" b="0" i="0" dirty="0">
                <a:solidFill>
                  <a:schemeClr val="tx1"/>
                </a:solidFill>
                <a:effectLst/>
                <a:latin typeface="Century Gothic" panose="020B0502020202020204" pitchFamily="34" charset="0"/>
              </a:rPr>
              <a:t>ын өндіреді</a:t>
            </a:r>
          </a:p>
          <a:p>
            <a:pPr algn="just"/>
            <a:r>
              <a:rPr lang="ru-RU" sz="800" b="0" i="0" dirty="0">
                <a:solidFill>
                  <a:schemeClr val="tx1"/>
                </a:solidFill>
                <a:effectLst/>
                <a:latin typeface="Century Gothic" panose="020B0502020202020204" pitchFamily="34" charset="0"/>
              </a:rPr>
              <a:t>10 жылда егіс алқабы 23,5% -ға артты</a:t>
            </a:r>
          </a:p>
          <a:p>
            <a:pPr algn="just"/>
            <a:r>
              <a:rPr lang="ru-RU" sz="800" b="0" i="0" dirty="0">
                <a:solidFill>
                  <a:schemeClr val="tx1"/>
                </a:solidFill>
                <a:effectLst/>
                <a:latin typeface="Century Gothic" panose="020B0502020202020204" pitchFamily="34" charset="0"/>
              </a:rPr>
              <a:t>Мал шаруашылығының көп салалы сипаты: сүт және етті мал шаруашылығы, биязы жүнді </a:t>
            </a:r>
            <a:r>
              <a:rPr lang="ru-RU" sz="800" b="0" i="0" dirty="0" err="1">
                <a:solidFill>
                  <a:schemeClr val="tx1"/>
                </a:solidFill>
                <a:effectLst/>
                <a:latin typeface="Century Gothic" panose="020B0502020202020204" pitchFamily="34" charset="0"/>
              </a:rPr>
              <a:t>және </a:t>
            </a:r>
            <a:r>
              <a:rPr lang="ru-RU" sz="800" b="0" i="0" dirty="0" err="1" smtClean="0">
                <a:solidFill>
                  <a:schemeClr val="tx1"/>
                </a:solidFill>
                <a:effectLst/>
                <a:latin typeface="Century Gothic" panose="020B0502020202020204" pitchFamily="34" charset="0"/>
              </a:rPr>
              <a:t>қылшық жүнді </a:t>
            </a:r>
            <a:r>
              <a:rPr lang="ru-RU" sz="800" b="0" i="0" dirty="0">
                <a:solidFill>
                  <a:schemeClr val="tx1"/>
                </a:solidFill>
                <a:effectLst/>
                <a:latin typeface="Century Gothic" panose="020B0502020202020204" pitchFamily="34" charset="0"/>
              </a:rPr>
              <a:t>қой шаруашылығы, шошқа шаруашылығы, жылқы шаруашылығы, құс шаруашылығы, марал шаруашылығы және бұғы шаруашылығы, ара шаруашылығы, түйе шаруашылығы</a:t>
            </a:r>
          </a:p>
          <a:p>
            <a:pPr algn="just"/>
            <a:r>
              <a:rPr lang="ru-RU" sz="800" b="0" i="0" dirty="0">
                <a:solidFill>
                  <a:schemeClr val="tx1"/>
                </a:solidFill>
                <a:effectLst/>
                <a:latin typeface="Century Gothic" panose="020B0502020202020204" pitchFamily="34" charset="0"/>
              </a:rPr>
              <a:t>Сүт, күнбағыстың майлы тұқымдары, бал және панттар өндірісі бойынша республикада алдыңғы орында</a:t>
            </a:r>
          </a:p>
          <a:p>
            <a:pPr algn="just"/>
            <a:r>
              <a:rPr lang="ru-RU" sz="800" dirty="0">
                <a:solidFill>
                  <a:schemeClr val="tx1"/>
                </a:solidFill>
                <a:latin typeface="Century Gothic" panose="020B0502020202020204" pitchFamily="34" charset="0"/>
              </a:rPr>
              <a:t>(1 орын), ет және картоп өндірісі бойынша - 3 орын.</a:t>
            </a:r>
          </a:p>
          <a:p>
            <a:endParaRPr lang="ru-RU" sz="800" dirty="0">
              <a:solidFill>
                <a:schemeClr val="tx1"/>
              </a:solidFill>
              <a:latin typeface="Century Gothic" panose="020B0502020202020204" pitchFamily="34" charset="0"/>
            </a:endParaRPr>
          </a:p>
        </p:txBody>
      </p:sp>
      <p:sp>
        <p:nvSpPr>
          <p:cNvPr id="23" name="Прямоугольник 22"/>
          <p:cNvSpPr/>
          <p:nvPr/>
        </p:nvSpPr>
        <p:spPr>
          <a:xfrm>
            <a:off x="5705315" y="3183487"/>
            <a:ext cx="3400755" cy="1023004"/>
          </a:xfrm>
          <a:prstGeom prst="rect">
            <a:avLst/>
          </a:prstGeom>
          <a:ln>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lIns="36000" rIns="36000" rtlCol="0" anchor="ctr"/>
          <a:lstStyle/>
          <a:p>
            <a:r>
              <a:rPr lang="ru-RU" sz="1000" b="1" dirty="0">
                <a:solidFill>
                  <a:schemeClr val="tx1"/>
                </a:solidFill>
                <a:latin typeface="Century Gothic" panose="020B0502020202020204" pitchFamily="34" charset="0"/>
              </a:rPr>
              <a:t>Сауда</a:t>
            </a:r>
            <a:r>
              <a:rPr lang="ru-RU" sz="800" b="1" dirty="0">
                <a:solidFill>
                  <a:srgbClr val="00B0F0"/>
                </a:solidFill>
                <a:latin typeface="Century Gothic" panose="020B0502020202020204" pitchFamily="34" charset="0"/>
              </a:rPr>
              <a:t> (тұрақты):</a:t>
            </a:r>
          </a:p>
          <a:p>
            <a:endParaRPr lang="ru-RU" sz="800" b="1" dirty="0">
              <a:solidFill>
                <a:srgbClr val="00B0F0"/>
              </a:solidFill>
              <a:latin typeface="Century Gothic" panose="020B0502020202020204" pitchFamily="34" charset="0"/>
            </a:endParaRPr>
          </a:p>
          <a:p>
            <a:r>
              <a:rPr lang="ru-RU" sz="800" b="0" i="0" dirty="0">
                <a:solidFill>
                  <a:srgbClr val="000000"/>
                </a:solidFill>
                <a:effectLst/>
                <a:latin typeface="Century Gothic" panose="020B0502020202020204" pitchFamily="34" charset="0"/>
              </a:rPr>
              <a:t>Облыста шамамен 30 ірі экспортқа бағдарланған өндіріс жұмыс істейді. Өнім әлемнің 90-нан астам еліне жеткізіледі. Тауарлардың негізгі тұтынушылары Қытай, Ресей, Түркия, Өзбекстан.</a:t>
            </a:r>
          </a:p>
        </p:txBody>
      </p:sp>
      <p:sp>
        <p:nvSpPr>
          <p:cNvPr id="25" name="Прямоугольник 24"/>
          <p:cNvSpPr/>
          <p:nvPr/>
        </p:nvSpPr>
        <p:spPr>
          <a:xfrm>
            <a:off x="5705315" y="1641572"/>
            <a:ext cx="3400755" cy="1333337"/>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r>
              <a:rPr lang="ru-RU" sz="1000" b="1" dirty="0">
                <a:solidFill>
                  <a:schemeClr val="tx1"/>
                </a:solidFill>
                <a:latin typeface="Century Gothic" panose="020B0502020202020204" pitchFamily="34" charset="0"/>
              </a:rPr>
              <a:t>Туризм</a:t>
            </a:r>
            <a:r>
              <a:rPr lang="ru-RU" sz="800" b="1" dirty="0">
                <a:solidFill>
                  <a:schemeClr val="accent1"/>
                </a:solidFill>
                <a:latin typeface="Century Gothic" panose="020B0502020202020204" pitchFamily="34" charset="0"/>
              </a:rPr>
              <a:t> (өсуде)</a:t>
            </a:r>
            <a:r>
              <a:rPr lang="ru-RU" sz="800" b="1" dirty="0">
                <a:solidFill>
                  <a:srgbClr val="92D050"/>
                </a:solidFill>
                <a:latin typeface="Century Gothic" panose="020B0502020202020204" pitchFamily="34" charset="0"/>
              </a:rPr>
              <a:t>:</a:t>
            </a:r>
          </a:p>
          <a:p>
            <a:pPr algn="just"/>
            <a:endParaRPr lang="ru-RU" sz="900" b="0" i="0" dirty="0">
              <a:solidFill>
                <a:schemeClr val="tx1"/>
              </a:solidFill>
              <a:effectLst/>
              <a:latin typeface="Century Gothic" panose="020B0502020202020204" pitchFamily="34" charset="0"/>
            </a:endParaRPr>
          </a:p>
          <a:p>
            <a:pPr algn="just"/>
            <a:r>
              <a:rPr lang="ru-RU" sz="800" b="0" i="0" dirty="0">
                <a:solidFill>
                  <a:schemeClr val="tx1"/>
                </a:solidFill>
                <a:effectLst/>
                <a:latin typeface="Century Gothic" panose="020B0502020202020204" pitchFamily="34" charset="0"/>
              </a:rPr>
              <a:t>Жағажай, аңшылық, ауыл, тау шаңғысы, экологиялық, киелі туризм түрлерін дамытуға арналған аймақтар</a:t>
            </a:r>
          </a:p>
          <a:p>
            <a:pPr algn="just"/>
            <a:r>
              <a:rPr lang="ru-RU" sz="800" b="0" i="0" dirty="0">
                <a:solidFill>
                  <a:schemeClr val="tx1"/>
                </a:solidFill>
                <a:effectLst/>
                <a:latin typeface="Century Gothic" panose="020B0502020202020204" pitchFamily="34" charset="0"/>
              </a:rPr>
              <a:t>Медициналық туризмді дамыту мүмкіндігі - 18 </a:t>
            </a:r>
            <a:r>
              <a:rPr lang="ru-RU" sz="800" b="0" i="0" dirty="0" err="1" smtClean="0">
                <a:solidFill>
                  <a:schemeClr val="tx1"/>
                </a:solidFill>
                <a:effectLst/>
                <a:latin typeface="Century Gothic" panose="020B0502020202020204" pitchFamily="34" charset="0"/>
              </a:rPr>
              <a:t>пантоемхана</a:t>
            </a:r>
            <a:r>
              <a:rPr lang="ru-RU" sz="800" b="0" i="0" dirty="0" smtClean="0">
                <a:solidFill>
                  <a:schemeClr val="tx1"/>
                </a:solidFill>
                <a:effectLst/>
                <a:latin typeface="Century Gothic" panose="020B0502020202020204" pitchFamily="34" charset="0"/>
              </a:rPr>
              <a:t> </a:t>
            </a:r>
            <a:r>
              <a:rPr lang="ru-RU" sz="800" b="0" i="0" dirty="0">
                <a:solidFill>
                  <a:schemeClr val="tx1"/>
                </a:solidFill>
                <a:effectLst/>
                <a:latin typeface="Century Gothic" panose="020B0502020202020204" pitchFamily="34" charset="0"/>
              </a:rPr>
              <a:t>жұмыс істейді</a:t>
            </a:r>
          </a:p>
          <a:p>
            <a:pPr algn="just"/>
            <a:r>
              <a:rPr lang="ru-RU" sz="800" b="0" i="0" dirty="0">
                <a:solidFill>
                  <a:schemeClr val="tx1"/>
                </a:solidFill>
                <a:effectLst/>
                <a:latin typeface="Century Gothic" panose="020B0502020202020204" pitchFamily="34" charset="0"/>
              </a:rPr>
              <a:t>Киелі туризмді дамыту үшін облыстың киелі жерлері бойынша 23 бағыт әзірленді</a:t>
            </a:r>
          </a:p>
          <a:p>
            <a:pPr algn="just"/>
            <a:r>
              <a:rPr lang="ru-RU" sz="800" b="0" i="0" dirty="0">
                <a:solidFill>
                  <a:schemeClr val="tx1"/>
                </a:solidFill>
                <a:effectLst/>
                <a:latin typeface="Century Gothic" panose="020B0502020202020204" pitchFamily="34" charset="0"/>
              </a:rPr>
              <a:t>Облыста 600-ден астам тарихи және археологиялық ескерткіш бар</a:t>
            </a:r>
          </a:p>
        </p:txBody>
      </p:sp>
      <p:sp>
        <p:nvSpPr>
          <p:cNvPr id="26" name="Прямоугольник 25"/>
          <p:cNvSpPr/>
          <p:nvPr/>
        </p:nvSpPr>
        <p:spPr>
          <a:xfrm>
            <a:off x="30971" y="909212"/>
            <a:ext cx="3249314" cy="1591100"/>
          </a:xfrm>
          <a:prstGeom prst="rect">
            <a:avLst/>
          </a:prstGeom>
          <a:ln>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lIns="36000" rIns="36000" rtlCol="0" anchor="ctr"/>
          <a:lstStyle/>
          <a:p>
            <a:r>
              <a:rPr lang="ru-RU" sz="1000" b="1" dirty="0">
                <a:solidFill>
                  <a:schemeClr val="tx1"/>
                </a:solidFill>
                <a:latin typeface="Century Gothic" panose="020B0502020202020204" pitchFamily="34" charset="0"/>
              </a:rPr>
              <a:t>Өнеркәсіп</a:t>
            </a:r>
            <a:r>
              <a:rPr lang="ru-RU" sz="800" b="1" dirty="0">
                <a:solidFill>
                  <a:srgbClr val="00B0F0"/>
                </a:solidFill>
                <a:latin typeface="Century Gothic" panose="020B0502020202020204" pitchFamily="34" charset="0"/>
              </a:rPr>
              <a:t> (тұрақты):</a:t>
            </a:r>
          </a:p>
          <a:p>
            <a:endParaRPr lang="en-US" sz="800" dirty="0">
              <a:solidFill>
                <a:srgbClr val="00B0F0"/>
              </a:solidFill>
              <a:latin typeface="Century Gothic" panose="020B0502020202020204" pitchFamily="34" charset="0"/>
            </a:endParaRPr>
          </a:p>
          <a:p>
            <a:pPr algn="just"/>
            <a:r>
              <a:rPr lang="ru-RU" sz="800" b="0" i="0" dirty="0">
                <a:solidFill>
                  <a:schemeClr val="tx1"/>
                </a:solidFill>
                <a:effectLst/>
                <a:latin typeface="Century Gothic" panose="020B0502020202020204" pitchFamily="34" charset="0"/>
              </a:rPr>
              <a:t>Басым сала - түсті металлургия. Шығыс Қазақстан - республикадағы қорғасын, мырыш, мыс, тазартылған алтын мен күміс концентраттарындағы негізгі өндірушілердің бірі </a:t>
            </a:r>
            <a:r>
              <a:rPr lang="ru-RU" sz="800" b="0" i="0" dirty="0" err="1">
                <a:solidFill>
                  <a:schemeClr val="tx1"/>
                </a:solidFill>
                <a:effectLst/>
                <a:latin typeface="Century Gothic" panose="020B0502020202020204" pitchFamily="34" charset="0"/>
              </a:rPr>
              <a:t>және </a:t>
            </a:r>
            <a:r>
              <a:rPr lang="ru-RU" sz="800" b="0" i="0" dirty="0" err="1" smtClean="0">
                <a:solidFill>
                  <a:schemeClr val="tx1"/>
                </a:solidFill>
                <a:effectLst/>
                <a:latin typeface="Century Gothic" panose="020B0502020202020204" pitchFamily="34" charset="0"/>
              </a:rPr>
              <a:t> мыналардың жалғыз өндірушісі </a:t>
            </a:r>
            <a:r>
              <a:rPr lang="ru-RU" sz="800" b="0" i="0" dirty="0">
                <a:solidFill>
                  <a:schemeClr val="tx1"/>
                </a:solidFill>
                <a:effectLst/>
                <a:latin typeface="Century Gothic" panose="020B0502020202020204" pitchFamily="34" charset="0"/>
              </a:rPr>
              <a:t>- титан, магний, тантал, АЭС үшін отын</a:t>
            </a:r>
          </a:p>
          <a:p>
            <a:pPr algn="just"/>
            <a:r>
              <a:rPr lang="ru-RU" sz="800" b="0" i="0" dirty="0">
                <a:solidFill>
                  <a:schemeClr val="tx1"/>
                </a:solidFill>
                <a:effectLst/>
                <a:latin typeface="Century Gothic" panose="020B0502020202020204" pitchFamily="34" charset="0"/>
              </a:rPr>
              <a:t>Құрамында мыс, қорғасын, мырыш, алтын, күміс бар полиметалл кенін өндіру тау-кен өнеркәсібінің негізін құрайды</a:t>
            </a:r>
          </a:p>
          <a:p>
            <a:pPr algn="just"/>
            <a:r>
              <a:rPr lang="ru-RU" sz="800" b="0" i="0" dirty="0">
                <a:solidFill>
                  <a:schemeClr val="tx1"/>
                </a:solidFill>
                <a:effectLst/>
                <a:latin typeface="Century Gothic" panose="020B0502020202020204" pitchFamily="34" charset="0"/>
              </a:rPr>
              <a:t>Өңірде 283 пайдалы қазбалар кен орны барланған. Инвесторлар үшін 233 қолжетімді</a:t>
            </a:r>
          </a:p>
        </p:txBody>
      </p:sp>
      <p:sp>
        <p:nvSpPr>
          <p:cNvPr id="37" name="Прямоугольник 36"/>
          <p:cNvSpPr/>
          <p:nvPr/>
        </p:nvSpPr>
        <p:spPr>
          <a:xfrm>
            <a:off x="5729398" y="862238"/>
            <a:ext cx="2877110" cy="692682"/>
          </a:xfrm>
          <a:prstGeom prst="rect">
            <a:avLst/>
          </a:prstGeom>
          <a:solidFill>
            <a:schemeClr val="accent2">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lIns="72000" rIns="72000" rtlCol="0" anchor="ctr"/>
          <a:lstStyle/>
          <a:p>
            <a:pPr marL="88900" indent="-88900">
              <a:buFont typeface="Arial" pitchFamily="34" charset="0"/>
              <a:buChar char="•"/>
            </a:pPr>
            <a:r>
              <a:rPr lang="ru-RU" sz="800" dirty="0" err="1">
                <a:latin typeface="Century Gothic" panose="020B0502020202020204" pitchFamily="34" charset="0"/>
              </a:rPr>
              <a:t>Өңірдің </a:t>
            </a:r>
            <a:r>
              <a:rPr lang="ru-RU" sz="800" dirty="0" smtClean="0">
                <a:latin typeface="Century Gothic" panose="020B0502020202020204" pitchFamily="34" charset="0"/>
              </a:rPr>
              <a:t>ӨІӨ </a:t>
            </a:r>
            <a:r>
              <a:rPr lang="ru-RU" sz="800" dirty="0" err="1" smtClean="0">
                <a:latin typeface="Century Gothic" panose="020B0502020202020204" pitchFamily="34" charset="0"/>
              </a:rPr>
              <a:t>көлемі </a:t>
            </a:r>
            <a:r>
              <a:rPr lang="ru-RU" sz="800" dirty="0">
                <a:latin typeface="Century Gothic" panose="020B0502020202020204" pitchFamily="34" charset="0"/>
              </a:rPr>
              <a:t>2022 жылы </a:t>
            </a:r>
            <a:r>
              <a:rPr lang="ru-RU" sz="800" b="1" dirty="0">
                <a:latin typeface="Century Gothic" panose="020B0502020202020204" pitchFamily="34" charset="0"/>
              </a:rPr>
              <a:t>- 3 898 млрд теңге </a:t>
            </a:r>
            <a:r>
              <a:rPr lang="ru-RU" sz="800" dirty="0">
                <a:latin typeface="Century Gothic" panose="020B0502020202020204" pitchFamily="34" charset="0"/>
              </a:rPr>
              <a:t>(ҚР бойынша 3,8%)</a:t>
            </a:r>
          </a:p>
          <a:p>
            <a:pPr marL="88900" indent="-88900">
              <a:buFont typeface="Arial" pitchFamily="34" charset="0"/>
              <a:buChar char="•"/>
            </a:pPr>
            <a:r>
              <a:rPr lang="ru-RU" sz="800" dirty="0">
                <a:latin typeface="Century Gothic" panose="020B0502020202020204" pitchFamily="34" charset="0"/>
              </a:rPr>
              <a:t>2022 жылғы мемлекеттік бюджетке салықтар мен төлемдер - </a:t>
            </a:r>
            <a:r>
              <a:rPr lang="ru-RU" sz="800" b="1" dirty="0">
                <a:latin typeface="Century Gothic" panose="020B0502020202020204" pitchFamily="34" charset="0"/>
              </a:rPr>
              <a:t>511,6 млрд. теңге </a:t>
            </a:r>
            <a:r>
              <a:rPr lang="ru-RU" sz="800" dirty="0">
                <a:latin typeface="Century Gothic" panose="020B0502020202020204" pitchFamily="34" charset="0"/>
              </a:rPr>
              <a:t>(ҚР-дан 3,0%)</a:t>
            </a:r>
          </a:p>
        </p:txBody>
      </p:sp>
      <p:sp>
        <p:nvSpPr>
          <p:cNvPr id="13" name="TextBox 12"/>
          <p:cNvSpPr txBox="1"/>
          <p:nvPr/>
        </p:nvSpPr>
        <p:spPr>
          <a:xfrm>
            <a:off x="539552" y="4803998"/>
            <a:ext cx="5616624" cy="307777"/>
          </a:xfrm>
          <a:prstGeom prst="rect">
            <a:avLst/>
          </a:prstGeom>
          <a:noFill/>
        </p:spPr>
        <p:txBody>
          <a:bodyPr wrap="square" rtlCol="0">
            <a:spAutoFit/>
          </a:bodyPr>
          <a:lstStyle/>
          <a:p>
            <a:r>
              <a:rPr lang="ru-RU" sz="700" i="1" dirty="0">
                <a:latin typeface="Arial Narrow" panose="020B0606020202030204" pitchFamily="34" charset="0"/>
              </a:rPr>
              <a:t>Дереккөз: ҚР </a:t>
            </a:r>
            <a:r>
              <a:rPr lang="ru-RU" sz="700" i="1" dirty="0" smtClean="0">
                <a:latin typeface="Arial Narrow" panose="020B0606020202030204" pitchFamily="34" charset="0"/>
              </a:rPr>
              <a:t>ҰЭМ Статистика </a:t>
            </a:r>
            <a:r>
              <a:rPr lang="ru-RU" sz="700" i="1" dirty="0" err="1">
                <a:latin typeface="Arial Narrow" panose="020B0606020202030204" pitchFamily="34" charset="0"/>
              </a:rPr>
              <a:t>комитетінің </a:t>
            </a:r>
            <a:r>
              <a:rPr lang="ru-RU" sz="700" i="1" dirty="0" smtClean="0">
                <a:latin typeface="Arial Narrow" panose="020B0606020202030204" pitchFamily="34" charset="0"/>
              </a:rPr>
              <a:t>(</a:t>
            </a:r>
            <a:r>
              <a:rPr lang="en-US" sz="700" i="1" dirty="0" smtClean="0">
                <a:latin typeface="Arial Narrow" panose="020B0606020202030204" pitchFamily="34" charset="0"/>
                <a:hlinkClick r:id="rId4"/>
              </a:rPr>
              <a:t>https://www.stat.gov.kz</a:t>
            </a:r>
            <a:r>
              <a:rPr lang="ru-RU" sz="700" i="1" dirty="0" smtClean="0">
                <a:latin typeface="Arial Narrow" panose="020B0606020202030204" pitchFamily="34" charset="0"/>
              </a:rPr>
              <a:t>), </a:t>
            </a:r>
            <a:r>
              <a:rPr lang="ru-RU" sz="700" i="1" dirty="0">
                <a:latin typeface="Arial Narrow" panose="020B0606020202030204" pitchFamily="34" charset="0"/>
              </a:rPr>
              <a:t>ҚР ҚМ Мемлекеттік кірістер </a:t>
            </a:r>
            <a:r>
              <a:rPr lang="ru-RU" sz="700" i="1" dirty="0" err="1">
                <a:latin typeface="Arial Narrow" panose="020B0606020202030204" pitchFamily="34" charset="0"/>
              </a:rPr>
              <a:t>комитетінің </a:t>
            </a:r>
            <a:r>
              <a:rPr lang="ru-RU" sz="700" i="1" dirty="0" smtClean="0">
                <a:latin typeface="Arial Narrow" panose="020B0606020202030204" pitchFamily="34" charset="0"/>
              </a:rPr>
              <a:t>(</a:t>
            </a:r>
            <a:r>
              <a:rPr lang="en-US" sz="700" i="1" dirty="0" smtClean="0">
                <a:latin typeface="Arial Narrow" panose="020B0606020202030204" pitchFamily="34" charset="0"/>
                <a:hlinkClick r:id="rId5"/>
              </a:rPr>
              <a:t>https://kgd.gov.kz</a:t>
            </a:r>
            <a:r>
              <a:rPr lang="ru-RU" sz="700" i="1" dirty="0" smtClean="0">
                <a:latin typeface="Arial Narrow" panose="020B0606020202030204" pitchFamily="34" charset="0"/>
              </a:rPr>
              <a:t>) </a:t>
            </a:r>
            <a:r>
              <a:rPr lang="ru-RU" sz="700" i="1" dirty="0">
                <a:latin typeface="Arial Narrow" panose="020B0606020202030204" pitchFamily="34" charset="0"/>
              </a:rPr>
              <a:t>деректері негізінде «Даму» қорының есептері</a:t>
            </a:r>
          </a:p>
        </p:txBody>
      </p:sp>
      <p:graphicFrame>
        <p:nvGraphicFramePr>
          <p:cNvPr id="5" name="Диаграмма 4">
            <a:extLst>
              <a:ext uri="{FF2B5EF4-FFF2-40B4-BE49-F238E27FC236}">
                <a16:creationId xmlns="" xmlns:a16="http://schemas.microsoft.com/office/drawing/2014/main" id="{B281684E-EF04-2AA4-5302-BC95EB60C289}"/>
              </a:ext>
            </a:extLst>
          </p:cNvPr>
          <p:cNvGraphicFramePr>
            <a:graphicFrameLocks/>
          </p:cNvGraphicFramePr>
          <p:nvPr>
            <p:extLst>
              <p:ext uri="{D42A27DB-BD31-4B8C-83A1-F6EECF244321}">
                <p14:modId xmlns="" xmlns:p14="http://schemas.microsoft.com/office/powerpoint/2010/main" val="661045548"/>
              </p:ext>
            </p:extLst>
          </p:nvPr>
        </p:nvGraphicFramePr>
        <p:xfrm>
          <a:off x="3203848" y="1576141"/>
          <a:ext cx="2612263" cy="240837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 xmlns:p14="http://schemas.microsoft.com/office/powerpoint/2010/main" val="2436828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7494"/>
            <a:ext cx="7948972" cy="533077"/>
          </a:xfrm>
        </p:spPr>
        <p:txBody>
          <a:bodyPr>
            <a:noAutofit/>
          </a:bodyPr>
          <a:lstStyle/>
          <a:p>
            <a:r>
              <a:rPr lang="ru-RU" sz="2000" b="1" dirty="0">
                <a:solidFill>
                  <a:schemeClr val="tx1"/>
                </a:solidFill>
                <a:latin typeface="Arial Narrow" panose="020B0606020202030204" pitchFamily="34" charset="0"/>
              </a:rPr>
              <a:t>2.6 ШҚО шекара маңы өңірлері</a:t>
            </a:r>
            <a:endParaRPr lang="ru-RU" sz="2000" dirty="0">
              <a:solidFill>
                <a:schemeClr val="tx1"/>
              </a:solidFill>
              <a:latin typeface="Arial Narrow" panose="020B0606020202030204" pitchFamily="34" charset="0"/>
            </a:endParaRPr>
          </a:p>
        </p:txBody>
      </p:sp>
      <p:sp>
        <p:nvSpPr>
          <p:cNvPr id="3" name="Номер слайда 2"/>
          <p:cNvSpPr>
            <a:spLocks noGrp="1"/>
          </p:cNvSpPr>
          <p:nvPr>
            <p:ph type="sldNum" sz="quarter" idx="12"/>
          </p:nvPr>
        </p:nvSpPr>
        <p:spPr>
          <a:xfrm>
            <a:off x="8460433" y="4767263"/>
            <a:ext cx="358952" cy="274320"/>
          </a:xfrm>
        </p:spPr>
        <p:txBody>
          <a:bodyPr/>
          <a:lstStyle/>
          <a:p>
            <a:fld id="{289900C6-6639-4AE9-927A-EA6F8006A509}" type="slidenum">
              <a:rPr lang="ru-RU" smtClean="0"/>
              <a:pPr/>
              <a:t>15</a:t>
            </a:fld>
            <a:endParaRPr lang="ru-RU" dirty="0"/>
          </a:p>
        </p:txBody>
      </p:sp>
      <p:sp>
        <p:nvSpPr>
          <p:cNvPr id="4" name="Объект 3"/>
          <p:cNvSpPr>
            <a:spLocks noGrp="1"/>
          </p:cNvSpPr>
          <p:nvPr>
            <p:ph sz="quarter" idx="1"/>
          </p:nvPr>
        </p:nvSpPr>
        <p:spPr>
          <a:xfrm>
            <a:off x="7469489" y="914400"/>
            <a:ext cx="1620760" cy="1369318"/>
          </a:xfrm>
          <a:ln w="12700">
            <a:solidFill>
              <a:srgbClr val="FF0000"/>
            </a:solidFill>
          </a:ln>
        </p:spPr>
        <p:txBody>
          <a:bodyPr>
            <a:normAutofit fontScale="25000" lnSpcReduction="20000"/>
          </a:bodyPr>
          <a:lstStyle/>
          <a:p>
            <a:pPr marL="103186" indent="-103186">
              <a:spcBef>
                <a:spcPts val="0"/>
              </a:spcBef>
            </a:pPr>
            <a:r>
              <a:rPr lang="ru-RU" sz="3200" b="1" dirty="0">
                <a:solidFill>
                  <a:prstClr val="black"/>
                </a:solidFill>
                <a:latin typeface="Century Gothic" panose="020B0502020202020204" pitchFamily="34" charset="0"/>
              </a:rPr>
              <a:t>ШҚО және ҚР шекаралас өңірлерінің халқы = 1 339 мың адам</a:t>
            </a:r>
          </a:p>
          <a:p>
            <a:pPr marL="103186" indent="-103186">
              <a:spcBef>
                <a:spcPts val="0"/>
              </a:spcBef>
            </a:pPr>
            <a:r>
              <a:rPr lang="ru-RU" sz="3200" b="1" dirty="0">
                <a:solidFill>
                  <a:prstClr val="black"/>
                </a:solidFill>
                <a:latin typeface="Century Gothic" panose="020B0502020202020204" pitchFamily="34" charset="0"/>
              </a:rPr>
              <a:t>РФ шекаралас өңірлерінің халқы = 2 131 мың адам</a:t>
            </a:r>
          </a:p>
          <a:p>
            <a:pPr marL="103186" indent="-103186">
              <a:spcBef>
                <a:spcPts val="0"/>
              </a:spcBef>
            </a:pPr>
            <a:r>
              <a:rPr lang="ru-RU" sz="3200" b="1" dirty="0">
                <a:solidFill>
                  <a:prstClr val="black"/>
                </a:solidFill>
                <a:latin typeface="Century Gothic" panose="020B0502020202020204" pitchFamily="34" charset="0"/>
              </a:rPr>
              <a:t>ҚХР шекаралас өңірлерінің халқы = 25 852 мың адам</a:t>
            </a:r>
          </a:p>
          <a:p>
            <a:pPr marL="103186" indent="-103186">
              <a:spcBef>
                <a:spcPts val="0"/>
              </a:spcBef>
            </a:pPr>
            <a:endParaRPr lang="ru-RU" sz="3200" b="1" dirty="0">
              <a:solidFill>
                <a:prstClr val="black"/>
              </a:solidFill>
              <a:latin typeface="Century Gothic" panose="020B0502020202020204" pitchFamily="34" charset="0"/>
            </a:endParaRPr>
          </a:p>
          <a:p>
            <a:pPr marL="103186" indent="-103186">
              <a:spcBef>
                <a:spcPts val="0"/>
              </a:spcBef>
            </a:pPr>
            <a:r>
              <a:rPr lang="ru-RU" sz="3200" b="1" dirty="0">
                <a:solidFill>
                  <a:prstClr val="black"/>
                </a:solidFill>
                <a:latin typeface="Century Gothic" panose="020B0502020202020204" pitchFamily="34" charset="0"/>
              </a:rPr>
              <a:t>ШҚО </a:t>
            </a:r>
            <a:r>
              <a:rPr lang="ru-RU" sz="3200" b="1" dirty="0" smtClean="0">
                <a:solidFill>
                  <a:prstClr val="black"/>
                </a:solidFill>
                <a:latin typeface="Century Gothic" panose="020B0502020202020204" pitchFamily="34" charset="0"/>
              </a:rPr>
              <a:t>ШОКС </a:t>
            </a:r>
            <a:r>
              <a:rPr lang="ru-RU" sz="3200" b="1" dirty="0" err="1" smtClean="0">
                <a:solidFill>
                  <a:prstClr val="black"/>
                </a:solidFill>
                <a:latin typeface="Century Gothic" panose="020B0502020202020204" pitchFamily="34" charset="0"/>
              </a:rPr>
              <a:t>үшін </a:t>
            </a:r>
            <a:r>
              <a:rPr lang="ru-RU" sz="3200" b="1" dirty="0">
                <a:solidFill>
                  <a:prstClr val="black"/>
                </a:solidFill>
                <a:latin typeface="Century Gothic" panose="020B0502020202020204" pitchFamily="34" charset="0"/>
              </a:rPr>
              <a:t>әлеуетті нарық = 28 593 мың адам</a:t>
            </a:r>
          </a:p>
          <a:p>
            <a:endParaRPr lang="ru-RU" dirty="0">
              <a:latin typeface="Century Gothic" panose="020B0502020202020204" pitchFamily="34" charset="0"/>
            </a:endParaRPr>
          </a:p>
        </p:txBody>
      </p:sp>
      <p:pic>
        <p:nvPicPr>
          <p:cNvPr id="5" name="Рисунок 4"/>
          <p:cNvPicPr>
            <a:picLocks noChangeAspect="1"/>
          </p:cNvPicPr>
          <p:nvPr/>
        </p:nvPicPr>
        <p:blipFill>
          <a:blip r:embed="rId2"/>
          <a:stretch>
            <a:fillRect/>
          </a:stretch>
        </p:blipFill>
        <p:spPr>
          <a:xfrm>
            <a:off x="683568" y="915566"/>
            <a:ext cx="6660232" cy="3852863"/>
          </a:xfrm>
          <a:prstGeom prst="rect">
            <a:avLst/>
          </a:prstGeom>
        </p:spPr>
      </p:pic>
      <p:sp>
        <p:nvSpPr>
          <p:cNvPr id="6" name="TextBox 5"/>
          <p:cNvSpPr txBox="1"/>
          <p:nvPr/>
        </p:nvSpPr>
        <p:spPr>
          <a:xfrm>
            <a:off x="2195736" y="2643758"/>
            <a:ext cx="1043607" cy="432048"/>
          </a:xfrm>
          <a:prstGeom prst="rect">
            <a:avLst/>
          </a:prstGeom>
          <a:solidFill>
            <a:schemeClr val="accent2">
              <a:lumMod val="20000"/>
              <a:lumOff val="80000"/>
            </a:schemeClr>
          </a:solidFill>
          <a:ln>
            <a:solidFill>
              <a:schemeClr val="tx1"/>
            </a:solidFill>
          </a:ln>
        </p:spPr>
        <p:txBody>
          <a:bodyPr wrap="square" lIns="36000" tIns="0" rIns="0" bIns="0" rtlCol="0" anchor="ctr" anchorCtr="0">
            <a:noAutofit/>
          </a:bodyPr>
          <a:lstStyle/>
          <a:p>
            <a:pPr algn="ctr"/>
            <a:r>
              <a:rPr lang="ru-RU" sz="900" b="1" dirty="0">
                <a:latin typeface="Century Gothic" panose="020B0502020202020204" pitchFamily="34" charset="0"/>
              </a:rPr>
              <a:t>610 мың адам</a:t>
            </a:r>
          </a:p>
          <a:p>
            <a:pPr algn="ctr"/>
            <a:r>
              <a:rPr lang="ru-RU" sz="600" dirty="0">
                <a:latin typeface="Century Gothic" panose="020B0502020202020204" pitchFamily="34" charset="0"/>
              </a:rPr>
              <a:t>Абай облысының халқы</a:t>
            </a:r>
          </a:p>
        </p:txBody>
      </p:sp>
      <p:sp>
        <p:nvSpPr>
          <p:cNvPr id="9" name="TextBox 8"/>
          <p:cNvSpPr txBox="1"/>
          <p:nvPr/>
        </p:nvSpPr>
        <p:spPr>
          <a:xfrm>
            <a:off x="4355976" y="2643758"/>
            <a:ext cx="1256411" cy="504056"/>
          </a:xfrm>
          <a:prstGeom prst="rect">
            <a:avLst/>
          </a:prstGeom>
          <a:solidFill>
            <a:schemeClr val="accent1">
              <a:lumMod val="40000"/>
              <a:lumOff val="60000"/>
            </a:schemeClr>
          </a:solidFill>
          <a:ln>
            <a:solidFill>
              <a:schemeClr val="tx1"/>
            </a:solidFill>
          </a:ln>
        </p:spPr>
        <p:txBody>
          <a:bodyPr wrap="square" lIns="36000" tIns="0" rIns="0" bIns="0" rtlCol="0" anchor="ctr" anchorCtr="0">
            <a:noAutofit/>
          </a:bodyPr>
          <a:lstStyle/>
          <a:p>
            <a:pPr algn="ctr"/>
            <a:r>
              <a:rPr lang="ru-RU" sz="900" b="1" dirty="0">
                <a:latin typeface="Century Gothic" panose="020B0502020202020204" pitchFamily="34" charset="0"/>
              </a:rPr>
              <a:t>729 мың адам</a:t>
            </a:r>
          </a:p>
          <a:p>
            <a:pPr algn="ctr"/>
            <a:r>
              <a:rPr lang="ru-RU" sz="600" dirty="0">
                <a:latin typeface="Century Gothic" panose="020B0502020202020204" pitchFamily="34" charset="0"/>
              </a:rPr>
              <a:t>ШҚО халқы</a:t>
            </a:r>
          </a:p>
          <a:p>
            <a:pPr algn="ctr"/>
            <a:r>
              <a:rPr lang="ru-RU" sz="900" b="1" dirty="0">
                <a:latin typeface="Century Gothic" panose="020B0502020202020204" pitchFamily="34" charset="0"/>
              </a:rPr>
              <a:t>28 594 мың адам</a:t>
            </a:r>
          </a:p>
          <a:p>
            <a:pPr algn="ctr"/>
            <a:r>
              <a:rPr lang="ru-RU" sz="600" dirty="0">
                <a:latin typeface="Century Gothic" panose="020B0502020202020204" pitchFamily="34" charset="0"/>
              </a:rPr>
              <a:t>әлеуетті нарық</a:t>
            </a:r>
          </a:p>
        </p:txBody>
      </p:sp>
      <p:sp>
        <p:nvSpPr>
          <p:cNvPr id="11" name="TextBox 10"/>
          <p:cNvSpPr txBox="1"/>
          <p:nvPr/>
        </p:nvSpPr>
        <p:spPr>
          <a:xfrm>
            <a:off x="5436096" y="3939902"/>
            <a:ext cx="1224136" cy="403223"/>
          </a:xfrm>
          <a:prstGeom prst="rect">
            <a:avLst/>
          </a:prstGeom>
          <a:solidFill>
            <a:schemeClr val="accent2">
              <a:lumMod val="20000"/>
              <a:lumOff val="80000"/>
            </a:schemeClr>
          </a:solidFill>
          <a:ln>
            <a:solidFill>
              <a:schemeClr val="tx1"/>
            </a:solidFill>
          </a:ln>
        </p:spPr>
        <p:txBody>
          <a:bodyPr wrap="square" lIns="36000" tIns="0" rIns="0" bIns="0" rtlCol="0" anchor="ctr" anchorCtr="0">
            <a:noAutofit/>
          </a:bodyPr>
          <a:lstStyle/>
          <a:p>
            <a:pPr algn="ctr"/>
            <a:r>
              <a:rPr lang="ru-RU" sz="900" b="1" dirty="0">
                <a:latin typeface="Century Gothic" panose="020B0502020202020204" pitchFamily="34" charset="0"/>
              </a:rPr>
              <a:t>25 852 мың адам</a:t>
            </a:r>
          </a:p>
          <a:p>
            <a:pPr algn="ctr"/>
            <a:r>
              <a:rPr lang="ru-RU" sz="600" dirty="0">
                <a:latin typeface="Century Gothic" panose="020B0502020202020204" pitchFamily="34" charset="0"/>
              </a:rPr>
              <a:t>Шыңжаң-Ұйғыр автономиялық ауданының халқы</a:t>
            </a:r>
          </a:p>
        </p:txBody>
      </p:sp>
      <p:sp>
        <p:nvSpPr>
          <p:cNvPr id="12" name="TextBox 11"/>
          <p:cNvSpPr txBox="1"/>
          <p:nvPr/>
        </p:nvSpPr>
        <p:spPr>
          <a:xfrm>
            <a:off x="4932040" y="1563638"/>
            <a:ext cx="1174059" cy="392044"/>
          </a:xfrm>
          <a:prstGeom prst="rect">
            <a:avLst/>
          </a:prstGeom>
          <a:solidFill>
            <a:schemeClr val="accent2">
              <a:lumMod val="20000"/>
              <a:lumOff val="80000"/>
            </a:schemeClr>
          </a:solidFill>
          <a:ln>
            <a:solidFill>
              <a:schemeClr val="tx1"/>
            </a:solidFill>
          </a:ln>
        </p:spPr>
        <p:txBody>
          <a:bodyPr wrap="square" lIns="36000" tIns="0" rIns="0" bIns="0" rtlCol="0" anchor="ctr" anchorCtr="0">
            <a:noAutofit/>
          </a:bodyPr>
          <a:lstStyle/>
          <a:p>
            <a:pPr algn="ctr"/>
            <a:r>
              <a:rPr lang="ru-RU" sz="900" b="1" dirty="0">
                <a:latin typeface="Century Gothic" panose="020B0502020202020204" pitchFamily="34" charset="0"/>
              </a:rPr>
              <a:t>2 131 мың адам</a:t>
            </a:r>
          </a:p>
          <a:p>
            <a:pPr algn="ctr"/>
            <a:r>
              <a:rPr lang="ru-RU" sz="600" dirty="0">
                <a:latin typeface="Century Gothic" panose="020B0502020202020204" pitchFamily="34" charset="0"/>
              </a:rPr>
              <a:t>Алтай Республикасының халқы</a:t>
            </a:r>
          </a:p>
        </p:txBody>
      </p:sp>
      <p:sp>
        <p:nvSpPr>
          <p:cNvPr id="13" name="TextBox 12">
            <a:extLst>
              <a:ext uri="{FF2B5EF4-FFF2-40B4-BE49-F238E27FC236}">
                <a16:creationId xmlns="" xmlns:a16="http://schemas.microsoft.com/office/drawing/2014/main" id="{FF4C5421-196C-F7FF-0BD3-AA8E3CF5AD7C}"/>
              </a:ext>
            </a:extLst>
          </p:cNvPr>
          <p:cNvSpPr txBox="1"/>
          <p:nvPr/>
        </p:nvSpPr>
        <p:spPr>
          <a:xfrm>
            <a:off x="611561" y="4796702"/>
            <a:ext cx="5760640" cy="200055"/>
          </a:xfrm>
          <a:prstGeom prst="rect">
            <a:avLst/>
          </a:prstGeom>
          <a:noFill/>
        </p:spPr>
        <p:txBody>
          <a:bodyPr wrap="square" rtlCol="0">
            <a:spAutoFit/>
          </a:bodyPr>
          <a:lstStyle/>
          <a:p>
            <a:r>
              <a:rPr lang="en-US" sz="700" i="1" dirty="0">
                <a:latin typeface="Arial Narrow" panose="020B0606020202030204" pitchFamily="34" charset="0"/>
                <a:hlinkClick r:id="rId3"/>
              </a:rPr>
              <a:t>Дереккөз: ҚР MNE Статистика комитеті (https://www.stat.gov.kz</a:t>
            </a:r>
            <a:r>
              <a:rPr lang="ru-RU" sz="700" i="1" dirty="0">
                <a:latin typeface="Arial Narrow" panose="020B0606020202030204" pitchFamily="34" charset="0"/>
              </a:rPr>
              <a:t>)</a:t>
            </a:r>
          </a:p>
        </p:txBody>
      </p:sp>
      <p:sp>
        <p:nvSpPr>
          <p:cNvPr id="16" name="Объект 3"/>
          <p:cNvSpPr txBox="1">
            <a:spLocks/>
          </p:cNvSpPr>
          <p:nvPr/>
        </p:nvSpPr>
        <p:spPr>
          <a:xfrm>
            <a:off x="7415935" y="3765239"/>
            <a:ext cx="1674314" cy="822735"/>
          </a:xfrm>
          <a:prstGeom prst="rect">
            <a:avLst/>
          </a:prstGeom>
          <a:ln w="12700">
            <a:solidFill>
              <a:srgbClr val="FF0000"/>
            </a:solidFill>
          </a:ln>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spcBef>
                <a:spcPts val="0"/>
              </a:spcBef>
              <a:buClrTx/>
              <a:buSzTx/>
              <a:buNone/>
            </a:pPr>
            <a:r>
              <a:rPr lang="ru-RU" sz="788" b="1" dirty="0" smtClean="0">
                <a:solidFill>
                  <a:prstClr val="black"/>
                </a:solidFill>
                <a:latin typeface="Century Gothic" panose="020B0502020202020204" pitchFamily="34" charset="0"/>
              </a:rPr>
              <a:t>Ш</a:t>
            </a:r>
            <a:r>
              <a:rPr lang="kk-KZ" sz="788" b="1" dirty="0" smtClean="0">
                <a:solidFill>
                  <a:prstClr val="black"/>
                </a:solidFill>
                <a:latin typeface="Century Gothic" panose="020B0502020202020204" pitchFamily="34" charset="0"/>
              </a:rPr>
              <a:t>Ұ</a:t>
            </a:r>
            <a:r>
              <a:rPr lang="ru-RU" sz="788" b="1" dirty="0" smtClean="0">
                <a:solidFill>
                  <a:prstClr val="black"/>
                </a:solidFill>
                <a:latin typeface="Century Gothic" panose="020B0502020202020204" pitchFamily="34" charset="0"/>
              </a:rPr>
              <a:t>АР мен </a:t>
            </a:r>
            <a:r>
              <a:rPr lang="ru-RU" sz="788" b="1" dirty="0">
                <a:solidFill>
                  <a:prstClr val="black"/>
                </a:solidFill>
                <a:latin typeface="Century Gothic" panose="020B0502020202020204" pitchFamily="34" charset="0"/>
              </a:rPr>
              <a:t>Алтай Республикасының ШҚО-ға жақындығы аталған өңірдің сыртқы саудасын дамытуға мүмкіндік береді</a:t>
            </a:r>
          </a:p>
        </p:txBody>
      </p:sp>
      <p:pic>
        <p:nvPicPr>
          <p:cNvPr id="17" name="Picture 2"/>
          <p:cNvPicPr>
            <a:picLocks noChangeAspect="1" noChangeArrowheads="1"/>
          </p:cNvPicPr>
          <p:nvPr/>
        </p:nvPicPr>
        <p:blipFill rotWithShape="1">
          <a:blip r:embed="rId4"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7740353" y="154384"/>
            <a:ext cx="1224136" cy="3864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90695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
            <a:ext cx="8229600" cy="513234"/>
          </a:xfrm>
        </p:spPr>
        <p:txBody>
          <a:bodyPr>
            <a:noAutofit/>
          </a:bodyPr>
          <a:lstStyle/>
          <a:p>
            <a:r>
              <a:rPr lang="ru-RU" sz="2100" b="1" dirty="0">
                <a:solidFill>
                  <a:schemeClr val="tx1"/>
                </a:solidFill>
                <a:latin typeface="Arial Narrow" panose="020B0606020202030204" pitchFamily="34" charset="0"/>
              </a:rPr>
              <a:t>2.7 ШҚО-ның сыртқы сауда динамикасы</a:t>
            </a:r>
          </a:p>
        </p:txBody>
      </p:sp>
      <p:pic>
        <p:nvPicPr>
          <p:cNvPr id="32" name="Picture 2"/>
          <p:cNvPicPr>
            <a:picLocks noChangeAspect="1" noChangeArrowheads="1"/>
          </p:cNvPicPr>
          <p:nvPr/>
        </p:nvPicPr>
        <p:blipFill rotWithShape="1">
          <a:blip r:embed="rId3"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7740352" y="154383"/>
            <a:ext cx="1224136" cy="3864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3" name="Номер слайда 2"/>
          <p:cNvSpPr>
            <a:spLocks noGrp="1"/>
          </p:cNvSpPr>
          <p:nvPr>
            <p:ph type="sldNum" sz="quarter" idx="12"/>
          </p:nvPr>
        </p:nvSpPr>
        <p:spPr>
          <a:xfrm>
            <a:off x="8278344" y="4767263"/>
            <a:ext cx="470120" cy="274320"/>
          </a:xfrm>
        </p:spPr>
        <p:txBody>
          <a:bodyPr/>
          <a:lstStyle/>
          <a:p>
            <a:pPr algn="r"/>
            <a:fld id="{289900C6-6639-4AE9-927A-EA6F8006A509}" type="slidenum">
              <a:rPr lang="ru-RU" smtClean="0"/>
              <a:pPr algn="r"/>
              <a:t>16</a:t>
            </a:fld>
            <a:endParaRPr lang="ru-RU"/>
          </a:p>
        </p:txBody>
      </p:sp>
      <p:sp>
        <p:nvSpPr>
          <p:cNvPr id="22" name="TextBox 21"/>
          <p:cNvSpPr txBox="1"/>
          <p:nvPr/>
        </p:nvSpPr>
        <p:spPr>
          <a:xfrm>
            <a:off x="539552" y="4803998"/>
            <a:ext cx="6912768" cy="200055"/>
          </a:xfrm>
          <a:prstGeom prst="rect">
            <a:avLst/>
          </a:prstGeom>
          <a:noFill/>
        </p:spPr>
        <p:txBody>
          <a:bodyPr wrap="square" rtlCol="0">
            <a:spAutoFit/>
          </a:bodyPr>
          <a:lstStyle/>
          <a:p>
            <a:r>
              <a:rPr lang="ru-RU" sz="700" i="1" dirty="0" err="1" smtClean="0">
                <a:latin typeface="Arial Narrow" panose="020B0606020202030204" pitchFamily="34" charset="0"/>
              </a:rPr>
              <a:t>Дереккөз: </a:t>
            </a:r>
            <a:r>
              <a:rPr lang="ru-RU" sz="700" i="1" dirty="0" smtClean="0">
                <a:latin typeface="Arial Narrow" panose="020B0606020202030204" pitchFamily="34" charset="0"/>
              </a:rPr>
              <a:t>ҚР ҚМ </a:t>
            </a:r>
            <a:r>
              <a:rPr lang="ru-RU" sz="700" i="1" dirty="0" err="1" smtClean="0">
                <a:latin typeface="Arial Narrow" panose="020B0606020202030204" pitchFamily="34" charset="0"/>
              </a:rPr>
              <a:t>Мемлекеттік</a:t>
            </a:r>
            <a:r>
              <a:rPr lang="ru-RU" sz="700" i="1" dirty="0" smtClean="0">
                <a:latin typeface="Arial Narrow" panose="020B0606020202030204" pitchFamily="34" charset="0"/>
              </a:rPr>
              <a:t> </a:t>
            </a:r>
            <a:r>
              <a:rPr lang="ru-RU" sz="700" i="1" dirty="0" err="1" smtClean="0">
                <a:latin typeface="Arial Narrow" panose="020B0606020202030204" pitchFamily="34" charset="0"/>
              </a:rPr>
              <a:t>кірістер</a:t>
            </a:r>
            <a:r>
              <a:rPr lang="ru-RU" sz="700" i="1" dirty="0" smtClean="0">
                <a:latin typeface="Arial Narrow" panose="020B0606020202030204" pitchFamily="34" charset="0"/>
              </a:rPr>
              <a:t> </a:t>
            </a:r>
            <a:r>
              <a:rPr lang="ru-RU" sz="700" i="1" dirty="0" err="1" smtClean="0">
                <a:latin typeface="Arial Narrow" panose="020B0606020202030204" pitchFamily="34" charset="0"/>
              </a:rPr>
              <a:t>комитеті</a:t>
            </a:r>
            <a:r>
              <a:rPr lang="ru-RU" sz="700" i="1" dirty="0" smtClean="0">
                <a:latin typeface="Arial Narrow" panose="020B0606020202030204" pitchFamily="34" charset="0"/>
              </a:rPr>
              <a:t> (</a:t>
            </a:r>
            <a:r>
              <a:rPr lang="en-US" sz="700" i="1" dirty="0" smtClean="0">
                <a:latin typeface="Arial Narrow" panose="020B0606020202030204" pitchFamily="34" charset="0"/>
                <a:hlinkClick r:id="rId4"/>
              </a:rPr>
              <a:t>https://kgd.gov.kz</a:t>
            </a:r>
            <a:r>
              <a:rPr lang="ru-RU" sz="700" i="1" dirty="0" smtClean="0">
                <a:latin typeface="Arial Narrow" panose="020B0606020202030204" pitchFamily="34" charset="0"/>
              </a:rPr>
              <a:t>)</a:t>
            </a:r>
            <a:endParaRPr lang="ru-RU" sz="700" i="1" dirty="0">
              <a:latin typeface="Arial Narrow" panose="020B0606020202030204" pitchFamily="34" charset="0"/>
            </a:endParaRPr>
          </a:p>
        </p:txBody>
      </p:sp>
      <p:sp>
        <p:nvSpPr>
          <p:cNvPr id="13" name="TextBox 12"/>
          <p:cNvSpPr txBox="1"/>
          <p:nvPr/>
        </p:nvSpPr>
        <p:spPr>
          <a:xfrm>
            <a:off x="539552" y="1011184"/>
            <a:ext cx="7416824" cy="307777"/>
          </a:xfrm>
          <a:prstGeom prst="rect">
            <a:avLst/>
          </a:prstGeom>
          <a:noFill/>
        </p:spPr>
        <p:txBody>
          <a:bodyPr wrap="square" rtlCol="0">
            <a:spAutoFit/>
          </a:bodyPr>
          <a:lstStyle/>
          <a:p>
            <a:pPr algn="ctr"/>
            <a:r>
              <a:rPr lang="ru-RU" sz="1400" b="1" dirty="0">
                <a:latin typeface="Arial Narrow" panose="020B0606020202030204" pitchFamily="34" charset="0"/>
              </a:rPr>
              <a:t>ШҚО-ның тауар айналымы ($ млн. АҚШ доллары)</a:t>
            </a:r>
          </a:p>
        </p:txBody>
      </p:sp>
      <p:sp>
        <p:nvSpPr>
          <p:cNvPr id="14" name="TextBox 13"/>
          <p:cNvSpPr txBox="1"/>
          <p:nvPr/>
        </p:nvSpPr>
        <p:spPr>
          <a:xfrm>
            <a:off x="755576" y="4011910"/>
            <a:ext cx="7776864" cy="576064"/>
          </a:xfrm>
          <a:prstGeom prst="rect">
            <a:avLst/>
          </a:prstGeom>
          <a:ln>
            <a:solidFill>
              <a:srgbClr val="C00000"/>
            </a:solidFill>
          </a:ln>
        </p:spPr>
        <p:style>
          <a:lnRef idx="2">
            <a:schemeClr val="accent6"/>
          </a:lnRef>
          <a:fillRef idx="1">
            <a:schemeClr val="lt1"/>
          </a:fillRef>
          <a:effectRef idx="0">
            <a:schemeClr val="accent6"/>
          </a:effectRef>
          <a:fontRef idx="minor">
            <a:schemeClr val="dk1"/>
          </a:fontRef>
        </p:style>
        <p:txBody>
          <a:bodyPr wrap="square" lIns="72000" tIns="0" rIns="72000" bIns="0" rtlCol="0" anchor="ctr" anchorCtr="0">
            <a:noAutofit/>
          </a:bodyPr>
          <a:lstStyle/>
          <a:p>
            <a:r>
              <a:rPr lang="ru-RU" sz="1000" b="1" dirty="0">
                <a:latin typeface="Century Gothic" panose="020B0502020202020204" pitchFamily="34" charset="0"/>
              </a:rPr>
              <a:t>ШҚО-ның тауар айналымы 2022 жылдың қорытындысы бойынша $4 058,5 млн. долларды құрады:</a:t>
            </a:r>
          </a:p>
          <a:p>
            <a:pPr marL="179388" indent="-103188">
              <a:spcAft>
                <a:spcPts val="200"/>
              </a:spcAft>
              <a:buFont typeface="Arial" pitchFamily="34" charset="0"/>
              <a:buChar char="•"/>
            </a:pPr>
            <a:r>
              <a:rPr lang="ru-RU" sz="800" i="1" dirty="0">
                <a:solidFill>
                  <a:schemeClr val="tx1"/>
                </a:solidFill>
                <a:latin typeface="Century Gothic" panose="020B0502020202020204" pitchFamily="34" charset="0"/>
              </a:rPr>
              <a:t>2019 жылмен салыстырғанда тауар айналымы 31,8% -ға артты</a:t>
            </a:r>
          </a:p>
          <a:p>
            <a:pPr marL="179388" indent="-103188">
              <a:spcAft>
                <a:spcPts val="200"/>
              </a:spcAft>
              <a:buFont typeface="Arial" pitchFamily="34" charset="0"/>
              <a:buChar char="•"/>
            </a:pPr>
            <a:r>
              <a:rPr lang="ru-RU" sz="800" i="1" dirty="0">
                <a:solidFill>
                  <a:schemeClr val="tx1"/>
                </a:solidFill>
                <a:latin typeface="Century Gothic" panose="020B0502020202020204" pitchFamily="34" charset="0"/>
              </a:rPr>
              <a:t>2019 жылдан бастап импорт үлесі 1,5% -ға азайып, 70,5% құрады</a:t>
            </a:r>
          </a:p>
        </p:txBody>
      </p:sp>
      <p:graphicFrame>
        <p:nvGraphicFramePr>
          <p:cNvPr id="9" name="Диаграмма 8"/>
          <p:cNvGraphicFramePr>
            <a:graphicFrameLocks/>
          </p:cNvGraphicFramePr>
          <p:nvPr>
            <p:extLst>
              <p:ext uri="{D42A27DB-BD31-4B8C-83A1-F6EECF244321}">
                <p14:modId xmlns="" xmlns:p14="http://schemas.microsoft.com/office/powerpoint/2010/main" val="3632036985"/>
              </p:ext>
            </p:extLst>
          </p:nvPr>
        </p:nvGraphicFramePr>
        <p:xfrm>
          <a:off x="755576" y="1344140"/>
          <a:ext cx="7776864" cy="25756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 xmlns:p14="http://schemas.microsoft.com/office/powerpoint/2010/main" val="1939698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
            <a:ext cx="7067128" cy="513234"/>
          </a:xfrm>
        </p:spPr>
        <p:txBody>
          <a:bodyPr>
            <a:noAutofit/>
          </a:bodyPr>
          <a:lstStyle/>
          <a:p>
            <a:r>
              <a:rPr lang="ru-RU" sz="2100" b="1" dirty="0">
                <a:solidFill>
                  <a:schemeClr val="tx1"/>
                </a:solidFill>
                <a:latin typeface="Arial Narrow" panose="020B0606020202030204" pitchFamily="34" charset="0"/>
              </a:rPr>
              <a:t>2.8 ШҚО-ның 2022 жылғы сыртқы сауда құрылымы</a:t>
            </a:r>
          </a:p>
        </p:txBody>
      </p:sp>
      <p:pic>
        <p:nvPicPr>
          <p:cNvPr id="32" name="Picture 2"/>
          <p:cNvPicPr>
            <a:picLocks noChangeAspect="1" noChangeArrowheads="1"/>
          </p:cNvPicPr>
          <p:nvPr/>
        </p:nvPicPr>
        <p:blipFill rotWithShape="1">
          <a:blip r:embed="rId3"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7740352" y="154383"/>
            <a:ext cx="1224136" cy="3864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3" name="Номер слайда 2"/>
          <p:cNvSpPr>
            <a:spLocks noGrp="1"/>
          </p:cNvSpPr>
          <p:nvPr>
            <p:ph type="sldNum" sz="quarter" idx="12"/>
          </p:nvPr>
        </p:nvSpPr>
        <p:spPr>
          <a:xfrm>
            <a:off x="8278344" y="4767263"/>
            <a:ext cx="470120" cy="274320"/>
          </a:xfrm>
        </p:spPr>
        <p:txBody>
          <a:bodyPr/>
          <a:lstStyle/>
          <a:p>
            <a:pPr algn="r"/>
            <a:fld id="{289900C6-6639-4AE9-927A-EA6F8006A509}" type="slidenum">
              <a:rPr lang="ru-RU" smtClean="0"/>
              <a:pPr algn="r"/>
              <a:t>17</a:t>
            </a:fld>
            <a:endParaRPr lang="ru-RU"/>
          </a:p>
        </p:txBody>
      </p:sp>
      <p:sp>
        <p:nvSpPr>
          <p:cNvPr id="15" name="Прямоугольник 14"/>
          <p:cNvSpPr/>
          <p:nvPr/>
        </p:nvSpPr>
        <p:spPr>
          <a:xfrm>
            <a:off x="395536" y="1203598"/>
            <a:ext cx="4032448" cy="1440160"/>
          </a:xfrm>
          <a:prstGeom prst="rect">
            <a:avLst/>
          </a:prstGeom>
          <a:solidFill>
            <a:srgbClr val="FFFFFF"/>
          </a:solidFill>
          <a:ln>
            <a:solidFill>
              <a:schemeClr val="accent2"/>
            </a:solidFill>
          </a:ln>
        </p:spPr>
        <p:style>
          <a:lnRef idx="2">
            <a:schemeClr val="accent2"/>
          </a:lnRef>
          <a:fillRef idx="1">
            <a:schemeClr val="lt1"/>
          </a:fillRef>
          <a:effectRef idx="0">
            <a:schemeClr val="accent2"/>
          </a:effectRef>
          <a:fontRef idx="minor">
            <a:schemeClr val="dk1"/>
          </a:fontRef>
        </p:style>
        <p:txBody>
          <a:bodyPr lIns="36000" rIns="36000" rtlCol="0" anchor="t"/>
          <a:lstStyle/>
          <a:p>
            <a:pPr marL="90488" indent="-90488">
              <a:buFont typeface="Arial" pitchFamily="34" charset="0"/>
              <a:buChar char="•"/>
            </a:pPr>
            <a:r>
              <a:rPr lang="ru-RU" sz="1200" dirty="0">
                <a:solidFill>
                  <a:srgbClr val="69B7C0"/>
                </a:solidFill>
                <a:latin typeface="Century Gothic" panose="020B0502020202020204" pitchFamily="34" charset="0"/>
              </a:rPr>
              <a:t>Мал және өсімдік тектес өнімдер </a:t>
            </a:r>
            <a:r>
              <a:rPr lang="ru-RU" sz="1200" b="1" dirty="0">
                <a:solidFill>
                  <a:srgbClr val="69B7C0"/>
                </a:solidFill>
                <a:latin typeface="Century Gothic" panose="020B0502020202020204" pitchFamily="34" charset="0"/>
              </a:rPr>
              <a:t>- 41%</a:t>
            </a:r>
          </a:p>
          <a:p>
            <a:pPr marL="90488" indent="-90488">
              <a:buFont typeface="Arial" pitchFamily="34" charset="0"/>
              <a:buChar char="•"/>
            </a:pPr>
            <a:r>
              <a:rPr lang="ru-RU" sz="1200" dirty="0">
                <a:solidFill>
                  <a:srgbClr val="69B7C0"/>
                </a:solidFill>
                <a:latin typeface="Century Gothic" panose="020B0502020202020204" pitchFamily="34" charset="0"/>
              </a:rPr>
              <a:t>Минералды өнімдер </a:t>
            </a:r>
            <a:r>
              <a:rPr lang="ru-RU" sz="1200" b="1" dirty="0">
                <a:solidFill>
                  <a:srgbClr val="69B7C0"/>
                </a:solidFill>
                <a:latin typeface="Century Gothic" panose="020B0502020202020204" pitchFamily="34" charset="0"/>
              </a:rPr>
              <a:t>- 22,9%</a:t>
            </a:r>
          </a:p>
          <a:p>
            <a:pPr marL="90488" indent="-90488">
              <a:buFont typeface="Arial" pitchFamily="34" charset="0"/>
              <a:buChar char="•"/>
            </a:pPr>
            <a:r>
              <a:rPr lang="ru-RU" sz="1200" dirty="0">
                <a:solidFill>
                  <a:srgbClr val="69B7C0"/>
                </a:solidFill>
                <a:latin typeface="Century Gothic" panose="020B0502020202020204" pitchFamily="34" charset="0"/>
              </a:rPr>
              <a:t>Отын-энергетика тауарлары </a:t>
            </a:r>
            <a:r>
              <a:rPr lang="ru-RU" sz="1200" b="1" dirty="0">
                <a:solidFill>
                  <a:srgbClr val="69B7C0"/>
                </a:solidFill>
                <a:latin typeface="Century Gothic" panose="020B0502020202020204" pitchFamily="34" charset="0"/>
              </a:rPr>
              <a:t>- 18,1%</a:t>
            </a:r>
          </a:p>
          <a:p>
            <a:pPr marL="90488" indent="-90488">
              <a:buFont typeface="Arial" pitchFamily="34" charset="0"/>
              <a:buChar char="•"/>
            </a:pPr>
            <a:r>
              <a:rPr lang="ru-RU" sz="1200" dirty="0">
                <a:solidFill>
                  <a:srgbClr val="69B7C0"/>
                </a:solidFill>
                <a:latin typeface="Century Gothic" panose="020B0502020202020204" pitchFamily="34" charset="0"/>
              </a:rPr>
              <a:t>Химия өнеркәсібінің өнімі </a:t>
            </a:r>
            <a:r>
              <a:rPr lang="ru-RU" sz="1200" b="1" dirty="0">
                <a:solidFill>
                  <a:srgbClr val="69B7C0"/>
                </a:solidFill>
                <a:latin typeface="Century Gothic" panose="020B0502020202020204" pitchFamily="34" charset="0"/>
              </a:rPr>
              <a:t>- 8,4%</a:t>
            </a:r>
          </a:p>
          <a:p>
            <a:pPr marL="90488" indent="-90488">
              <a:buFont typeface="Arial" pitchFamily="34" charset="0"/>
              <a:buChar char="•"/>
            </a:pPr>
            <a:r>
              <a:rPr lang="ru-RU" sz="1200" dirty="0">
                <a:solidFill>
                  <a:schemeClr val="tx1"/>
                </a:solidFill>
                <a:latin typeface="Century Gothic" panose="020B0502020202020204" pitchFamily="34" charset="0"/>
              </a:rPr>
              <a:t>Былғары шикізаты </a:t>
            </a:r>
            <a:r>
              <a:rPr lang="ru-RU" sz="1200" b="1" dirty="0">
                <a:solidFill>
                  <a:schemeClr val="tx1"/>
                </a:solidFill>
                <a:latin typeface="Century Gothic" panose="020B0502020202020204" pitchFamily="34" charset="0"/>
              </a:rPr>
              <a:t>- 4,4%</a:t>
            </a:r>
          </a:p>
          <a:p>
            <a:pPr marL="90488" indent="-90488">
              <a:buFont typeface="Arial" pitchFamily="34" charset="0"/>
              <a:buChar char="•"/>
            </a:pPr>
            <a:r>
              <a:rPr lang="ru-RU" sz="1200" dirty="0">
                <a:solidFill>
                  <a:schemeClr val="tx1"/>
                </a:solidFill>
                <a:latin typeface="Century Gothic" panose="020B0502020202020204" pitchFamily="34" charset="0"/>
              </a:rPr>
              <a:t>Құрылыс материалдары </a:t>
            </a:r>
            <a:r>
              <a:rPr lang="ru-RU" sz="1200" b="1" dirty="0">
                <a:solidFill>
                  <a:schemeClr val="tx1"/>
                </a:solidFill>
                <a:latin typeface="Century Gothic" panose="020B0502020202020204" pitchFamily="34" charset="0"/>
              </a:rPr>
              <a:t>- 2,5%</a:t>
            </a:r>
          </a:p>
        </p:txBody>
      </p:sp>
      <p:sp>
        <p:nvSpPr>
          <p:cNvPr id="16" name="Прямоугольник 15"/>
          <p:cNvSpPr/>
          <p:nvPr/>
        </p:nvSpPr>
        <p:spPr>
          <a:xfrm>
            <a:off x="395536" y="906502"/>
            <a:ext cx="4032448" cy="215444"/>
          </a:xfrm>
          <a:prstGeom prst="rect">
            <a:avLst/>
          </a:prstGeom>
        </p:spPr>
        <p:txBody>
          <a:bodyPr wrap="square" lIns="72000" tIns="0" rIns="72000" bIns="0">
            <a:spAutoFit/>
          </a:bodyPr>
          <a:lstStyle/>
          <a:p>
            <a:pPr algn="ctr"/>
            <a:r>
              <a:rPr lang="ru-RU" sz="1400" b="1" dirty="0">
                <a:solidFill>
                  <a:schemeClr val="accent2">
                    <a:lumMod val="75000"/>
                  </a:schemeClr>
                </a:solidFill>
                <a:latin typeface="Arial Narrow" panose="020B0606020202030204" pitchFamily="34" charset="0"/>
              </a:rPr>
              <a:t>Импорт - $1 195 млн</a:t>
            </a:r>
            <a:r>
              <a:rPr lang="ru-RU" sz="1400" b="1" dirty="0" smtClean="0">
                <a:solidFill>
                  <a:schemeClr val="accent2">
                    <a:lumMod val="75000"/>
                  </a:schemeClr>
                </a:solidFill>
                <a:latin typeface="Arial Narrow" panose="020B0606020202030204" pitchFamily="34" charset="0"/>
              </a:rPr>
              <a:t>. доллар</a:t>
            </a:r>
            <a:endParaRPr lang="ru-RU" sz="1400" b="1" dirty="0">
              <a:solidFill>
                <a:schemeClr val="accent2">
                  <a:lumMod val="75000"/>
                </a:schemeClr>
              </a:solidFill>
              <a:latin typeface="Arial Narrow" panose="020B0606020202030204" pitchFamily="34" charset="0"/>
            </a:endParaRPr>
          </a:p>
        </p:txBody>
      </p:sp>
      <p:sp>
        <p:nvSpPr>
          <p:cNvPr id="17" name="Прямоугольник 16"/>
          <p:cNvSpPr/>
          <p:nvPr/>
        </p:nvSpPr>
        <p:spPr>
          <a:xfrm>
            <a:off x="4716016" y="1203598"/>
            <a:ext cx="4032448" cy="1440160"/>
          </a:xfrm>
          <a:prstGeom prst="rect">
            <a:avLst/>
          </a:prstGeom>
        </p:spPr>
        <p:style>
          <a:lnRef idx="2">
            <a:schemeClr val="accent1"/>
          </a:lnRef>
          <a:fillRef idx="1">
            <a:schemeClr val="lt1"/>
          </a:fillRef>
          <a:effectRef idx="0">
            <a:schemeClr val="accent1"/>
          </a:effectRef>
          <a:fontRef idx="minor">
            <a:schemeClr val="dk1"/>
          </a:fontRef>
        </p:style>
        <p:txBody>
          <a:bodyPr lIns="36000" rIns="36000" rtlCol="0" anchor="t"/>
          <a:lstStyle/>
          <a:p>
            <a:pPr marL="90488" indent="-90488">
              <a:buFont typeface="Arial" pitchFamily="34" charset="0"/>
              <a:buChar char="•"/>
            </a:pPr>
            <a:r>
              <a:rPr lang="ru-RU" sz="1200" dirty="0">
                <a:solidFill>
                  <a:schemeClr val="tx1"/>
                </a:solidFill>
                <a:latin typeface="Century Gothic" panose="020B0502020202020204" pitchFamily="34" charset="0"/>
              </a:rPr>
              <a:t>Жануарлардан және өсімдіктерден алынатын өнімдер </a:t>
            </a:r>
            <a:r>
              <a:rPr lang="ru-RU" sz="1200" b="1" dirty="0">
                <a:solidFill>
                  <a:schemeClr val="tx1"/>
                </a:solidFill>
                <a:latin typeface="Century Gothic" panose="020B0502020202020204" pitchFamily="34" charset="0"/>
              </a:rPr>
              <a:t>- 52,1%</a:t>
            </a:r>
          </a:p>
          <a:p>
            <a:pPr marL="90488" indent="-90488">
              <a:buFont typeface="Arial" pitchFamily="34" charset="0"/>
              <a:buChar char="•"/>
            </a:pPr>
            <a:r>
              <a:rPr lang="ru-RU" sz="1200" dirty="0">
                <a:solidFill>
                  <a:schemeClr val="tx1"/>
                </a:solidFill>
                <a:latin typeface="Century Gothic" panose="020B0502020202020204" pitchFamily="34" charset="0"/>
              </a:rPr>
              <a:t>Минералды өнімдер </a:t>
            </a:r>
            <a:r>
              <a:rPr lang="ru-RU" sz="1200" b="1" dirty="0">
                <a:solidFill>
                  <a:schemeClr val="tx1"/>
                </a:solidFill>
                <a:latin typeface="Century Gothic" panose="020B0502020202020204" pitchFamily="34" charset="0"/>
              </a:rPr>
              <a:t>- 20,3%</a:t>
            </a:r>
          </a:p>
          <a:p>
            <a:pPr marL="90488" indent="-90488">
              <a:buFont typeface="Arial" pitchFamily="34" charset="0"/>
              <a:buChar char="•"/>
            </a:pPr>
            <a:r>
              <a:rPr lang="ru-RU" sz="1200" dirty="0">
                <a:solidFill>
                  <a:schemeClr val="tx1"/>
                </a:solidFill>
                <a:latin typeface="Century Gothic" panose="020B0502020202020204" pitchFamily="34" charset="0"/>
              </a:rPr>
              <a:t>Отын-энергетика тауарлары </a:t>
            </a:r>
            <a:r>
              <a:rPr lang="ru-RU" sz="1200" b="1" dirty="0">
                <a:solidFill>
                  <a:schemeClr val="tx1"/>
                </a:solidFill>
                <a:latin typeface="Century Gothic" panose="020B0502020202020204" pitchFamily="34" charset="0"/>
              </a:rPr>
              <a:t>- 15,5%</a:t>
            </a:r>
          </a:p>
          <a:p>
            <a:pPr marL="90488" indent="-90488">
              <a:buFont typeface="Arial" pitchFamily="34" charset="0"/>
              <a:buChar char="•"/>
            </a:pPr>
            <a:r>
              <a:rPr lang="ru-RU" sz="1200" dirty="0">
                <a:solidFill>
                  <a:schemeClr val="tx1"/>
                </a:solidFill>
                <a:latin typeface="Century Gothic" panose="020B0502020202020204" pitchFamily="34" charset="0"/>
              </a:rPr>
              <a:t>Химия өнеркәсібінің өнімі </a:t>
            </a:r>
            <a:r>
              <a:rPr lang="ru-RU" sz="1200" b="1" dirty="0">
                <a:solidFill>
                  <a:schemeClr val="tx1"/>
                </a:solidFill>
                <a:latin typeface="Century Gothic" panose="020B0502020202020204" pitchFamily="34" charset="0"/>
              </a:rPr>
              <a:t>- 11,6%</a:t>
            </a:r>
          </a:p>
          <a:p>
            <a:pPr marL="90488" indent="-90488">
              <a:buFont typeface="Arial" pitchFamily="34" charset="0"/>
              <a:buChar char="•"/>
            </a:pPr>
            <a:r>
              <a:rPr lang="ru-RU" sz="1200" dirty="0">
                <a:solidFill>
                  <a:schemeClr val="tx1"/>
                </a:solidFill>
                <a:latin typeface="Century Gothic" panose="020B0502020202020204" pitchFamily="34" charset="0"/>
              </a:rPr>
              <a:t>Былғары шикізаты </a:t>
            </a:r>
            <a:r>
              <a:rPr lang="ru-RU" sz="1200" b="1" dirty="0">
                <a:solidFill>
                  <a:schemeClr val="tx1"/>
                </a:solidFill>
                <a:latin typeface="Century Gothic" panose="020B0502020202020204" pitchFamily="34" charset="0"/>
              </a:rPr>
              <a:t>- 1,1%</a:t>
            </a:r>
          </a:p>
          <a:p>
            <a:endParaRPr lang="ru-RU" sz="1200" dirty="0">
              <a:solidFill>
                <a:schemeClr val="tx1"/>
              </a:solidFill>
              <a:latin typeface="Century Gothic" panose="020B0502020202020204" pitchFamily="34" charset="0"/>
            </a:endParaRPr>
          </a:p>
          <a:p>
            <a:pPr marL="171450" indent="-171450">
              <a:buFont typeface="Arial" panose="020B0604020202020204" pitchFamily="34" charset="0"/>
              <a:buChar char="•"/>
            </a:pPr>
            <a:endParaRPr lang="ru-RU" sz="1200" dirty="0">
              <a:solidFill>
                <a:schemeClr val="tx1"/>
              </a:solidFill>
              <a:latin typeface="Century Gothic" panose="020B0502020202020204" pitchFamily="34" charset="0"/>
            </a:endParaRPr>
          </a:p>
        </p:txBody>
      </p:sp>
      <p:sp>
        <p:nvSpPr>
          <p:cNvPr id="18" name="Прямоугольник 17"/>
          <p:cNvSpPr/>
          <p:nvPr/>
        </p:nvSpPr>
        <p:spPr>
          <a:xfrm>
            <a:off x="4716016" y="916146"/>
            <a:ext cx="4032448" cy="215444"/>
          </a:xfrm>
          <a:prstGeom prst="rect">
            <a:avLst/>
          </a:prstGeom>
        </p:spPr>
        <p:txBody>
          <a:bodyPr wrap="square" lIns="72000" tIns="0" rIns="72000" bIns="0">
            <a:spAutoFit/>
          </a:bodyPr>
          <a:lstStyle/>
          <a:p>
            <a:pPr algn="ctr"/>
            <a:r>
              <a:rPr lang="ru-RU" sz="1400" b="1" dirty="0">
                <a:solidFill>
                  <a:schemeClr val="accent1">
                    <a:lumMod val="75000"/>
                  </a:schemeClr>
                </a:solidFill>
                <a:latin typeface="Arial Narrow" panose="020B0606020202030204" pitchFamily="34" charset="0"/>
              </a:rPr>
              <a:t>Экспорт - $2 863 млн.</a:t>
            </a:r>
          </a:p>
        </p:txBody>
      </p:sp>
      <p:sp>
        <p:nvSpPr>
          <p:cNvPr id="19" name="Прямоугольник 18"/>
          <p:cNvSpPr/>
          <p:nvPr/>
        </p:nvSpPr>
        <p:spPr>
          <a:xfrm>
            <a:off x="383550" y="4083918"/>
            <a:ext cx="4116442" cy="648072"/>
          </a:xfrm>
          <a:prstGeom prst="rect">
            <a:avLst/>
          </a:prstGeom>
          <a:solidFill>
            <a:schemeClr val="accent2">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lIns="72000" rIns="72000" rtlCol="0" anchor="t"/>
          <a:lstStyle/>
          <a:p>
            <a:r>
              <a:rPr lang="ru-RU" sz="800" dirty="0">
                <a:solidFill>
                  <a:schemeClr val="tx1"/>
                </a:solidFill>
                <a:latin typeface="Century Gothic" panose="020B0502020202020204" pitchFamily="34" charset="0"/>
              </a:rPr>
              <a:t>Импорт құрылымынан көріп отырғанымыздай, позициялардың 94,8% (1 133 млн</a:t>
            </a:r>
            <a:r>
              <a:rPr lang="ru-RU" sz="800" dirty="0" smtClean="0">
                <a:solidFill>
                  <a:schemeClr val="tx1"/>
                </a:solidFill>
                <a:latin typeface="Century Gothic" panose="020B0502020202020204" pitchFamily="34" charset="0"/>
              </a:rPr>
              <a:t>. АҚШ доллары) </a:t>
            </a:r>
            <a:r>
              <a:rPr lang="ru-RU" sz="800" dirty="0" err="1" smtClean="0">
                <a:solidFill>
                  <a:schemeClr val="tx1"/>
                </a:solidFill>
                <a:latin typeface="Century Gothic" panose="020B0502020202020204" pitchFamily="34" charset="0"/>
              </a:rPr>
              <a:t>әлеуетті түрде жергілікті</a:t>
            </a:r>
            <a:r>
              <a:rPr lang="ru-RU" sz="800" dirty="0" smtClean="0">
                <a:solidFill>
                  <a:schemeClr val="tx1"/>
                </a:solidFill>
                <a:latin typeface="Century Gothic" panose="020B0502020202020204" pitchFamily="34" charset="0"/>
              </a:rPr>
              <a:t> </a:t>
            </a:r>
            <a:r>
              <a:rPr lang="ru-RU" sz="800" dirty="0" err="1" smtClean="0">
                <a:solidFill>
                  <a:schemeClr val="tx1"/>
                </a:solidFill>
                <a:latin typeface="Century Gothic" panose="020B0502020202020204" pitchFamily="34" charset="0"/>
              </a:rPr>
              <a:t>өндірушілер алмастыра</a:t>
            </a:r>
            <a:r>
              <a:rPr lang="ru-RU" sz="800" dirty="0" smtClean="0">
                <a:solidFill>
                  <a:schemeClr val="tx1"/>
                </a:solidFill>
                <a:latin typeface="Century Gothic" panose="020B0502020202020204" pitchFamily="34" charset="0"/>
              </a:rPr>
              <a:t> </a:t>
            </a:r>
            <a:r>
              <a:rPr lang="ru-RU" sz="800" dirty="0" err="1" smtClean="0">
                <a:solidFill>
                  <a:schemeClr val="tx1"/>
                </a:solidFill>
                <a:latin typeface="Century Gothic" panose="020B0502020202020204" pitchFamily="34" charset="0"/>
              </a:rPr>
              <a:t>алады</a:t>
            </a:r>
            <a:endParaRPr lang="ru-RU" sz="800" dirty="0">
              <a:solidFill>
                <a:schemeClr val="tx1"/>
              </a:solidFill>
              <a:latin typeface="Century Gothic" panose="020B0502020202020204" pitchFamily="34" charset="0"/>
            </a:endParaRPr>
          </a:p>
        </p:txBody>
      </p:sp>
      <p:sp>
        <p:nvSpPr>
          <p:cNvPr id="20" name="Прямоугольник 19"/>
          <p:cNvSpPr/>
          <p:nvPr/>
        </p:nvSpPr>
        <p:spPr>
          <a:xfrm>
            <a:off x="4644008" y="4083918"/>
            <a:ext cx="4104456" cy="648072"/>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lIns="72000" rIns="72000" rtlCol="0" anchor="t"/>
          <a:lstStyle/>
          <a:p>
            <a:r>
              <a:rPr lang="ru-RU" sz="800" dirty="0">
                <a:solidFill>
                  <a:schemeClr val="tx1"/>
                </a:solidFill>
                <a:latin typeface="Century Gothic" panose="020B0502020202020204" pitchFamily="34" charset="0"/>
              </a:rPr>
              <a:t>Экспорт құрылымында одан әрі өсу үшін перспективалы позициялар бар. Мысалы, отын-энергетика тауарлары, минералдық өнімдер, химия өнеркәсібі өнімдері экспортының болуы өңірдің сауда шекарасын кеңейтуге мүмкіндік береді.</a:t>
            </a:r>
          </a:p>
        </p:txBody>
      </p:sp>
      <p:sp>
        <p:nvSpPr>
          <p:cNvPr id="3" name="TextBox 2">
            <a:extLst>
              <a:ext uri="{FF2B5EF4-FFF2-40B4-BE49-F238E27FC236}">
                <a16:creationId xmlns="" xmlns:a16="http://schemas.microsoft.com/office/drawing/2014/main" id="{96B1AB50-BB08-1B52-628F-1C6DDE6EC069}"/>
              </a:ext>
            </a:extLst>
          </p:cNvPr>
          <p:cNvSpPr txBox="1"/>
          <p:nvPr/>
        </p:nvSpPr>
        <p:spPr>
          <a:xfrm>
            <a:off x="539552" y="4803998"/>
            <a:ext cx="6912768" cy="200055"/>
          </a:xfrm>
          <a:prstGeom prst="rect">
            <a:avLst/>
          </a:prstGeom>
          <a:noFill/>
        </p:spPr>
        <p:txBody>
          <a:bodyPr wrap="square" rtlCol="0">
            <a:spAutoFit/>
          </a:bodyPr>
          <a:lstStyle/>
          <a:p>
            <a:r>
              <a:rPr lang="ru-RU" sz="700" i="1" dirty="0" err="1" smtClean="0">
                <a:latin typeface="Arial Narrow" panose="020B0606020202030204" pitchFamily="34" charset="0"/>
              </a:rPr>
              <a:t>Дереккөз: </a:t>
            </a:r>
            <a:r>
              <a:rPr lang="ru-RU" sz="700" i="1" dirty="0" smtClean="0">
                <a:latin typeface="Arial Narrow" panose="020B0606020202030204" pitchFamily="34" charset="0"/>
              </a:rPr>
              <a:t>ҚР ҚМ </a:t>
            </a:r>
            <a:r>
              <a:rPr lang="ru-RU" sz="700" i="1" dirty="0" err="1" smtClean="0">
                <a:latin typeface="Arial Narrow" panose="020B0606020202030204" pitchFamily="34" charset="0"/>
              </a:rPr>
              <a:t>Мемлекеттік</a:t>
            </a:r>
            <a:r>
              <a:rPr lang="ru-RU" sz="700" i="1" dirty="0" smtClean="0">
                <a:latin typeface="Arial Narrow" panose="020B0606020202030204" pitchFamily="34" charset="0"/>
              </a:rPr>
              <a:t> </a:t>
            </a:r>
            <a:r>
              <a:rPr lang="ru-RU" sz="700" i="1" dirty="0" err="1" smtClean="0">
                <a:latin typeface="Arial Narrow" panose="020B0606020202030204" pitchFamily="34" charset="0"/>
              </a:rPr>
              <a:t>кірістер</a:t>
            </a:r>
            <a:r>
              <a:rPr lang="ru-RU" sz="700" i="1" dirty="0" smtClean="0">
                <a:latin typeface="Arial Narrow" panose="020B0606020202030204" pitchFamily="34" charset="0"/>
              </a:rPr>
              <a:t> </a:t>
            </a:r>
            <a:r>
              <a:rPr lang="ru-RU" sz="700" i="1" dirty="0" err="1" smtClean="0">
                <a:latin typeface="Arial Narrow" panose="020B0606020202030204" pitchFamily="34" charset="0"/>
              </a:rPr>
              <a:t>комитеті</a:t>
            </a:r>
            <a:r>
              <a:rPr lang="ru-RU" sz="700" i="1" dirty="0" smtClean="0">
                <a:latin typeface="Arial Narrow" panose="020B0606020202030204" pitchFamily="34" charset="0"/>
              </a:rPr>
              <a:t> (</a:t>
            </a:r>
            <a:r>
              <a:rPr lang="en-US" sz="700" i="1" dirty="0" smtClean="0">
                <a:latin typeface="Arial Narrow" panose="020B0606020202030204" pitchFamily="34" charset="0"/>
                <a:hlinkClick r:id="rId4"/>
              </a:rPr>
              <a:t>https://kgd.gov.kz</a:t>
            </a:r>
            <a:r>
              <a:rPr lang="ru-RU" sz="700" i="1" dirty="0" smtClean="0">
                <a:latin typeface="Arial Narrow" panose="020B0606020202030204" pitchFamily="34" charset="0"/>
              </a:rPr>
              <a:t>)</a:t>
            </a:r>
          </a:p>
        </p:txBody>
      </p:sp>
    </p:spTree>
    <p:extLst>
      <p:ext uri="{BB962C8B-B14F-4D97-AF65-F5344CB8AC3E}">
        <p14:creationId xmlns="" xmlns:p14="http://schemas.microsoft.com/office/powerpoint/2010/main" val="2800131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3842"/>
            <a:ext cx="7283152" cy="742950"/>
          </a:xfrm>
        </p:spPr>
        <p:txBody>
          <a:bodyPr>
            <a:noAutofit/>
          </a:bodyPr>
          <a:lstStyle/>
          <a:p>
            <a:r>
              <a:rPr lang="ru-RU" sz="2100" b="1" dirty="0">
                <a:solidFill>
                  <a:schemeClr val="tx1"/>
                </a:solidFill>
                <a:latin typeface="Arial Narrow" panose="020B0606020202030204" pitchFamily="34" charset="0"/>
              </a:rPr>
              <a:t>2.9 ШҚО-ның 2022 жылғы импорт құрылымы</a:t>
            </a:r>
          </a:p>
        </p:txBody>
      </p:sp>
      <p:pic>
        <p:nvPicPr>
          <p:cNvPr id="32" name="Picture 2"/>
          <p:cNvPicPr>
            <a:picLocks noChangeAspect="1" noChangeArrowheads="1"/>
          </p:cNvPicPr>
          <p:nvPr/>
        </p:nvPicPr>
        <p:blipFill rotWithShape="1">
          <a:blip r:embed="rId3"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7740353" y="154384"/>
            <a:ext cx="1224136" cy="3864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3" name="Номер слайда 2"/>
          <p:cNvSpPr>
            <a:spLocks noGrp="1"/>
          </p:cNvSpPr>
          <p:nvPr>
            <p:ph type="sldNum" sz="quarter" idx="12"/>
          </p:nvPr>
        </p:nvSpPr>
        <p:spPr>
          <a:xfrm>
            <a:off x="8278345" y="4767263"/>
            <a:ext cx="470120" cy="274320"/>
          </a:xfrm>
        </p:spPr>
        <p:txBody>
          <a:bodyPr/>
          <a:lstStyle/>
          <a:p>
            <a:pPr algn="r"/>
            <a:fld id="{289900C6-6639-4AE9-927A-EA6F8006A509}" type="slidenum">
              <a:rPr lang="ru-RU" smtClean="0"/>
              <a:pPr algn="r"/>
              <a:t>18</a:t>
            </a:fld>
            <a:endParaRPr lang="ru-RU"/>
          </a:p>
        </p:txBody>
      </p:sp>
      <p:sp>
        <p:nvSpPr>
          <p:cNvPr id="16" name="Прямоугольник 15"/>
          <p:cNvSpPr/>
          <p:nvPr/>
        </p:nvSpPr>
        <p:spPr>
          <a:xfrm>
            <a:off x="2555777" y="915567"/>
            <a:ext cx="4032448" cy="215444"/>
          </a:xfrm>
          <a:prstGeom prst="rect">
            <a:avLst/>
          </a:prstGeom>
        </p:spPr>
        <p:txBody>
          <a:bodyPr wrap="square" lIns="72000" tIns="0" rIns="72000" bIns="0">
            <a:spAutoFit/>
          </a:bodyPr>
          <a:lstStyle/>
          <a:p>
            <a:pPr algn="ctr"/>
            <a:r>
              <a:rPr lang="ru-RU" sz="1400" b="1" dirty="0">
                <a:solidFill>
                  <a:schemeClr val="tx1">
                    <a:lumMod val="95000"/>
                    <a:lumOff val="5000"/>
                  </a:schemeClr>
                </a:solidFill>
                <a:latin typeface="Arial Narrow" panose="020B0606020202030204" pitchFamily="34" charset="0"/>
              </a:rPr>
              <a:t>Импорт - </a:t>
            </a:r>
            <a:r>
              <a:rPr lang="ru-RU" sz="1400" b="1" dirty="0" smtClean="0">
                <a:solidFill>
                  <a:schemeClr val="tx1">
                    <a:lumMod val="95000"/>
                    <a:lumOff val="5000"/>
                  </a:schemeClr>
                </a:solidFill>
                <a:latin typeface="Arial Narrow" panose="020B0606020202030204" pitchFamily="34" charset="0"/>
              </a:rPr>
              <a:t>$ 1 </a:t>
            </a:r>
            <a:r>
              <a:rPr lang="ru-RU" sz="1400" b="1" dirty="0">
                <a:solidFill>
                  <a:schemeClr val="tx1">
                    <a:lumMod val="95000"/>
                    <a:lumOff val="5000"/>
                  </a:schemeClr>
                </a:solidFill>
                <a:latin typeface="Arial Narrow" panose="020B0606020202030204" pitchFamily="34" charset="0"/>
              </a:rPr>
              <a:t>195 млн</a:t>
            </a:r>
            <a:r>
              <a:rPr lang="ru-RU" sz="1400" b="1" dirty="0" smtClean="0">
                <a:solidFill>
                  <a:schemeClr val="tx1">
                    <a:lumMod val="95000"/>
                    <a:lumOff val="5000"/>
                  </a:schemeClr>
                </a:solidFill>
                <a:latin typeface="Arial Narrow" panose="020B0606020202030204" pitchFamily="34" charset="0"/>
              </a:rPr>
              <a:t>. доллар</a:t>
            </a:r>
            <a:endParaRPr lang="ru-RU" sz="1400" b="1" dirty="0">
              <a:solidFill>
                <a:schemeClr val="tx1">
                  <a:lumMod val="95000"/>
                  <a:lumOff val="5000"/>
                </a:schemeClr>
              </a:solidFill>
              <a:latin typeface="Arial Narrow" panose="020B0606020202030204" pitchFamily="34" charset="0"/>
            </a:endParaRPr>
          </a:p>
        </p:txBody>
      </p:sp>
      <p:sp>
        <p:nvSpPr>
          <p:cNvPr id="3" name="TextBox 2">
            <a:extLst>
              <a:ext uri="{FF2B5EF4-FFF2-40B4-BE49-F238E27FC236}">
                <a16:creationId xmlns="" xmlns:a16="http://schemas.microsoft.com/office/drawing/2014/main" id="{535CF9CB-8D48-85D1-AE5E-316E13BFB081}"/>
              </a:ext>
            </a:extLst>
          </p:cNvPr>
          <p:cNvSpPr txBox="1"/>
          <p:nvPr/>
        </p:nvSpPr>
        <p:spPr>
          <a:xfrm>
            <a:off x="539552" y="4803998"/>
            <a:ext cx="6912768" cy="200055"/>
          </a:xfrm>
          <a:prstGeom prst="rect">
            <a:avLst/>
          </a:prstGeom>
          <a:noFill/>
        </p:spPr>
        <p:txBody>
          <a:bodyPr wrap="square" rtlCol="0">
            <a:spAutoFit/>
          </a:bodyPr>
          <a:lstStyle/>
          <a:p>
            <a:r>
              <a:rPr lang="ru-RU" sz="700" i="1" dirty="0" err="1" smtClean="0">
                <a:latin typeface="Arial Narrow" panose="020B0606020202030204" pitchFamily="34" charset="0"/>
              </a:rPr>
              <a:t>Дереккөз: </a:t>
            </a:r>
            <a:r>
              <a:rPr lang="ru-RU" sz="700" i="1" dirty="0" smtClean="0">
                <a:latin typeface="Arial Narrow" panose="020B0606020202030204" pitchFamily="34" charset="0"/>
              </a:rPr>
              <a:t>ҚР ҚМ </a:t>
            </a:r>
            <a:r>
              <a:rPr lang="ru-RU" sz="700" i="1" dirty="0" err="1" smtClean="0">
                <a:latin typeface="Arial Narrow" panose="020B0606020202030204" pitchFamily="34" charset="0"/>
              </a:rPr>
              <a:t>Мемлекеттік</a:t>
            </a:r>
            <a:r>
              <a:rPr lang="ru-RU" sz="700" i="1" dirty="0" smtClean="0">
                <a:latin typeface="Arial Narrow" panose="020B0606020202030204" pitchFamily="34" charset="0"/>
              </a:rPr>
              <a:t> </a:t>
            </a:r>
            <a:r>
              <a:rPr lang="ru-RU" sz="700" i="1" dirty="0" err="1" smtClean="0">
                <a:latin typeface="Arial Narrow" panose="020B0606020202030204" pitchFamily="34" charset="0"/>
              </a:rPr>
              <a:t>кірістер</a:t>
            </a:r>
            <a:r>
              <a:rPr lang="ru-RU" sz="700" i="1" dirty="0" smtClean="0">
                <a:latin typeface="Arial Narrow" panose="020B0606020202030204" pitchFamily="34" charset="0"/>
              </a:rPr>
              <a:t> </a:t>
            </a:r>
            <a:r>
              <a:rPr lang="ru-RU" sz="700" i="1" dirty="0" err="1" smtClean="0">
                <a:latin typeface="Arial Narrow" panose="020B0606020202030204" pitchFamily="34" charset="0"/>
              </a:rPr>
              <a:t>комитеті</a:t>
            </a:r>
            <a:r>
              <a:rPr lang="ru-RU" sz="700" i="1" dirty="0" smtClean="0">
                <a:latin typeface="Arial Narrow" panose="020B0606020202030204" pitchFamily="34" charset="0"/>
              </a:rPr>
              <a:t> (</a:t>
            </a:r>
            <a:r>
              <a:rPr lang="en-US" sz="700" i="1" dirty="0" smtClean="0">
                <a:latin typeface="Arial Narrow" panose="020B0606020202030204" pitchFamily="34" charset="0"/>
                <a:hlinkClick r:id="rId4"/>
              </a:rPr>
              <a:t>https://kgd.gov.kz</a:t>
            </a:r>
            <a:r>
              <a:rPr lang="ru-RU" sz="700" i="1" dirty="0" smtClean="0">
                <a:latin typeface="Arial Narrow" panose="020B0606020202030204" pitchFamily="34" charset="0"/>
              </a:rPr>
              <a:t>)</a:t>
            </a:r>
            <a:endParaRPr lang="ru-RU" sz="700" i="1" dirty="0">
              <a:latin typeface="Arial Narrow" panose="020B0606020202030204" pitchFamily="34" charset="0"/>
            </a:endParaRPr>
          </a:p>
        </p:txBody>
      </p:sp>
      <p:graphicFrame>
        <p:nvGraphicFramePr>
          <p:cNvPr id="5" name="Таблица 4"/>
          <p:cNvGraphicFramePr>
            <a:graphicFrameLocks noGrp="1"/>
          </p:cNvGraphicFramePr>
          <p:nvPr>
            <p:extLst>
              <p:ext uri="{D42A27DB-BD31-4B8C-83A1-F6EECF244321}">
                <p14:modId xmlns="" xmlns:p14="http://schemas.microsoft.com/office/powerpoint/2010/main" val="1868947535"/>
              </p:ext>
            </p:extLst>
          </p:nvPr>
        </p:nvGraphicFramePr>
        <p:xfrm>
          <a:off x="539553" y="1189331"/>
          <a:ext cx="7920879" cy="3561212"/>
        </p:xfrm>
        <a:graphic>
          <a:graphicData uri="http://schemas.openxmlformats.org/drawingml/2006/table">
            <a:tbl>
              <a:tblPr>
                <a:tableStyleId>{7DF18680-E054-41AD-8BC1-D1AEF772440D}</a:tableStyleId>
              </a:tblPr>
              <a:tblGrid>
                <a:gridCol w="5796066">
                  <a:extLst>
                    <a:ext uri="{9D8B030D-6E8A-4147-A177-3AD203B41FA5}">
                      <a16:colId xmlns="" xmlns:a16="http://schemas.microsoft.com/office/drawing/2014/main" val="360348079"/>
                    </a:ext>
                  </a:extLst>
                </a:gridCol>
                <a:gridCol w="1373583">
                  <a:extLst>
                    <a:ext uri="{9D8B030D-6E8A-4147-A177-3AD203B41FA5}">
                      <a16:colId xmlns="" xmlns:a16="http://schemas.microsoft.com/office/drawing/2014/main" val="3252194655"/>
                    </a:ext>
                  </a:extLst>
                </a:gridCol>
                <a:gridCol w="751230">
                  <a:extLst>
                    <a:ext uri="{9D8B030D-6E8A-4147-A177-3AD203B41FA5}">
                      <a16:colId xmlns="" xmlns:a16="http://schemas.microsoft.com/office/drawing/2014/main" val="1248162838"/>
                    </a:ext>
                  </a:extLst>
                </a:gridCol>
              </a:tblGrid>
              <a:tr h="36186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dirty="0">
                          <a:effectLst/>
                          <a:latin typeface="Century Gothic" panose="020B0502020202020204" pitchFamily="34" charset="0"/>
                        </a:rPr>
                        <a:t>Тауардың атауы</a:t>
                      </a:r>
                      <a:endParaRPr lang="ru-RU" sz="1000" b="1" i="0" u="none" strike="noStrike" dirty="0">
                        <a:solidFill>
                          <a:srgbClr val="000000"/>
                        </a:solidFill>
                        <a:effectLst/>
                        <a:latin typeface="Century Gothic" panose="020B0502020202020204" pitchFamily="34" charset="0"/>
                      </a:endParaRPr>
                    </a:p>
                  </a:txBody>
                  <a:tcPr marL="7924" marR="7924" marT="7924"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dirty="0">
                          <a:effectLst/>
                          <a:latin typeface="Century Gothic" panose="020B0502020202020204" pitchFamily="34" charset="0"/>
                        </a:rPr>
                        <a:t>Импорт, мың АҚШ долл. </a:t>
                      </a:r>
                      <a:endParaRPr lang="ru-RU" sz="1000" b="1" i="0" u="none" strike="noStrike" dirty="0">
                        <a:solidFill>
                          <a:srgbClr val="000000"/>
                        </a:solidFill>
                        <a:effectLst/>
                        <a:latin typeface="Century Gothic" panose="020B0502020202020204" pitchFamily="34" charset="0"/>
                      </a:endParaRPr>
                    </a:p>
                  </a:txBody>
                  <a:tcPr marL="7924" marR="7924" marT="7924"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dirty="0">
                          <a:effectLst/>
                          <a:latin typeface="Century Gothic" panose="020B0502020202020204" pitchFamily="34" charset="0"/>
                        </a:rPr>
                        <a:t>Үлесі,%</a:t>
                      </a:r>
                    </a:p>
                    <a:p>
                      <a:pPr algn="r" fontAlgn="b"/>
                      <a:endParaRPr lang="ru-RU" sz="1000" b="1"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3597403470"/>
                  </a:ext>
                </a:extLst>
              </a:tr>
              <a:tr h="183527">
                <a:tc>
                  <a:txBody>
                    <a:bodyPr/>
                    <a:lstStyle/>
                    <a:p>
                      <a:pPr algn="l" fontAlgn="b"/>
                      <a:r>
                        <a:rPr lang="ru-RU" sz="900" u="none" strike="noStrike" dirty="0">
                          <a:effectLst/>
                          <a:latin typeface="Century Gothic" panose="020B0502020202020204" pitchFamily="34" charset="0"/>
                        </a:rPr>
                        <a:t>Кендер және қорғасын концентраттары</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288 479</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24,1%</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3709995750"/>
                  </a:ext>
                </a:extLst>
              </a:tr>
              <a:tr h="183527">
                <a:tc>
                  <a:txBody>
                    <a:bodyPr/>
                    <a:lstStyle/>
                    <a:p>
                      <a:pPr algn="l" fontAlgn="b"/>
                      <a:r>
                        <a:rPr lang="ru-RU" sz="900" u="none" strike="noStrike" dirty="0">
                          <a:effectLst/>
                          <a:latin typeface="Century Gothic" panose="020B0502020202020204" pitchFamily="34" charset="0"/>
                        </a:rPr>
                        <a:t>Кендер және мырыш концентраттары</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116 675</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9,8%</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1334383214"/>
                  </a:ext>
                </a:extLst>
              </a:tr>
              <a:tr h="183527">
                <a:tc>
                  <a:txBody>
                    <a:bodyPr/>
                    <a:lstStyle/>
                    <a:p>
                      <a:pPr algn="l" fontAlgn="b"/>
                      <a:r>
                        <a:rPr lang="ru-RU" sz="900" u="none" strike="noStrike" dirty="0">
                          <a:effectLst/>
                          <a:latin typeface="Century Gothic" panose="020B0502020202020204" pitchFamily="34" charset="0"/>
                        </a:rPr>
                        <a:t>Химиялық және радиоактивті элементтер</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103 204</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8,6%</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2915312841"/>
                  </a:ext>
                </a:extLst>
              </a:tr>
              <a:tr h="143397">
                <a:tc>
                  <a:txBody>
                    <a:bodyPr/>
                    <a:lstStyle/>
                    <a:p>
                      <a:pPr algn="l" fontAlgn="b"/>
                      <a:r>
                        <a:rPr lang="ru-RU" sz="900" u="none" strike="noStrike" dirty="0">
                          <a:effectLst/>
                          <a:latin typeface="Century Gothic" panose="020B0502020202020204" pitchFamily="34" charset="0"/>
                        </a:rPr>
                        <a:t>Шиналар мен </a:t>
                      </a:r>
                      <a:r>
                        <a:rPr lang="ru-RU" sz="900" u="none" strike="noStrike" dirty="0" err="1" smtClean="0">
                          <a:effectLst/>
                          <a:latin typeface="Century Gothic" panose="020B0502020202020204" pitchFamily="34" charset="0"/>
                        </a:rPr>
                        <a:t>дөңгелек тыстары</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32 717</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2,7%</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4118521471"/>
                  </a:ext>
                </a:extLst>
              </a:tr>
              <a:tr h="180585">
                <a:tc>
                  <a:txBody>
                    <a:bodyPr/>
                    <a:lstStyle/>
                    <a:p>
                      <a:pPr algn="l" fontAlgn="b"/>
                      <a:r>
                        <a:rPr lang="ru-RU" sz="900" u="none" strike="noStrike">
                          <a:effectLst/>
                          <a:latin typeface="Century Gothic" panose="020B0502020202020204" pitchFamily="34" charset="0"/>
                        </a:rPr>
                        <a:t>Кендер және мыс концентраттары</a:t>
                      </a:r>
                      <a:endParaRPr lang="ru-RU" sz="900" b="0" i="0" u="none" strike="noStrike">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26 264</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2,2%</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3363986769"/>
                  </a:ext>
                </a:extLst>
              </a:tr>
              <a:tr h="143397">
                <a:tc>
                  <a:txBody>
                    <a:bodyPr/>
                    <a:lstStyle/>
                    <a:p>
                      <a:pPr algn="l" fontAlgn="b"/>
                      <a:r>
                        <a:rPr lang="ru-RU" sz="900" u="none" strike="noStrike">
                          <a:effectLst/>
                          <a:latin typeface="Century Gothic" panose="020B0502020202020204" pitchFamily="34" charset="0"/>
                        </a:rPr>
                        <a:t>Кендер және титан концентраттары</a:t>
                      </a:r>
                      <a:endParaRPr lang="ru-RU" sz="900" b="0" i="0" u="none" strike="noStrike">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26 120</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2,2%</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968408015"/>
                  </a:ext>
                </a:extLst>
              </a:tr>
              <a:tr h="180585">
                <a:tc>
                  <a:txBody>
                    <a:bodyPr/>
                    <a:lstStyle/>
                    <a:p>
                      <a:pPr algn="l" fontAlgn="b"/>
                      <a:r>
                        <a:rPr lang="ru-RU" sz="900" u="none" strike="noStrike" dirty="0">
                          <a:effectLst/>
                          <a:latin typeface="Century Gothic" panose="020B0502020202020204" pitchFamily="34" charset="0"/>
                        </a:rPr>
                        <a:t>Кендер және ниобий концентраттары</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23 267</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1,9%</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4121112589"/>
                  </a:ext>
                </a:extLst>
              </a:tr>
              <a:tr h="143397">
                <a:tc>
                  <a:txBody>
                    <a:bodyPr/>
                    <a:lstStyle/>
                    <a:p>
                      <a:pPr algn="l" fontAlgn="b"/>
                      <a:r>
                        <a:rPr lang="ru-RU" sz="900" u="none" strike="noStrike">
                          <a:effectLst/>
                          <a:latin typeface="Century Gothic" panose="020B0502020202020204" pitchFamily="34" charset="0"/>
                        </a:rPr>
                        <a:t>Мыс бұйымдары</a:t>
                      </a:r>
                      <a:endParaRPr lang="ru-RU" sz="900" b="0" i="0" u="none" strike="noStrike">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21 751</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1,8%</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3486748315"/>
                  </a:ext>
                </a:extLst>
              </a:tr>
              <a:tr h="180585">
                <a:tc>
                  <a:txBody>
                    <a:bodyPr/>
                    <a:lstStyle/>
                    <a:p>
                      <a:pPr algn="l" fontAlgn="b"/>
                      <a:r>
                        <a:rPr lang="ru-RU" sz="900" u="none" strike="noStrike" dirty="0" err="1">
                          <a:effectLst/>
                          <a:latin typeface="Century Gothic" panose="020B0502020202020204" pitchFamily="34" charset="0"/>
                        </a:rPr>
                        <a:t>Бульдозерлер</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20 481</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1,7%</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1029448772"/>
                  </a:ext>
                </a:extLst>
              </a:tr>
              <a:tr h="143397">
                <a:tc>
                  <a:txBody>
                    <a:bodyPr/>
                    <a:lstStyle/>
                    <a:p>
                      <a:pPr algn="l" fontAlgn="b"/>
                      <a:r>
                        <a:rPr lang="ru-RU" sz="900" u="none" strike="noStrike" dirty="0" err="1">
                          <a:effectLst/>
                          <a:latin typeface="Century Gothic" panose="020B0502020202020204" pitchFamily="34" charset="0"/>
                        </a:rPr>
                        <a:t>Пайдалы</a:t>
                      </a:r>
                      <a:r>
                        <a:rPr lang="ru-RU" sz="900" u="none" strike="noStrike" dirty="0">
                          <a:effectLst/>
                          <a:latin typeface="Century Gothic" panose="020B0502020202020204" pitchFamily="34" charset="0"/>
                        </a:rPr>
                        <a:t> </a:t>
                      </a:r>
                      <a:r>
                        <a:rPr lang="ru-RU" sz="900" u="none" strike="noStrike" dirty="0" err="1">
                          <a:effectLst/>
                          <a:latin typeface="Century Gothic" panose="020B0502020202020204" pitchFamily="34" charset="0"/>
                        </a:rPr>
                        <a:t>қазбаларды өңдеуге арналған жабдық</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16 922</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1,4%</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2776365876"/>
                  </a:ext>
                </a:extLst>
              </a:tr>
              <a:tr h="143397">
                <a:tc>
                  <a:txBody>
                    <a:bodyPr/>
                    <a:lstStyle/>
                    <a:p>
                      <a:pPr algn="l" fontAlgn="b"/>
                      <a:r>
                        <a:rPr lang="ru-RU" sz="900" u="none" strike="noStrike">
                          <a:effectLst/>
                          <a:latin typeface="Century Gothic" panose="020B0502020202020204" pitchFamily="34" charset="0"/>
                        </a:rPr>
                        <a:t>Цирконий</a:t>
                      </a:r>
                      <a:endParaRPr lang="ru-RU" sz="900" b="0" i="0" u="none" strike="noStrike">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15 273</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1,3%</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832167183"/>
                  </a:ext>
                </a:extLst>
              </a:tr>
              <a:tr h="143397">
                <a:tc>
                  <a:txBody>
                    <a:bodyPr/>
                    <a:lstStyle/>
                    <a:p>
                      <a:pPr algn="l" fontAlgn="b"/>
                      <a:r>
                        <a:rPr lang="ru-RU" sz="900" u="none" strike="noStrike">
                          <a:effectLst/>
                          <a:latin typeface="Century Gothic" panose="020B0502020202020204" pitchFamily="34" charset="0"/>
                        </a:rPr>
                        <a:t>Тантал</a:t>
                      </a:r>
                      <a:endParaRPr lang="ru-RU" sz="900" b="0" i="0" u="none" strike="noStrike">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15 149</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1,3%</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2442465331"/>
                  </a:ext>
                </a:extLst>
              </a:tr>
              <a:tr h="143397">
                <a:tc>
                  <a:txBody>
                    <a:bodyPr/>
                    <a:lstStyle/>
                    <a:p>
                      <a:pPr algn="l" fontAlgn="b"/>
                      <a:r>
                        <a:rPr lang="ru-RU" sz="900" u="none" strike="noStrike" dirty="0" err="1">
                          <a:effectLst/>
                          <a:latin typeface="Century Gothic" panose="020B0502020202020204" pitchFamily="34" charset="0"/>
                        </a:rPr>
                        <a:t>Бейнеойындарға арналған консольдер</a:t>
                      </a:r>
                      <a:r>
                        <a:rPr lang="ru-RU" sz="900" u="none" strike="noStrike" dirty="0">
                          <a:effectLst/>
                          <a:latin typeface="Century Gothic" panose="020B0502020202020204" pitchFamily="34" charset="0"/>
                        </a:rPr>
                        <a:t>, </a:t>
                      </a:r>
                      <a:r>
                        <a:rPr lang="ru-RU" sz="900" u="none" strike="noStrike" dirty="0" err="1">
                          <a:effectLst/>
                          <a:latin typeface="Century Gothic" panose="020B0502020202020204" pitchFamily="34" charset="0"/>
                        </a:rPr>
                        <a:t>үстел ойындары</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13 151</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1,1%</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534822366"/>
                  </a:ext>
                </a:extLst>
              </a:tr>
              <a:tr h="143397">
                <a:tc>
                  <a:txBody>
                    <a:bodyPr/>
                    <a:lstStyle/>
                    <a:p>
                      <a:pPr algn="l" fontAlgn="b"/>
                      <a:r>
                        <a:rPr lang="ru-RU" sz="900" u="none" strike="noStrike" dirty="0" err="1">
                          <a:effectLst/>
                          <a:latin typeface="Century Gothic" panose="020B0502020202020204" pitchFamily="34" charset="0"/>
                        </a:rPr>
                        <a:t>Жүктерді тасымалдауға арналған көлік құралдары</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13 085</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1,1%</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2329407909"/>
                  </a:ext>
                </a:extLst>
              </a:tr>
              <a:tr h="143397">
                <a:tc>
                  <a:txBody>
                    <a:bodyPr/>
                    <a:lstStyle/>
                    <a:p>
                      <a:pPr algn="l" fontAlgn="b"/>
                      <a:r>
                        <a:rPr lang="ru-RU" sz="900" u="none" strike="noStrike">
                          <a:effectLst/>
                          <a:latin typeface="Century Gothic" panose="020B0502020202020204" pitchFamily="34" charset="0"/>
                        </a:rPr>
                        <a:t>Жеңіл автомобильдер</a:t>
                      </a:r>
                      <a:endParaRPr lang="ru-RU" sz="900" b="0" i="0" u="none" strike="noStrike">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11 710</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1,0%</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713663773"/>
                  </a:ext>
                </a:extLst>
              </a:tr>
              <a:tr h="143397">
                <a:tc>
                  <a:txBody>
                    <a:bodyPr/>
                    <a:lstStyle/>
                    <a:p>
                      <a:pPr algn="l" fontAlgn="b"/>
                      <a:r>
                        <a:rPr lang="ru-RU" sz="900" u="none" strike="noStrike">
                          <a:effectLst/>
                          <a:latin typeface="Century Gothic" panose="020B0502020202020204" pitchFamily="34" charset="0"/>
                        </a:rPr>
                        <a:t>Машиналар және механикалық құрылғылар</a:t>
                      </a:r>
                      <a:endParaRPr lang="ru-RU" sz="900" b="0" i="0" u="none" strike="noStrike">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11 308</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0,9%</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1703056555"/>
                  </a:ext>
                </a:extLst>
              </a:tr>
              <a:tr h="180585">
                <a:tc>
                  <a:txBody>
                    <a:bodyPr/>
                    <a:lstStyle/>
                    <a:p>
                      <a:pPr algn="l" fontAlgn="b"/>
                      <a:r>
                        <a:rPr lang="ru-RU" sz="900" u="none" strike="noStrike" dirty="0" err="1">
                          <a:effectLst/>
                          <a:latin typeface="Century Gothic" panose="020B0502020202020204" pitchFamily="34" charset="0"/>
                        </a:rPr>
                        <a:t>Велосипедтер</a:t>
                      </a:r>
                      <a:r>
                        <a:rPr lang="ru-RU" sz="900" u="none" strike="noStrike" dirty="0">
                          <a:effectLst/>
                          <a:latin typeface="Century Gothic" panose="020B0502020202020204" pitchFamily="34" charset="0"/>
                        </a:rPr>
                        <a:t> мен </a:t>
                      </a:r>
                      <a:r>
                        <a:rPr lang="ru-RU" sz="900" u="none" strike="noStrike" dirty="0" err="1">
                          <a:effectLst/>
                          <a:latin typeface="Century Gothic" panose="020B0502020202020204" pitchFamily="34" charset="0"/>
                        </a:rPr>
                        <a:t>самокаттар</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9 441</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0,8%</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1708023650"/>
                  </a:ext>
                </a:extLst>
              </a:tr>
              <a:tr h="143397">
                <a:tc>
                  <a:txBody>
                    <a:bodyPr/>
                    <a:lstStyle/>
                    <a:p>
                      <a:pPr algn="l" fontAlgn="b"/>
                      <a:r>
                        <a:rPr lang="ru-RU" sz="900" u="none" strike="noStrike" dirty="0" err="1" smtClean="0">
                          <a:effectLst/>
                          <a:latin typeface="Century Gothic" panose="020B0502020202020204" pitchFamily="34" charset="0"/>
                        </a:rPr>
                        <a:t>Ауа</a:t>
                      </a:r>
                      <a:r>
                        <a:rPr lang="ru-RU" sz="900" u="none" strike="noStrike" dirty="0" smtClean="0">
                          <a:effectLst/>
                          <a:latin typeface="Century Gothic" panose="020B0502020202020204" pitchFamily="34" charset="0"/>
                        </a:rPr>
                        <a:t> </a:t>
                      </a:r>
                      <a:r>
                        <a:rPr lang="ru-RU" sz="900" u="none" strike="noStrike" dirty="0" err="1" smtClean="0">
                          <a:effectLst/>
                          <a:latin typeface="Century Gothic" panose="020B0502020202020204" pitchFamily="34" charset="0"/>
                        </a:rPr>
                        <a:t>сорғылары</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9 361</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0,8%</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3163913573"/>
                  </a:ext>
                </a:extLst>
              </a:tr>
              <a:tr h="146971">
                <a:tc>
                  <a:txBody>
                    <a:bodyPr/>
                    <a:lstStyle/>
                    <a:p>
                      <a:pPr algn="l" fontAlgn="b"/>
                      <a:r>
                        <a:rPr lang="ru-RU" sz="900" u="none" strike="noStrike" dirty="0">
                          <a:effectLst/>
                          <a:latin typeface="Century Gothic" panose="020B0502020202020204" pitchFamily="34" charset="0"/>
                        </a:rPr>
                        <a:t>Берлий және хром</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9 133</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0,8%</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3841729235"/>
                  </a:ext>
                </a:extLst>
              </a:tr>
              <a:tr h="183527">
                <a:tc>
                  <a:txBody>
                    <a:bodyPr/>
                    <a:lstStyle/>
                    <a:p>
                      <a:pPr algn="l" fontAlgn="b"/>
                      <a:r>
                        <a:rPr lang="ru-RU" sz="900" u="none" strike="noStrike" dirty="0">
                          <a:effectLst/>
                          <a:latin typeface="Century Gothic" panose="020B0502020202020204" pitchFamily="34" charset="0"/>
                        </a:rPr>
                        <a:t>Басқалар</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411 597</a:t>
                      </a:r>
                      <a:endParaRPr lang="ru-RU" sz="900" b="0" i="0" u="none" strike="noStrike" dirty="0">
                        <a:solidFill>
                          <a:srgbClr val="000000"/>
                        </a:solidFill>
                        <a:effectLst/>
                        <a:latin typeface="Century Gothic" panose="020B0502020202020204" pitchFamily="34" charset="0"/>
                      </a:endParaRPr>
                    </a:p>
                  </a:txBody>
                  <a:tcPr marL="7924" marR="7924" marT="7924" marB="0" anchor="b"/>
                </a:tc>
                <a:tc>
                  <a:txBody>
                    <a:bodyPr/>
                    <a:lstStyle/>
                    <a:p>
                      <a:pPr algn="ctr" fontAlgn="b"/>
                      <a:r>
                        <a:rPr lang="ru-RU" sz="900" u="none" strike="noStrike" dirty="0">
                          <a:effectLst/>
                          <a:latin typeface="Century Gothic" panose="020B0502020202020204" pitchFamily="34" charset="0"/>
                        </a:rPr>
                        <a:t>34%</a:t>
                      </a:r>
                      <a:endParaRPr lang="ru-RU" sz="900" b="0" i="0" u="none" strike="noStrike" dirty="0">
                        <a:solidFill>
                          <a:srgbClr val="000000"/>
                        </a:solidFill>
                        <a:effectLst/>
                        <a:latin typeface="Century Gothic" panose="020B0502020202020204" pitchFamily="34" charset="0"/>
                      </a:endParaRPr>
                    </a:p>
                  </a:txBody>
                  <a:tcPr marL="7924" marR="7924" marT="7924" marB="0" anchor="b"/>
                </a:tc>
                <a:extLst>
                  <a:ext uri="{0D108BD9-81ED-4DB2-BD59-A6C34878D82A}">
                    <a16:rowId xmlns="" xmlns:a16="http://schemas.microsoft.com/office/drawing/2014/main" val="4126050980"/>
                  </a:ext>
                </a:extLst>
              </a:tr>
            </a:tbl>
          </a:graphicData>
        </a:graphic>
      </p:graphicFrame>
    </p:spTree>
    <p:extLst>
      <p:ext uri="{BB962C8B-B14F-4D97-AF65-F5344CB8AC3E}">
        <p14:creationId xmlns="" xmlns:p14="http://schemas.microsoft.com/office/powerpoint/2010/main" val="3625733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
            <a:ext cx="7067128" cy="742950"/>
          </a:xfrm>
        </p:spPr>
        <p:txBody>
          <a:bodyPr>
            <a:noAutofit/>
          </a:bodyPr>
          <a:lstStyle/>
          <a:p>
            <a:r>
              <a:rPr lang="ru-RU" sz="2100" b="1" dirty="0" smtClean="0">
                <a:solidFill>
                  <a:schemeClr val="tx1"/>
                </a:solidFill>
                <a:latin typeface="Arial Narrow" panose="020B0606020202030204" pitchFamily="34" charset="0"/>
              </a:rPr>
              <a:t>2.10 </a:t>
            </a:r>
            <a:r>
              <a:rPr lang="ru-RU" sz="2100" b="1" dirty="0">
                <a:solidFill>
                  <a:schemeClr val="tx1"/>
                </a:solidFill>
                <a:latin typeface="Arial Narrow" panose="020B0606020202030204" pitchFamily="34" charset="0"/>
              </a:rPr>
              <a:t>2022 жылдың I жартыжылдығындағы Алтай Республикасының сыртқы сауда құрылымы</a:t>
            </a:r>
          </a:p>
        </p:txBody>
      </p:sp>
      <p:pic>
        <p:nvPicPr>
          <p:cNvPr id="32" name="Picture 2"/>
          <p:cNvPicPr>
            <a:picLocks noChangeAspect="1" noChangeArrowheads="1"/>
          </p:cNvPicPr>
          <p:nvPr/>
        </p:nvPicPr>
        <p:blipFill rotWithShape="1">
          <a:blip r:embed="rId3"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7740352" y="154383"/>
            <a:ext cx="1224136" cy="3864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3" name="Номер слайда 2"/>
          <p:cNvSpPr>
            <a:spLocks noGrp="1"/>
          </p:cNvSpPr>
          <p:nvPr>
            <p:ph type="sldNum" sz="quarter" idx="12"/>
          </p:nvPr>
        </p:nvSpPr>
        <p:spPr>
          <a:xfrm>
            <a:off x="8278344" y="4767263"/>
            <a:ext cx="470120" cy="274320"/>
          </a:xfrm>
        </p:spPr>
        <p:txBody>
          <a:bodyPr/>
          <a:lstStyle/>
          <a:p>
            <a:pPr algn="r"/>
            <a:fld id="{289900C6-6639-4AE9-927A-EA6F8006A509}" type="slidenum">
              <a:rPr lang="ru-RU" smtClean="0"/>
              <a:pPr algn="r"/>
              <a:t>19</a:t>
            </a:fld>
            <a:endParaRPr lang="ru-RU"/>
          </a:p>
        </p:txBody>
      </p:sp>
      <p:sp>
        <p:nvSpPr>
          <p:cNvPr id="15" name="Прямоугольник 14"/>
          <p:cNvSpPr/>
          <p:nvPr/>
        </p:nvSpPr>
        <p:spPr>
          <a:xfrm>
            <a:off x="395536" y="1275606"/>
            <a:ext cx="8352928" cy="1872208"/>
          </a:xfrm>
          <a:prstGeom prst="rect">
            <a:avLst/>
          </a:prstGeom>
        </p:spPr>
        <p:style>
          <a:lnRef idx="2">
            <a:schemeClr val="accent2"/>
          </a:lnRef>
          <a:fillRef idx="1">
            <a:schemeClr val="lt1"/>
          </a:fillRef>
          <a:effectRef idx="0">
            <a:schemeClr val="accent2"/>
          </a:effectRef>
          <a:fontRef idx="minor">
            <a:schemeClr val="dk1"/>
          </a:fontRef>
        </p:style>
        <p:txBody>
          <a:bodyPr lIns="36000" rIns="36000" rtlCol="0" anchor="t"/>
          <a:lstStyle/>
          <a:p>
            <a:pPr marL="171450" indent="-171450">
              <a:buFont typeface="Arial" panose="020B0604020202020204" pitchFamily="34" charset="0"/>
              <a:buChar char="•"/>
            </a:pPr>
            <a:r>
              <a:rPr lang="kk-KZ" sz="1600" dirty="0">
                <a:solidFill>
                  <a:schemeClr val="accent2"/>
                </a:solidFill>
                <a:latin typeface="Century Gothic" panose="020B0502020202020204" pitchFamily="34" charset="0"/>
              </a:rPr>
              <a:t>Табиғи сары май - 36,7</a:t>
            </a:r>
            <a:r>
              <a:rPr lang="ru-RU" sz="1600" dirty="0">
                <a:solidFill>
                  <a:schemeClr val="accent2"/>
                </a:solidFill>
                <a:latin typeface="Century Gothic" panose="020B0502020202020204" pitchFamily="34" charset="0"/>
              </a:rPr>
              <a:t>%</a:t>
            </a:r>
            <a:endParaRPr lang="en-US" sz="1600" dirty="0">
              <a:solidFill>
                <a:schemeClr val="accent2"/>
              </a:solidFill>
              <a:latin typeface="Century Gothic" panose="020B0502020202020204" pitchFamily="34" charset="0"/>
            </a:endParaRPr>
          </a:p>
          <a:p>
            <a:pPr marL="171450" indent="-171450">
              <a:buFont typeface="Arial" panose="020B0604020202020204" pitchFamily="34" charset="0"/>
              <a:buChar char="•"/>
            </a:pPr>
            <a:r>
              <a:rPr lang="ru-RU" sz="1600" dirty="0">
                <a:solidFill>
                  <a:schemeClr val="tx1"/>
                </a:solidFill>
                <a:latin typeface="Century Gothic" panose="020B0502020202020204" pitchFamily="34" charset="0"/>
              </a:rPr>
              <a:t>Электр машиналары, жабдықтар және олардың бөліктері - 31,4%</a:t>
            </a:r>
          </a:p>
          <a:p>
            <a:pPr marL="171450" indent="-171450">
              <a:buFont typeface="Arial" panose="020B0604020202020204" pitchFamily="34" charset="0"/>
              <a:buChar char="•"/>
            </a:pPr>
            <a:r>
              <a:rPr lang="ru-RU" sz="1600" dirty="0">
                <a:solidFill>
                  <a:schemeClr val="tx1"/>
                </a:solidFill>
                <a:latin typeface="Century Gothic" panose="020B0502020202020204" pitchFamily="34" charset="0"/>
              </a:rPr>
              <a:t>Пластмассалар және одан жасалған бұйымдар - 6,7%</a:t>
            </a:r>
            <a:endParaRPr lang="en-US" sz="1600" dirty="0">
              <a:solidFill>
                <a:schemeClr val="tx1"/>
              </a:solidFill>
              <a:latin typeface="Century Gothic" panose="020B0502020202020204" pitchFamily="34" charset="0"/>
            </a:endParaRPr>
          </a:p>
          <a:p>
            <a:pPr marL="171450" indent="-171450">
              <a:buFont typeface="Arial" panose="020B0604020202020204" pitchFamily="34" charset="0"/>
              <a:buChar char="•"/>
            </a:pPr>
            <a:r>
              <a:rPr lang="ru-RU" sz="1600" dirty="0">
                <a:solidFill>
                  <a:schemeClr val="accent2"/>
                </a:solidFill>
                <a:latin typeface="Century Gothic" panose="020B0502020202020204" pitchFamily="34" charset="0"/>
              </a:rPr>
              <a:t>Мыс және одан жасалған бұйымдар - 4,4%</a:t>
            </a:r>
          </a:p>
          <a:p>
            <a:pPr marL="171450" indent="-171450">
              <a:buFont typeface="Arial" panose="020B0604020202020204" pitchFamily="34" charset="0"/>
              <a:buChar char="•"/>
            </a:pPr>
            <a:r>
              <a:rPr lang="ru-RU" sz="1600" dirty="0">
                <a:solidFill>
                  <a:schemeClr val="tx1"/>
                </a:solidFill>
                <a:latin typeface="Century Gothic" panose="020B0502020202020204" pitchFamily="34" charset="0"/>
              </a:rPr>
              <a:t>Жабдықтар мен механикалық құрылғылар - 3,8%</a:t>
            </a:r>
          </a:p>
          <a:p>
            <a:endParaRPr lang="ru-RU" sz="1600" dirty="0">
              <a:solidFill>
                <a:schemeClr val="tx1"/>
              </a:solidFill>
              <a:latin typeface="Century Gothic" panose="020B0502020202020204" pitchFamily="34" charset="0"/>
            </a:endParaRPr>
          </a:p>
          <a:p>
            <a:endParaRPr lang="ru-RU" sz="1600" dirty="0">
              <a:solidFill>
                <a:schemeClr val="accent2">
                  <a:lumMod val="75000"/>
                </a:schemeClr>
              </a:solidFill>
              <a:latin typeface="Century Gothic" panose="020B0502020202020204" pitchFamily="34" charset="0"/>
            </a:endParaRPr>
          </a:p>
        </p:txBody>
      </p:sp>
      <p:sp>
        <p:nvSpPr>
          <p:cNvPr id="16" name="Прямоугольник 15"/>
          <p:cNvSpPr/>
          <p:nvPr/>
        </p:nvSpPr>
        <p:spPr>
          <a:xfrm>
            <a:off x="395536" y="906502"/>
            <a:ext cx="8352928" cy="276999"/>
          </a:xfrm>
          <a:prstGeom prst="rect">
            <a:avLst/>
          </a:prstGeom>
        </p:spPr>
        <p:txBody>
          <a:bodyPr wrap="square" lIns="72000" tIns="0" rIns="72000" bIns="0">
            <a:spAutoFit/>
          </a:bodyPr>
          <a:lstStyle/>
          <a:p>
            <a:pPr algn="ctr"/>
            <a:r>
              <a:rPr lang="ru-RU" b="1" dirty="0">
                <a:solidFill>
                  <a:schemeClr val="accent2">
                    <a:lumMod val="75000"/>
                  </a:schemeClr>
                </a:solidFill>
                <a:latin typeface="Arial Narrow" panose="020B0606020202030204" pitchFamily="34" charset="0"/>
              </a:rPr>
              <a:t>Импорт - $6,8 млн</a:t>
            </a:r>
            <a:r>
              <a:rPr lang="ru-RU" b="1" dirty="0" smtClean="0">
                <a:solidFill>
                  <a:schemeClr val="accent2">
                    <a:lumMod val="75000"/>
                  </a:schemeClr>
                </a:solidFill>
                <a:latin typeface="Arial Narrow" panose="020B0606020202030204" pitchFamily="34" charset="0"/>
              </a:rPr>
              <a:t>. доллар</a:t>
            </a:r>
            <a:endParaRPr lang="ru-RU" b="1" dirty="0">
              <a:solidFill>
                <a:schemeClr val="accent2">
                  <a:lumMod val="75000"/>
                </a:schemeClr>
              </a:solidFill>
              <a:latin typeface="Arial Narrow" panose="020B0606020202030204" pitchFamily="34" charset="0"/>
            </a:endParaRPr>
          </a:p>
        </p:txBody>
      </p:sp>
      <p:sp>
        <p:nvSpPr>
          <p:cNvPr id="19" name="Прямоугольник 18"/>
          <p:cNvSpPr/>
          <p:nvPr/>
        </p:nvSpPr>
        <p:spPr>
          <a:xfrm>
            <a:off x="383549" y="4155926"/>
            <a:ext cx="8377320" cy="576064"/>
          </a:xfrm>
          <a:prstGeom prst="rect">
            <a:avLst/>
          </a:prstGeom>
          <a:solidFill>
            <a:schemeClr val="accent2">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lIns="72000" rIns="72000" rtlCol="0" anchor="t"/>
          <a:lstStyle/>
          <a:p>
            <a:r>
              <a:rPr lang="ru-RU" sz="1200" dirty="0">
                <a:solidFill>
                  <a:schemeClr val="tx1"/>
                </a:solidFill>
                <a:latin typeface="Century Gothic" panose="020B0502020202020204" pitchFamily="34" charset="0"/>
              </a:rPr>
              <a:t>Импорт құрылымынан көріп отырғанымыздай, позициялардың 41,1% -ын (2,8 млн АҚШ доллары) ШҚО өндірушілері алмастыра алады.</a:t>
            </a:r>
          </a:p>
        </p:txBody>
      </p:sp>
      <p:sp>
        <p:nvSpPr>
          <p:cNvPr id="3" name="TextBox 2">
            <a:extLst>
              <a:ext uri="{FF2B5EF4-FFF2-40B4-BE49-F238E27FC236}">
                <a16:creationId xmlns="" xmlns:a16="http://schemas.microsoft.com/office/drawing/2014/main" id="{B46F469A-9D66-E7C5-50DD-826F7295C9D2}"/>
              </a:ext>
            </a:extLst>
          </p:cNvPr>
          <p:cNvSpPr txBox="1"/>
          <p:nvPr/>
        </p:nvSpPr>
        <p:spPr>
          <a:xfrm>
            <a:off x="539552" y="4803998"/>
            <a:ext cx="6912768" cy="200055"/>
          </a:xfrm>
          <a:prstGeom prst="rect">
            <a:avLst/>
          </a:prstGeom>
          <a:noFill/>
        </p:spPr>
        <p:txBody>
          <a:bodyPr wrap="square" rtlCol="0">
            <a:spAutoFit/>
          </a:bodyPr>
          <a:lstStyle/>
          <a:p>
            <a:r>
              <a:rPr lang="ru-RU" sz="700" i="1" dirty="0" err="1" smtClean="0">
                <a:latin typeface="Arial Narrow" panose="020B0606020202030204" pitchFamily="34" charset="0"/>
              </a:rPr>
              <a:t>Дереккөз: </a:t>
            </a:r>
            <a:r>
              <a:rPr lang="ru-RU" sz="700" i="1" dirty="0" smtClean="0">
                <a:latin typeface="Arial Narrow" panose="020B0606020202030204" pitchFamily="34" charset="0"/>
              </a:rPr>
              <a:t>ҚР ҚМ </a:t>
            </a:r>
            <a:r>
              <a:rPr lang="ru-RU" sz="700" i="1" dirty="0" err="1" smtClean="0">
                <a:latin typeface="Arial Narrow" panose="020B0606020202030204" pitchFamily="34" charset="0"/>
              </a:rPr>
              <a:t>Мемлекеттік</a:t>
            </a:r>
            <a:r>
              <a:rPr lang="ru-RU" sz="700" i="1" dirty="0" smtClean="0">
                <a:latin typeface="Arial Narrow" panose="020B0606020202030204" pitchFamily="34" charset="0"/>
              </a:rPr>
              <a:t> </a:t>
            </a:r>
            <a:r>
              <a:rPr lang="ru-RU" sz="700" i="1" dirty="0" err="1" smtClean="0">
                <a:latin typeface="Arial Narrow" panose="020B0606020202030204" pitchFamily="34" charset="0"/>
              </a:rPr>
              <a:t>кірістер</a:t>
            </a:r>
            <a:r>
              <a:rPr lang="ru-RU" sz="700" i="1" dirty="0" smtClean="0">
                <a:latin typeface="Arial Narrow" panose="020B0606020202030204" pitchFamily="34" charset="0"/>
              </a:rPr>
              <a:t> </a:t>
            </a:r>
            <a:r>
              <a:rPr lang="ru-RU" sz="700" i="1" dirty="0" err="1" smtClean="0">
                <a:latin typeface="Arial Narrow" panose="020B0606020202030204" pitchFamily="34" charset="0"/>
              </a:rPr>
              <a:t>комитеті</a:t>
            </a:r>
            <a:r>
              <a:rPr lang="ru-RU" sz="700" i="1" dirty="0" smtClean="0">
                <a:latin typeface="Arial Narrow" panose="020B0606020202030204" pitchFamily="34" charset="0"/>
              </a:rPr>
              <a:t> (</a:t>
            </a:r>
            <a:r>
              <a:rPr lang="en-US" sz="700" i="1" dirty="0" smtClean="0">
                <a:latin typeface="Arial Narrow" panose="020B0606020202030204" pitchFamily="34" charset="0"/>
                <a:hlinkClick r:id="rId4"/>
              </a:rPr>
              <a:t>https://kgd.gov.kz</a:t>
            </a:r>
            <a:r>
              <a:rPr lang="ru-RU" sz="700" i="1" dirty="0" smtClean="0">
                <a:latin typeface="Arial Narrow" panose="020B0606020202030204" pitchFamily="34" charset="0"/>
              </a:rPr>
              <a:t>)</a:t>
            </a:r>
          </a:p>
        </p:txBody>
      </p:sp>
    </p:spTree>
    <p:extLst>
      <p:ext uri="{BB962C8B-B14F-4D97-AF65-F5344CB8AC3E}">
        <p14:creationId xmlns="" xmlns:p14="http://schemas.microsoft.com/office/powerpoint/2010/main" val="4111408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quarter" idx="1"/>
          </p:nvPr>
        </p:nvSpPr>
        <p:spPr>
          <a:xfrm>
            <a:off x="395536" y="843558"/>
            <a:ext cx="8424936" cy="3600400"/>
          </a:xfrm>
        </p:spPr>
        <p:txBody>
          <a:bodyPr numCol="2" anchor="ctr" anchorCtr="0">
            <a:noAutofit/>
          </a:bodyPr>
          <a:lstStyle/>
          <a:p>
            <a:pPr marL="0" indent="0">
              <a:buNone/>
            </a:pPr>
            <a:r>
              <a:rPr lang="ru-RU" sz="1100" b="1" dirty="0">
                <a:latin typeface="Century Gothic" panose="020B0502020202020204" pitchFamily="34" charset="0"/>
              </a:rPr>
              <a:t>1. </a:t>
            </a:r>
            <a:r>
              <a:rPr lang="kk-KZ" sz="1100" b="1" dirty="0">
                <a:latin typeface="Century Gothic" panose="020B0502020202020204" pitchFamily="34" charset="0"/>
              </a:rPr>
              <a:t>ШҚО-дағы Қор бағдарламаларының нәтижелері</a:t>
            </a:r>
            <a:endParaRPr lang="en-US" sz="1100" b="1" dirty="0">
              <a:latin typeface="Century Gothic" panose="020B0502020202020204" pitchFamily="34" charset="0"/>
            </a:endParaRPr>
          </a:p>
          <a:p>
            <a:pPr marL="0" indent="0">
              <a:buNone/>
            </a:pPr>
            <a:r>
              <a:rPr lang="kk-KZ" sz="900" dirty="0">
                <a:latin typeface="Century Gothic" panose="020B0502020202020204" pitchFamily="34" charset="0"/>
              </a:rPr>
              <a:t>1.1 Қордың ШҚО-дағы бағдарламаларының нәтижелері</a:t>
            </a:r>
            <a:endParaRPr lang="en-US" sz="900" dirty="0">
              <a:latin typeface="Century Gothic" panose="020B0502020202020204" pitchFamily="34" charset="0"/>
            </a:endParaRPr>
          </a:p>
          <a:p>
            <a:pPr marL="0" indent="0">
              <a:buNone/>
            </a:pPr>
            <a:r>
              <a:rPr lang="ru-RU" sz="900" dirty="0">
                <a:latin typeface="Century Gothic" panose="020B0502020202020204" pitchFamily="34" charset="0"/>
              </a:rPr>
              <a:t>1.2 ШҚО-дағы Қор нәтижелерінің серпіні</a:t>
            </a:r>
          </a:p>
          <a:p>
            <a:pPr marL="0" indent="0">
              <a:buNone/>
            </a:pPr>
            <a:r>
              <a:rPr lang="ru-RU" sz="900" dirty="0">
                <a:latin typeface="Century Gothic" panose="020B0502020202020204" pitchFamily="34" charset="0"/>
              </a:rPr>
              <a:t>1.3 Қордың ШҚО-дағы өңірлік бағдарламаларының нәтижелері</a:t>
            </a:r>
            <a:endParaRPr lang="ru-RU" sz="500" dirty="0">
              <a:latin typeface="Century Gothic" panose="020B0502020202020204" pitchFamily="34" charset="0"/>
            </a:endParaRPr>
          </a:p>
          <a:p>
            <a:pPr marL="0" indent="0">
              <a:buNone/>
            </a:pPr>
            <a:r>
              <a:rPr lang="ru-RU" sz="1100" b="1" dirty="0">
                <a:latin typeface="Century Gothic" panose="020B0502020202020204" pitchFamily="34" charset="0"/>
              </a:rPr>
              <a:t>2. Ағымдағы жағдай</a:t>
            </a:r>
          </a:p>
          <a:p>
            <a:pPr marL="0" indent="0">
              <a:buNone/>
            </a:pPr>
            <a:r>
              <a:rPr lang="ru-RU" sz="900" dirty="0">
                <a:latin typeface="Century Gothic" panose="020B0502020202020204" pitchFamily="34" charset="0"/>
              </a:rPr>
              <a:t>2.1 ШҚО статистикалық көрсеткіштері</a:t>
            </a:r>
          </a:p>
          <a:p>
            <a:pPr marL="0" indent="0">
              <a:buNone/>
            </a:pPr>
            <a:r>
              <a:rPr lang="ru-RU" sz="900" dirty="0">
                <a:latin typeface="Century Gothic" panose="020B0502020202020204" pitchFamily="34" charset="0"/>
              </a:rPr>
              <a:t>2.2 ШҚО-ның ерекшеліктері</a:t>
            </a:r>
          </a:p>
          <a:p>
            <a:pPr marL="0" indent="0">
              <a:buNone/>
            </a:pPr>
            <a:r>
              <a:rPr lang="ru-RU" sz="900" dirty="0">
                <a:latin typeface="Century Gothic" panose="020B0502020202020204" pitchFamily="34" charset="0"/>
              </a:rPr>
              <a:t>2.3 ШҚО-ның ел экономикасына қосқан үлесі статистикасы</a:t>
            </a:r>
          </a:p>
          <a:p>
            <a:pPr marL="0" indent="0">
              <a:buNone/>
            </a:pPr>
            <a:r>
              <a:rPr lang="ru-RU" sz="900" dirty="0">
                <a:latin typeface="Century Gothic" panose="020B0502020202020204" pitchFamily="34" charset="0"/>
              </a:rPr>
              <a:t>2.4 ШҚО халықты жұмыспен қамту статистикасы</a:t>
            </a:r>
          </a:p>
          <a:p>
            <a:pPr marL="0" indent="0">
              <a:buNone/>
            </a:pPr>
            <a:r>
              <a:rPr lang="ru-RU" sz="900" dirty="0">
                <a:latin typeface="Century Gothic" panose="020B0502020202020204" pitchFamily="34" charset="0"/>
              </a:rPr>
              <a:t>2.5 ШҚО экономикасының құрылымы</a:t>
            </a:r>
          </a:p>
          <a:p>
            <a:pPr marL="0" indent="0">
              <a:buNone/>
            </a:pPr>
            <a:r>
              <a:rPr lang="ru-RU" sz="900" dirty="0">
                <a:latin typeface="Century Gothic" panose="020B0502020202020204" pitchFamily="34" charset="0"/>
              </a:rPr>
              <a:t>2.6 ШҚО шекара маңы өңірлері</a:t>
            </a:r>
          </a:p>
          <a:p>
            <a:pPr marL="0" indent="0">
              <a:buNone/>
            </a:pPr>
            <a:r>
              <a:rPr lang="ru-RU" sz="900" dirty="0">
                <a:latin typeface="Century Gothic" panose="020B0502020202020204" pitchFamily="34" charset="0"/>
              </a:rPr>
              <a:t>2.7 ШҚО-ның сыртқы сауда динамикасы</a:t>
            </a:r>
          </a:p>
          <a:p>
            <a:pPr marL="0" indent="0">
              <a:buNone/>
            </a:pPr>
            <a:r>
              <a:rPr lang="ru-RU" sz="900" dirty="0">
                <a:latin typeface="Century Gothic" panose="020B0502020202020204" pitchFamily="34" charset="0"/>
              </a:rPr>
              <a:t>2.8 ШҚО-ның 2022 жылғы сыртқы сауда құрылымы</a:t>
            </a:r>
          </a:p>
          <a:p>
            <a:pPr marL="0" indent="0">
              <a:buNone/>
            </a:pPr>
            <a:r>
              <a:rPr lang="ru-RU" sz="900" dirty="0">
                <a:latin typeface="Century Gothic" panose="020B0502020202020204" pitchFamily="34" charset="0"/>
              </a:rPr>
              <a:t>2.9 ШҚО-ның 2022 жылғы импорт құрылымы</a:t>
            </a:r>
          </a:p>
          <a:p>
            <a:pPr marL="0" indent="0">
              <a:buNone/>
            </a:pPr>
            <a:r>
              <a:rPr lang="ru-RU" sz="900" dirty="0" smtClean="0">
                <a:latin typeface="Century Gothic" panose="020B0502020202020204" pitchFamily="34" charset="0"/>
              </a:rPr>
              <a:t>2.10 </a:t>
            </a:r>
            <a:r>
              <a:rPr lang="ru-RU" sz="900" dirty="0">
                <a:latin typeface="Century Gothic" panose="020B0502020202020204" pitchFamily="34" charset="0"/>
              </a:rPr>
              <a:t>Алтай Республикасының 2022 жылдың I жартыжылдығындағы сыртқы саудасының құрылымы</a:t>
            </a:r>
          </a:p>
          <a:p>
            <a:pPr marL="0" indent="0">
              <a:buNone/>
            </a:pPr>
            <a:r>
              <a:rPr lang="ru-RU" sz="900" dirty="0" smtClean="0">
                <a:latin typeface="Century Gothic" panose="020B0502020202020204" pitchFamily="34" charset="0"/>
              </a:rPr>
              <a:t>2.11 </a:t>
            </a:r>
            <a:r>
              <a:rPr lang="ru-RU" sz="900" dirty="0">
                <a:latin typeface="Century Gothic" panose="020B0502020202020204" pitchFamily="34" charset="0"/>
              </a:rPr>
              <a:t>Абай облысының 2022 жылғы сыртқы сауда құрылымы</a:t>
            </a:r>
          </a:p>
          <a:p>
            <a:pPr marL="0" indent="0">
              <a:buNone/>
            </a:pPr>
            <a:r>
              <a:rPr lang="kk-KZ" sz="900" dirty="0">
                <a:latin typeface="Century Gothic" panose="020B0502020202020204" pitchFamily="34" charset="0"/>
              </a:rPr>
              <a:t>2.12 </a:t>
            </a:r>
            <a:r>
              <a:rPr lang="kk-KZ" sz="900" dirty="0" smtClean="0">
                <a:latin typeface="Century Gothic" panose="020B0502020202020204" pitchFamily="34" charset="0"/>
              </a:rPr>
              <a:t>2022 </a:t>
            </a:r>
            <a:r>
              <a:rPr lang="kk-KZ" sz="900" dirty="0">
                <a:latin typeface="Century Gothic" panose="020B0502020202020204" pitchFamily="34" charset="0"/>
              </a:rPr>
              <a:t>жылғы 9 айдағы </a:t>
            </a:r>
            <a:r>
              <a:rPr lang="kk-KZ" sz="900" dirty="0" smtClean="0">
                <a:latin typeface="Century Gothic" panose="020B0502020202020204" pitchFamily="34" charset="0"/>
              </a:rPr>
              <a:t>ШҰАР-мен сыртқы сауда құрылымы </a:t>
            </a:r>
            <a:endParaRPr lang="ru-RU" sz="900" dirty="0">
              <a:latin typeface="Century Gothic" panose="020B0502020202020204" pitchFamily="34" charset="0"/>
            </a:endParaRPr>
          </a:p>
          <a:p>
            <a:pPr marL="0" indent="0">
              <a:buNone/>
            </a:pPr>
            <a:r>
              <a:rPr lang="ru-RU" sz="900" dirty="0">
                <a:latin typeface="Century Gothic" panose="020B0502020202020204" pitchFamily="34" charset="0"/>
              </a:rPr>
              <a:t>2.13 ШҚО </a:t>
            </a:r>
            <a:r>
              <a:rPr lang="ru-RU" sz="900" dirty="0" smtClean="0">
                <a:latin typeface="Century Gothic" panose="020B0502020202020204" pitchFamily="34" charset="0"/>
              </a:rPr>
              <a:t>2022 </a:t>
            </a:r>
            <a:r>
              <a:rPr lang="ru-RU" sz="900" dirty="0" err="1" smtClean="0">
                <a:latin typeface="Century Gothic" panose="020B0502020202020204" pitchFamily="34" charset="0"/>
              </a:rPr>
              <a:t>жылғы экспортының құрылымы</a:t>
            </a:r>
            <a:endParaRPr lang="ru-RU" sz="900" dirty="0">
              <a:latin typeface="Century Gothic" panose="020B0502020202020204" pitchFamily="34" charset="0"/>
            </a:endParaRPr>
          </a:p>
          <a:p>
            <a:pPr marL="0" indent="0">
              <a:buNone/>
            </a:pPr>
            <a:r>
              <a:rPr lang="ru-RU" sz="900" dirty="0">
                <a:latin typeface="Century Gothic" panose="020B0502020202020204" pitchFamily="34" charset="0"/>
              </a:rPr>
              <a:t>2.14 2022 жылғы ҚР-ның Қытайға экспортының құрылымы</a:t>
            </a:r>
          </a:p>
          <a:p>
            <a:pPr marL="0" indent="0">
              <a:buNone/>
            </a:pPr>
            <a:r>
              <a:rPr lang="ru-RU" sz="1100" b="1" dirty="0">
                <a:latin typeface="Century Gothic" panose="020B0502020202020204" pitchFamily="34" charset="0"/>
              </a:rPr>
              <a:t>3. Даму перспективалары және ұсыныстар</a:t>
            </a:r>
          </a:p>
          <a:p>
            <a:pPr marL="0" indent="0">
              <a:buNone/>
            </a:pPr>
            <a:r>
              <a:rPr lang="ru-RU" sz="900" dirty="0" smtClean="0">
                <a:latin typeface="Century Gothic" panose="020B0502020202020204" pitchFamily="34" charset="0"/>
              </a:rPr>
              <a:t>3.1 </a:t>
            </a:r>
            <a:r>
              <a:rPr lang="ru-RU" sz="900" dirty="0">
                <a:latin typeface="Century Gothic" panose="020B0502020202020204" pitchFamily="34" charset="0"/>
              </a:rPr>
              <a:t>Өңір экономикасына инвестициялау үшін перспективалық бағыттар</a:t>
            </a:r>
          </a:p>
          <a:p>
            <a:pPr marL="0" indent="0">
              <a:buNone/>
            </a:pPr>
            <a:r>
              <a:rPr lang="ru-RU" sz="900" dirty="0">
                <a:latin typeface="Century Gothic" panose="020B0502020202020204" pitchFamily="34" charset="0"/>
              </a:rPr>
              <a:t>3.2 </a:t>
            </a:r>
            <a:r>
              <a:rPr lang="ru-RU" sz="900" dirty="0" err="1" smtClean="0">
                <a:latin typeface="Century Gothic" panose="020B0502020202020204" pitchFamily="34" charset="0"/>
              </a:rPr>
              <a:t>Дамыту</a:t>
            </a:r>
            <a:r>
              <a:rPr lang="ru-RU" sz="900" dirty="0" smtClean="0">
                <a:latin typeface="Century Gothic" panose="020B0502020202020204" pitchFamily="34" charset="0"/>
              </a:rPr>
              <a:t> </a:t>
            </a:r>
            <a:r>
              <a:rPr lang="ru-RU" sz="900" dirty="0" err="1" smtClean="0">
                <a:latin typeface="Century Gothic" panose="020B0502020202020204" pitchFamily="34" charset="0"/>
              </a:rPr>
              <a:t>жөніндегі ұсыныстар</a:t>
            </a:r>
            <a:endParaRPr lang="ru-RU" sz="500" dirty="0">
              <a:latin typeface="Century Gothic" panose="020B0502020202020204" pitchFamily="34" charset="0"/>
            </a:endParaRPr>
          </a:p>
          <a:p>
            <a:pPr marL="0" indent="0">
              <a:buNone/>
            </a:pPr>
            <a:r>
              <a:rPr lang="ru-RU" sz="1100" b="1" dirty="0">
                <a:latin typeface="Century Gothic" panose="020B0502020202020204" pitchFamily="34" charset="0"/>
              </a:rPr>
              <a:t>4. Мемлекеттік сектордың өңір экономикасын дамытуға қатысуы</a:t>
            </a:r>
          </a:p>
        </p:txBody>
      </p:sp>
      <p:sp>
        <p:nvSpPr>
          <p:cNvPr id="2" name="Заголовок 1"/>
          <p:cNvSpPr>
            <a:spLocks noGrp="1"/>
          </p:cNvSpPr>
          <p:nvPr>
            <p:ph type="title"/>
          </p:nvPr>
        </p:nvSpPr>
        <p:spPr>
          <a:xfrm>
            <a:off x="457200" y="114300"/>
            <a:ext cx="8229600" cy="441226"/>
          </a:xfrm>
        </p:spPr>
        <p:txBody>
          <a:bodyPr>
            <a:noAutofit/>
          </a:bodyPr>
          <a:lstStyle/>
          <a:p>
            <a:r>
              <a:rPr lang="ru-RU" sz="2100" b="1" dirty="0">
                <a:solidFill>
                  <a:schemeClr val="tx1"/>
                </a:solidFill>
                <a:latin typeface="Arial Narrow" panose="020B0606020202030204" pitchFamily="34" charset="0"/>
              </a:rPr>
              <a:t>Мазмұны</a:t>
            </a:r>
          </a:p>
        </p:txBody>
      </p:sp>
      <p:pic>
        <p:nvPicPr>
          <p:cNvPr id="32" name="Picture 2"/>
          <p:cNvPicPr>
            <a:picLocks noChangeAspect="1" noChangeArrowheads="1"/>
          </p:cNvPicPr>
          <p:nvPr/>
        </p:nvPicPr>
        <p:blipFill rotWithShape="1">
          <a:blip r:embed="rId2"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7740352" y="154383"/>
            <a:ext cx="1224136" cy="3864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Номер слайда 2"/>
          <p:cNvSpPr>
            <a:spLocks noGrp="1"/>
          </p:cNvSpPr>
          <p:nvPr>
            <p:ph type="sldNum" sz="quarter" idx="12"/>
          </p:nvPr>
        </p:nvSpPr>
        <p:spPr>
          <a:xfrm>
            <a:off x="8278344" y="4767263"/>
            <a:ext cx="470120" cy="274320"/>
          </a:xfrm>
        </p:spPr>
        <p:txBody>
          <a:bodyPr/>
          <a:lstStyle/>
          <a:p>
            <a:pPr algn="r"/>
            <a:fld id="{289900C6-6639-4AE9-927A-EA6F8006A509}" type="slidenum">
              <a:rPr lang="ru-RU" smtClean="0"/>
              <a:pPr algn="r"/>
              <a:t>2</a:t>
            </a:fld>
            <a:endParaRPr lang="ru-RU"/>
          </a:p>
        </p:txBody>
      </p:sp>
    </p:spTree>
    <p:extLst>
      <p:ext uri="{BB962C8B-B14F-4D97-AF65-F5344CB8AC3E}">
        <p14:creationId xmlns="" xmlns:p14="http://schemas.microsoft.com/office/powerpoint/2010/main" val="2251851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14300"/>
            <a:ext cx="7238608" cy="426582"/>
          </a:xfrm>
        </p:spPr>
        <p:txBody>
          <a:bodyPr>
            <a:noAutofit/>
          </a:bodyPr>
          <a:lstStyle/>
          <a:p>
            <a:r>
              <a:rPr lang="ru-RU" sz="2100" b="1" dirty="0" smtClean="0">
                <a:solidFill>
                  <a:schemeClr val="tx1"/>
                </a:solidFill>
                <a:latin typeface="Arial Narrow" panose="020B0606020202030204" pitchFamily="34" charset="0"/>
              </a:rPr>
              <a:t>2.11 </a:t>
            </a:r>
            <a:r>
              <a:rPr lang="ru-RU" sz="2100" b="1" dirty="0">
                <a:solidFill>
                  <a:schemeClr val="tx1"/>
                </a:solidFill>
                <a:latin typeface="Arial Narrow" panose="020B0606020202030204" pitchFamily="34" charset="0"/>
              </a:rPr>
              <a:t>Абай облысының 2022 жылғы сыртқы сауда құрылымы</a:t>
            </a:r>
          </a:p>
        </p:txBody>
      </p:sp>
      <p:pic>
        <p:nvPicPr>
          <p:cNvPr id="32" name="Picture 2"/>
          <p:cNvPicPr>
            <a:picLocks noChangeAspect="1" noChangeArrowheads="1"/>
          </p:cNvPicPr>
          <p:nvPr/>
        </p:nvPicPr>
        <p:blipFill rotWithShape="1">
          <a:blip r:embed="rId3"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7740352" y="154383"/>
            <a:ext cx="1224136" cy="3864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3" name="Номер слайда 2"/>
          <p:cNvSpPr>
            <a:spLocks noGrp="1"/>
          </p:cNvSpPr>
          <p:nvPr>
            <p:ph type="sldNum" sz="quarter" idx="12"/>
          </p:nvPr>
        </p:nvSpPr>
        <p:spPr>
          <a:xfrm>
            <a:off x="8278344" y="4767263"/>
            <a:ext cx="470120" cy="274320"/>
          </a:xfrm>
        </p:spPr>
        <p:txBody>
          <a:bodyPr/>
          <a:lstStyle/>
          <a:p>
            <a:pPr algn="r"/>
            <a:fld id="{289900C6-6639-4AE9-927A-EA6F8006A509}" type="slidenum">
              <a:rPr lang="ru-RU" smtClean="0"/>
              <a:pPr algn="r"/>
              <a:t>20</a:t>
            </a:fld>
            <a:endParaRPr lang="ru-RU"/>
          </a:p>
        </p:txBody>
      </p:sp>
      <p:sp>
        <p:nvSpPr>
          <p:cNvPr id="15" name="Прямоугольник 14"/>
          <p:cNvSpPr/>
          <p:nvPr/>
        </p:nvSpPr>
        <p:spPr>
          <a:xfrm>
            <a:off x="395536" y="1275606"/>
            <a:ext cx="8352928" cy="1872208"/>
          </a:xfrm>
          <a:prstGeom prst="rect">
            <a:avLst/>
          </a:prstGeom>
        </p:spPr>
        <p:style>
          <a:lnRef idx="2">
            <a:schemeClr val="accent2"/>
          </a:lnRef>
          <a:fillRef idx="1">
            <a:schemeClr val="lt1"/>
          </a:fillRef>
          <a:effectRef idx="0">
            <a:schemeClr val="accent2"/>
          </a:effectRef>
          <a:fontRef idx="minor">
            <a:schemeClr val="dk1"/>
          </a:fontRef>
        </p:style>
        <p:txBody>
          <a:bodyPr lIns="36000" rIns="36000" rtlCol="0" anchor="t"/>
          <a:lstStyle/>
          <a:p>
            <a:pPr marL="171450" indent="-171450">
              <a:buFont typeface="Arial" panose="020B0604020202020204" pitchFamily="34" charset="0"/>
              <a:buChar char="•"/>
            </a:pPr>
            <a:r>
              <a:rPr lang="ru-RU" sz="1600" dirty="0">
                <a:solidFill>
                  <a:schemeClr val="tx1"/>
                </a:solidFill>
                <a:latin typeface="Century Gothic" panose="020B0502020202020204" pitchFamily="34" charset="0"/>
              </a:rPr>
              <a:t>Химия өнеркәсібінің өнімі - 43,8%</a:t>
            </a:r>
          </a:p>
          <a:p>
            <a:pPr marL="171450" indent="-171450">
              <a:buFont typeface="Arial" panose="020B0604020202020204" pitchFamily="34" charset="0"/>
              <a:buChar char="•"/>
            </a:pPr>
            <a:r>
              <a:rPr lang="ru-RU" sz="1600" dirty="0">
                <a:solidFill>
                  <a:schemeClr val="tx1"/>
                </a:solidFill>
                <a:latin typeface="Century Gothic" panose="020B0502020202020204" pitchFamily="34" charset="0"/>
              </a:rPr>
              <a:t>Машиналар, жабдықтар және аппаратура - 29,6</a:t>
            </a:r>
          </a:p>
          <a:p>
            <a:pPr marL="171450" indent="-171450">
              <a:buFont typeface="Arial" panose="020B0604020202020204" pitchFamily="34" charset="0"/>
              <a:buChar char="•"/>
            </a:pPr>
            <a:r>
              <a:rPr lang="ru-RU" sz="1600" dirty="0">
                <a:solidFill>
                  <a:schemeClr val="accent2"/>
                </a:solidFill>
                <a:latin typeface="Century Gothic" panose="020B0502020202020204" pitchFamily="34" charset="0"/>
              </a:rPr>
              <a:t>Мал және өсімдік тектес өнімдер - 11,9%</a:t>
            </a:r>
          </a:p>
          <a:p>
            <a:pPr marL="171450" indent="-171450">
              <a:buFont typeface="Arial" panose="020B0604020202020204" pitchFamily="34" charset="0"/>
              <a:buChar char="•"/>
            </a:pPr>
            <a:r>
              <a:rPr lang="ru-RU" sz="1600" dirty="0">
                <a:solidFill>
                  <a:schemeClr val="tx1"/>
                </a:solidFill>
                <a:latin typeface="Century Gothic" panose="020B0502020202020204" pitchFamily="34" charset="0"/>
              </a:rPr>
              <a:t>Сүрек және целлюлоза-қағаз бұйымдары - 6%</a:t>
            </a:r>
          </a:p>
          <a:p>
            <a:pPr marL="171450" indent="-171450">
              <a:buFont typeface="Arial" panose="020B0604020202020204" pitchFamily="34" charset="0"/>
              <a:buChar char="•"/>
            </a:pPr>
            <a:r>
              <a:rPr lang="ru-RU" sz="1600" dirty="0">
                <a:solidFill>
                  <a:schemeClr val="accent2"/>
                </a:solidFill>
                <a:latin typeface="Century Gothic" panose="020B0502020202020204" pitchFamily="34" charset="0"/>
              </a:rPr>
              <a:t>Металдар және олардан жасалған бұйымдар - 4%</a:t>
            </a:r>
          </a:p>
          <a:p>
            <a:pPr marL="171450" indent="-171450">
              <a:buFont typeface="Arial" panose="020B0604020202020204" pitchFamily="34" charset="0"/>
              <a:buChar char="•"/>
            </a:pPr>
            <a:r>
              <a:rPr lang="ru-RU" sz="1600" dirty="0">
                <a:solidFill>
                  <a:schemeClr val="tx1"/>
                </a:solidFill>
                <a:latin typeface="Century Gothic" panose="020B0502020202020204" pitchFamily="34" charset="0"/>
              </a:rPr>
              <a:t>Тоқыма және тоқыма бұйымдары - 1,9%</a:t>
            </a:r>
          </a:p>
          <a:p>
            <a:endParaRPr lang="ru-RU" sz="1600" dirty="0">
              <a:solidFill>
                <a:schemeClr val="tx1"/>
              </a:solidFill>
              <a:latin typeface="Century Gothic" panose="020B0502020202020204" pitchFamily="34" charset="0"/>
            </a:endParaRPr>
          </a:p>
          <a:p>
            <a:pPr marL="171450" indent="-171450">
              <a:buFont typeface="Arial" panose="020B0604020202020204" pitchFamily="34" charset="0"/>
              <a:buChar char="•"/>
            </a:pPr>
            <a:endParaRPr lang="ru-RU" sz="1600" dirty="0">
              <a:solidFill>
                <a:schemeClr val="tx1"/>
              </a:solidFill>
              <a:latin typeface="Century Gothic" panose="020B0502020202020204" pitchFamily="34" charset="0"/>
            </a:endParaRPr>
          </a:p>
          <a:p>
            <a:endParaRPr lang="ru-RU" sz="1600" dirty="0">
              <a:solidFill>
                <a:schemeClr val="accent2">
                  <a:lumMod val="75000"/>
                </a:schemeClr>
              </a:solidFill>
              <a:latin typeface="Century Gothic" panose="020B0502020202020204" pitchFamily="34" charset="0"/>
            </a:endParaRPr>
          </a:p>
        </p:txBody>
      </p:sp>
      <p:sp>
        <p:nvSpPr>
          <p:cNvPr id="16" name="Прямоугольник 15"/>
          <p:cNvSpPr/>
          <p:nvPr/>
        </p:nvSpPr>
        <p:spPr>
          <a:xfrm>
            <a:off x="407941" y="926599"/>
            <a:ext cx="8352928" cy="276999"/>
          </a:xfrm>
          <a:prstGeom prst="rect">
            <a:avLst/>
          </a:prstGeom>
        </p:spPr>
        <p:txBody>
          <a:bodyPr wrap="square" lIns="72000" tIns="0" rIns="72000" bIns="0">
            <a:spAutoFit/>
          </a:bodyPr>
          <a:lstStyle/>
          <a:p>
            <a:pPr algn="ctr"/>
            <a:r>
              <a:rPr lang="ru-RU" b="1" dirty="0">
                <a:solidFill>
                  <a:schemeClr val="accent2">
                    <a:lumMod val="75000"/>
                  </a:schemeClr>
                </a:solidFill>
                <a:latin typeface="Arial Narrow" panose="020B0606020202030204" pitchFamily="34" charset="0"/>
              </a:rPr>
              <a:t>Импорт - $25,2 млн</a:t>
            </a:r>
            <a:r>
              <a:rPr lang="ru-RU" b="1" dirty="0" smtClean="0">
                <a:solidFill>
                  <a:schemeClr val="accent2">
                    <a:lumMod val="75000"/>
                  </a:schemeClr>
                </a:solidFill>
                <a:latin typeface="Arial Narrow" panose="020B0606020202030204" pitchFamily="34" charset="0"/>
              </a:rPr>
              <a:t>. доллар</a:t>
            </a:r>
            <a:endParaRPr lang="ru-RU" b="1" dirty="0">
              <a:solidFill>
                <a:schemeClr val="accent2">
                  <a:lumMod val="75000"/>
                </a:schemeClr>
              </a:solidFill>
              <a:latin typeface="Arial Narrow" panose="020B0606020202030204" pitchFamily="34" charset="0"/>
            </a:endParaRPr>
          </a:p>
        </p:txBody>
      </p:sp>
      <p:sp>
        <p:nvSpPr>
          <p:cNvPr id="19" name="Прямоугольник 18"/>
          <p:cNvSpPr/>
          <p:nvPr/>
        </p:nvSpPr>
        <p:spPr>
          <a:xfrm>
            <a:off x="383549" y="4155926"/>
            <a:ext cx="8377320" cy="576064"/>
          </a:xfrm>
          <a:prstGeom prst="rect">
            <a:avLst/>
          </a:prstGeom>
          <a:solidFill>
            <a:schemeClr val="accent2">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lIns="72000" rIns="72000" rtlCol="0" anchor="t"/>
          <a:lstStyle/>
          <a:p>
            <a:r>
              <a:rPr lang="ru-RU" sz="1200" dirty="0">
                <a:solidFill>
                  <a:schemeClr val="tx1"/>
                </a:solidFill>
                <a:latin typeface="Century Gothic" panose="020B0502020202020204" pitchFamily="34" charset="0"/>
              </a:rPr>
              <a:t>Импорт құрылымынан көріп отырғанымыздай, позициялардың 15,9% -ын (4 млн АҚШ доллары) ШҚО өндірушілері алмастыра алады.</a:t>
            </a:r>
          </a:p>
        </p:txBody>
      </p:sp>
      <p:sp>
        <p:nvSpPr>
          <p:cNvPr id="3" name="TextBox 2">
            <a:extLst>
              <a:ext uri="{FF2B5EF4-FFF2-40B4-BE49-F238E27FC236}">
                <a16:creationId xmlns="" xmlns:a16="http://schemas.microsoft.com/office/drawing/2014/main" id="{B46F469A-9D66-E7C5-50DD-826F7295C9D2}"/>
              </a:ext>
            </a:extLst>
          </p:cNvPr>
          <p:cNvSpPr txBox="1"/>
          <p:nvPr/>
        </p:nvSpPr>
        <p:spPr>
          <a:xfrm>
            <a:off x="539552" y="4803998"/>
            <a:ext cx="6912768" cy="215444"/>
          </a:xfrm>
          <a:prstGeom prst="rect">
            <a:avLst/>
          </a:prstGeom>
          <a:noFill/>
        </p:spPr>
        <p:txBody>
          <a:bodyPr wrap="square" rtlCol="0">
            <a:spAutoFit/>
          </a:bodyPr>
          <a:lstStyle/>
          <a:p>
            <a:r>
              <a:rPr lang="ru-RU" sz="800" i="1" dirty="0" err="1" smtClean="0"/>
              <a:t>Дереккөз: </a:t>
            </a:r>
            <a:r>
              <a:rPr lang="ru-RU" sz="800" i="1" dirty="0" smtClean="0"/>
              <a:t>ҚР ҚМ </a:t>
            </a:r>
            <a:r>
              <a:rPr lang="ru-RU" sz="800" i="1" dirty="0" err="1" smtClean="0"/>
              <a:t>Мемлекеттік</a:t>
            </a:r>
            <a:r>
              <a:rPr lang="ru-RU" sz="800" i="1" dirty="0" smtClean="0"/>
              <a:t> </a:t>
            </a:r>
            <a:r>
              <a:rPr lang="ru-RU" sz="800" i="1" dirty="0" err="1" smtClean="0"/>
              <a:t>кірістер</a:t>
            </a:r>
            <a:r>
              <a:rPr lang="ru-RU" sz="800" i="1" dirty="0" smtClean="0"/>
              <a:t> </a:t>
            </a:r>
            <a:r>
              <a:rPr lang="ru-RU" sz="800" i="1" dirty="0" err="1" smtClean="0"/>
              <a:t>комитеті</a:t>
            </a:r>
            <a:r>
              <a:rPr lang="ru-RU" sz="800" i="1" dirty="0" smtClean="0"/>
              <a:t> (</a:t>
            </a:r>
            <a:r>
              <a:rPr lang="en-US" sz="800" i="1" dirty="0" smtClean="0">
                <a:hlinkClick r:id="rId4"/>
              </a:rPr>
              <a:t>https://kgd.gov.kz</a:t>
            </a:r>
            <a:r>
              <a:rPr lang="ru-RU" sz="800" i="1" dirty="0" smtClean="0"/>
              <a:t>)</a:t>
            </a:r>
          </a:p>
        </p:txBody>
      </p:sp>
    </p:spTree>
    <p:extLst>
      <p:ext uri="{BB962C8B-B14F-4D97-AF65-F5344CB8AC3E}">
        <p14:creationId xmlns="" xmlns:p14="http://schemas.microsoft.com/office/powerpoint/2010/main" val="777658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
            <a:ext cx="7355160" cy="742950"/>
          </a:xfrm>
        </p:spPr>
        <p:txBody>
          <a:bodyPr>
            <a:noAutofit/>
          </a:bodyPr>
          <a:lstStyle/>
          <a:p>
            <a:r>
              <a:rPr lang="ru-RU" sz="2100" b="1" dirty="0">
                <a:solidFill>
                  <a:schemeClr val="tx1"/>
                </a:solidFill>
                <a:latin typeface="Arial Narrow" panose="020B0606020202030204" pitchFamily="34" charset="0"/>
              </a:rPr>
              <a:t>2.12 </a:t>
            </a:r>
            <a:r>
              <a:rPr lang="ru-RU" sz="2100" b="1" dirty="0" err="1" smtClean="0">
                <a:solidFill>
                  <a:schemeClr val="tx1"/>
                </a:solidFill>
                <a:latin typeface="Arial Narrow" panose="020B0606020202030204" pitchFamily="34" charset="0"/>
              </a:rPr>
              <a:t>Шыңжаңның </a:t>
            </a:r>
            <a:r>
              <a:rPr lang="ru-RU" sz="2100" b="1" dirty="0" smtClean="0">
                <a:solidFill>
                  <a:schemeClr val="tx1"/>
                </a:solidFill>
                <a:latin typeface="Arial Narrow" panose="020B0606020202030204" pitchFamily="34" charset="0"/>
              </a:rPr>
              <a:t>2022 </a:t>
            </a:r>
            <a:r>
              <a:rPr lang="ru-RU" sz="2100" b="1" dirty="0">
                <a:solidFill>
                  <a:schemeClr val="tx1"/>
                </a:solidFill>
                <a:latin typeface="Arial Narrow" panose="020B0606020202030204" pitchFamily="34" charset="0"/>
              </a:rPr>
              <a:t>жылғы сыртқы сауда құрылымы</a:t>
            </a:r>
            <a:r>
              <a:rPr lang="en-US" sz="2100" b="1" dirty="0">
                <a:solidFill>
                  <a:schemeClr val="tx1"/>
                </a:solidFill>
                <a:latin typeface="Arial Narrow" panose="020B0606020202030204" pitchFamily="34" charset="0"/>
              </a:rPr>
              <a:t/>
            </a:r>
            <a:br>
              <a:rPr lang="en-US" sz="2100" b="1" dirty="0">
                <a:solidFill>
                  <a:schemeClr val="tx1"/>
                </a:solidFill>
                <a:latin typeface="Arial Narrow" panose="020B0606020202030204" pitchFamily="34" charset="0"/>
              </a:rPr>
            </a:br>
            <a:r>
              <a:rPr lang="ru-RU" sz="2100" b="1" dirty="0">
                <a:solidFill>
                  <a:schemeClr val="tx1"/>
                </a:solidFill>
                <a:latin typeface="Arial Narrow" panose="020B0606020202030204" pitchFamily="34" charset="0"/>
              </a:rPr>
              <a:t>(9 ай)</a:t>
            </a:r>
          </a:p>
        </p:txBody>
      </p:sp>
      <p:pic>
        <p:nvPicPr>
          <p:cNvPr id="32" name="Picture 2"/>
          <p:cNvPicPr>
            <a:picLocks noChangeAspect="1" noChangeArrowheads="1"/>
          </p:cNvPicPr>
          <p:nvPr/>
        </p:nvPicPr>
        <p:blipFill rotWithShape="1">
          <a:blip r:embed="rId3"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7740352" y="154383"/>
            <a:ext cx="1224136" cy="3864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3" name="Номер слайда 2"/>
          <p:cNvSpPr>
            <a:spLocks noGrp="1"/>
          </p:cNvSpPr>
          <p:nvPr>
            <p:ph type="sldNum" sz="quarter" idx="12"/>
          </p:nvPr>
        </p:nvSpPr>
        <p:spPr>
          <a:xfrm>
            <a:off x="8278344" y="4767263"/>
            <a:ext cx="470120" cy="274320"/>
          </a:xfrm>
        </p:spPr>
        <p:txBody>
          <a:bodyPr/>
          <a:lstStyle/>
          <a:p>
            <a:pPr algn="r"/>
            <a:fld id="{289900C6-6639-4AE9-927A-EA6F8006A509}" type="slidenum">
              <a:rPr lang="ru-RU" smtClean="0"/>
              <a:pPr algn="r"/>
              <a:t>21</a:t>
            </a:fld>
            <a:endParaRPr lang="ru-RU"/>
          </a:p>
        </p:txBody>
      </p:sp>
      <p:sp>
        <p:nvSpPr>
          <p:cNvPr id="15" name="Прямоугольник 14"/>
          <p:cNvSpPr/>
          <p:nvPr/>
        </p:nvSpPr>
        <p:spPr>
          <a:xfrm>
            <a:off x="395536" y="1347614"/>
            <a:ext cx="8352928" cy="1224136"/>
          </a:xfrm>
          <a:prstGeom prst="rect">
            <a:avLst/>
          </a:prstGeom>
        </p:spPr>
        <p:style>
          <a:lnRef idx="2">
            <a:schemeClr val="accent2"/>
          </a:lnRef>
          <a:fillRef idx="1">
            <a:schemeClr val="lt1"/>
          </a:fillRef>
          <a:effectRef idx="0">
            <a:schemeClr val="accent2"/>
          </a:effectRef>
          <a:fontRef idx="minor">
            <a:schemeClr val="dk1"/>
          </a:fontRef>
        </p:style>
        <p:txBody>
          <a:bodyPr lIns="36000" rIns="36000" rtlCol="0" anchor="t"/>
          <a:lstStyle/>
          <a:p>
            <a:pPr marL="90488" indent="-90488">
              <a:buFont typeface="Arial" pitchFamily="34" charset="0"/>
              <a:buChar char="•"/>
            </a:pPr>
            <a:r>
              <a:rPr lang="ru-RU" sz="1600" dirty="0">
                <a:latin typeface="Century Gothic" panose="020B0502020202020204" pitchFamily="34" charset="0"/>
              </a:rPr>
              <a:t>Мақта</a:t>
            </a:r>
          </a:p>
          <a:p>
            <a:pPr marL="90488" indent="-90488">
              <a:buFont typeface="Arial" pitchFamily="34" charset="0"/>
              <a:buChar char="•"/>
            </a:pPr>
            <a:r>
              <a:rPr lang="ru-RU" sz="1600" dirty="0">
                <a:solidFill>
                  <a:schemeClr val="accent2"/>
                </a:solidFill>
                <a:latin typeface="Century Gothic" panose="020B0502020202020204" pitchFamily="34" charset="0"/>
              </a:rPr>
              <a:t>Жүн</a:t>
            </a:r>
          </a:p>
          <a:p>
            <a:pPr marL="90488" indent="-90488">
              <a:buFont typeface="Arial" pitchFamily="34" charset="0"/>
              <a:buChar char="•"/>
            </a:pPr>
            <a:r>
              <a:rPr lang="ru-RU" sz="1600" dirty="0">
                <a:latin typeface="Century Gothic" panose="020B0502020202020204" pitchFamily="34" charset="0"/>
              </a:rPr>
              <a:t>Табиғи газ</a:t>
            </a:r>
          </a:p>
          <a:p>
            <a:pPr marL="90488" indent="-90488">
              <a:buFont typeface="Arial" pitchFamily="34" charset="0"/>
              <a:buChar char="•"/>
            </a:pPr>
            <a:r>
              <a:rPr lang="ru-RU" sz="1600" dirty="0">
                <a:solidFill>
                  <a:schemeClr val="tx1"/>
                </a:solidFill>
                <a:latin typeface="Century Gothic" panose="020B0502020202020204" pitchFamily="34" charset="0"/>
              </a:rPr>
              <a:t>Ағаш</a:t>
            </a:r>
            <a:endParaRPr lang="ru-RU" sz="1100" dirty="0">
              <a:solidFill>
                <a:schemeClr val="tx1"/>
              </a:solidFill>
              <a:latin typeface="Century Gothic" panose="020B0502020202020204" pitchFamily="34" charset="0"/>
            </a:endParaRPr>
          </a:p>
        </p:txBody>
      </p:sp>
      <p:sp>
        <p:nvSpPr>
          <p:cNvPr id="16" name="Прямоугольник 15"/>
          <p:cNvSpPr/>
          <p:nvPr/>
        </p:nvSpPr>
        <p:spPr>
          <a:xfrm>
            <a:off x="395536" y="906502"/>
            <a:ext cx="8280920" cy="553998"/>
          </a:xfrm>
          <a:prstGeom prst="rect">
            <a:avLst/>
          </a:prstGeom>
        </p:spPr>
        <p:txBody>
          <a:bodyPr wrap="square" lIns="72000" tIns="0" rIns="72000" bIns="0">
            <a:spAutoFit/>
          </a:bodyPr>
          <a:lstStyle/>
          <a:p>
            <a:pPr algn="ctr"/>
            <a:r>
              <a:rPr lang="ru-RU" b="1" dirty="0">
                <a:solidFill>
                  <a:schemeClr val="accent2">
                    <a:lumMod val="75000"/>
                  </a:schemeClr>
                </a:solidFill>
                <a:latin typeface="Arial Narrow" panose="020B0606020202030204" pitchFamily="34" charset="0"/>
              </a:rPr>
              <a:t>Импорт - $4 061 млн</a:t>
            </a:r>
            <a:r>
              <a:rPr lang="ru-RU" b="1" dirty="0" smtClean="0">
                <a:solidFill>
                  <a:schemeClr val="accent2">
                    <a:lumMod val="75000"/>
                  </a:schemeClr>
                </a:solidFill>
                <a:latin typeface="Arial Narrow" panose="020B0606020202030204" pitchFamily="34" charset="0"/>
              </a:rPr>
              <a:t>. доллар</a:t>
            </a:r>
            <a:endParaRPr lang="ru-RU" b="1" dirty="0">
              <a:solidFill>
                <a:schemeClr val="accent2">
                  <a:lumMod val="75000"/>
                </a:schemeClr>
              </a:solidFill>
              <a:latin typeface="Arial Narrow" panose="020B0606020202030204" pitchFamily="34" charset="0"/>
            </a:endParaRPr>
          </a:p>
          <a:p>
            <a:pPr algn="ctr"/>
            <a:endParaRPr lang="ru-RU" b="1" dirty="0">
              <a:solidFill>
                <a:schemeClr val="accent2">
                  <a:lumMod val="75000"/>
                </a:schemeClr>
              </a:solidFill>
              <a:latin typeface="Arial Narrow" panose="020B0606020202030204" pitchFamily="34" charset="0"/>
            </a:endParaRPr>
          </a:p>
        </p:txBody>
      </p:sp>
      <p:sp>
        <p:nvSpPr>
          <p:cNvPr id="10" name="Прямоугольник 9"/>
          <p:cNvSpPr/>
          <p:nvPr/>
        </p:nvSpPr>
        <p:spPr>
          <a:xfrm>
            <a:off x="383549" y="4155926"/>
            <a:ext cx="8377320" cy="576064"/>
          </a:xfrm>
          <a:prstGeom prst="rect">
            <a:avLst/>
          </a:prstGeom>
          <a:solidFill>
            <a:schemeClr val="accent2">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lIns="72000" rIns="72000" rtlCol="0" anchor="t"/>
          <a:lstStyle/>
          <a:p>
            <a:r>
              <a:rPr lang="kk-KZ" sz="1200" dirty="0">
                <a:solidFill>
                  <a:schemeClr val="tx1"/>
                </a:solidFill>
                <a:latin typeface="Century Gothic" panose="020B0502020202020204" pitchFamily="34" charset="0"/>
              </a:rPr>
              <a:t>Импорт құрылымынан біз ШҚО тауарларымен алмастырылуы мүмкін позицияларды көріп отырмыз</a:t>
            </a:r>
            <a:r>
              <a:rPr lang="ru-RU" sz="1200" dirty="0">
                <a:solidFill>
                  <a:schemeClr val="tx1"/>
                </a:solidFill>
                <a:latin typeface="Century Gothic" panose="020B0502020202020204" pitchFamily="34" charset="0"/>
              </a:rPr>
              <a:t>.</a:t>
            </a:r>
          </a:p>
        </p:txBody>
      </p:sp>
      <p:sp>
        <p:nvSpPr>
          <p:cNvPr id="3" name="TextBox 2">
            <a:extLst>
              <a:ext uri="{FF2B5EF4-FFF2-40B4-BE49-F238E27FC236}">
                <a16:creationId xmlns="" xmlns:a16="http://schemas.microsoft.com/office/drawing/2014/main" id="{7A8A587C-FEA6-C0EB-7A93-02210F4867CA}"/>
              </a:ext>
            </a:extLst>
          </p:cNvPr>
          <p:cNvSpPr txBox="1"/>
          <p:nvPr/>
        </p:nvSpPr>
        <p:spPr>
          <a:xfrm>
            <a:off x="539552" y="4803998"/>
            <a:ext cx="6912768" cy="200055"/>
          </a:xfrm>
          <a:prstGeom prst="rect">
            <a:avLst/>
          </a:prstGeom>
          <a:noFill/>
        </p:spPr>
        <p:txBody>
          <a:bodyPr wrap="square" rtlCol="0">
            <a:spAutoFit/>
          </a:bodyPr>
          <a:lstStyle/>
          <a:p>
            <a:r>
              <a:rPr lang="ru-RU" sz="700" i="1" dirty="0" err="1" smtClean="0">
                <a:latin typeface="Arial Narrow" panose="020B0606020202030204" pitchFamily="34" charset="0"/>
              </a:rPr>
              <a:t>Дереккөз: </a:t>
            </a:r>
            <a:r>
              <a:rPr lang="ru-RU" sz="700" i="1" dirty="0" smtClean="0">
                <a:latin typeface="Arial Narrow" panose="020B0606020202030204" pitchFamily="34" charset="0"/>
              </a:rPr>
              <a:t>ҚР ҚМ </a:t>
            </a:r>
            <a:r>
              <a:rPr lang="ru-RU" sz="700" i="1" dirty="0" err="1" smtClean="0">
                <a:latin typeface="Arial Narrow" panose="020B0606020202030204" pitchFamily="34" charset="0"/>
              </a:rPr>
              <a:t>Мемлекеттік</a:t>
            </a:r>
            <a:r>
              <a:rPr lang="ru-RU" sz="700" i="1" dirty="0" smtClean="0">
                <a:latin typeface="Arial Narrow" panose="020B0606020202030204" pitchFamily="34" charset="0"/>
              </a:rPr>
              <a:t> </a:t>
            </a:r>
            <a:r>
              <a:rPr lang="ru-RU" sz="700" i="1" dirty="0" err="1" smtClean="0">
                <a:latin typeface="Arial Narrow" panose="020B0606020202030204" pitchFamily="34" charset="0"/>
              </a:rPr>
              <a:t>кірістер</a:t>
            </a:r>
            <a:r>
              <a:rPr lang="ru-RU" sz="700" i="1" dirty="0" smtClean="0">
                <a:latin typeface="Arial Narrow" panose="020B0606020202030204" pitchFamily="34" charset="0"/>
              </a:rPr>
              <a:t> </a:t>
            </a:r>
            <a:r>
              <a:rPr lang="ru-RU" sz="700" i="1" dirty="0" err="1" smtClean="0">
                <a:latin typeface="Arial Narrow" panose="020B0606020202030204" pitchFamily="34" charset="0"/>
              </a:rPr>
              <a:t>комитеті</a:t>
            </a:r>
            <a:r>
              <a:rPr lang="ru-RU" sz="700" i="1" dirty="0" smtClean="0">
                <a:latin typeface="Arial Narrow" panose="020B0606020202030204" pitchFamily="34" charset="0"/>
              </a:rPr>
              <a:t> (</a:t>
            </a:r>
            <a:r>
              <a:rPr lang="en-US" sz="700" i="1" dirty="0" smtClean="0">
                <a:latin typeface="Arial Narrow" panose="020B0606020202030204" pitchFamily="34" charset="0"/>
                <a:hlinkClick r:id="rId4"/>
              </a:rPr>
              <a:t>https://kgd.gov.kz</a:t>
            </a:r>
            <a:r>
              <a:rPr lang="ru-RU" sz="700" i="1" dirty="0" smtClean="0">
                <a:latin typeface="Arial Narrow" panose="020B0606020202030204" pitchFamily="34" charset="0"/>
              </a:rPr>
              <a:t>)</a:t>
            </a:r>
          </a:p>
        </p:txBody>
      </p:sp>
    </p:spTree>
    <p:extLst>
      <p:ext uri="{BB962C8B-B14F-4D97-AF65-F5344CB8AC3E}">
        <p14:creationId xmlns="" xmlns:p14="http://schemas.microsoft.com/office/powerpoint/2010/main" val="3960941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
            <a:ext cx="6707088" cy="513234"/>
          </a:xfrm>
        </p:spPr>
        <p:txBody>
          <a:bodyPr>
            <a:noAutofit/>
          </a:bodyPr>
          <a:lstStyle/>
          <a:p>
            <a:r>
              <a:rPr lang="ru-RU" sz="2100" b="1" dirty="0">
                <a:solidFill>
                  <a:schemeClr val="tx1"/>
                </a:solidFill>
                <a:latin typeface="Arial Narrow" panose="020B0606020202030204" pitchFamily="34" charset="0"/>
              </a:rPr>
              <a:t>2.13 ШҚО экспортының 2022 жылғы құрылымы</a:t>
            </a:r>
          </a:p>
        </p:txBody>
      </p:sp>
      <p:pic>
        <p:nvPicPr>
          <p:cNvPr id="32" name="Picture 2"/>
          <p:cNvPicPr>
            <a:picLocks noChangeAspect="1" noChangeArrowheads="1"/>
          </p:cNvPicPr>
          <p:nvPr/>
        </p:nvPicPr>
        <p:blipFill rotWithShape="1">
          <a:blip r:embed="rId3"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7740353" y="154384"/>
            <a:ext cx="1224136" cy="3864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3" name="Номер слайда 2"/>
          <p:cNvSpPr>
            <a:spLocks noGrp="1"/>
          </p:cNvSpPr>
          <p:nvPr>
            <p:ph type="sldNum" sz="quarter" idx="12"/>
          </p:nvPr>
        </p:nvSpPr>
        <p:spPr>
          <a:xfrm>
            <a:off x="8278345" y="4767263"/>
            <a:ext cx="470120" cy="274320"/>
          </a:xfrm>
        </p:spPr>
        <p:txBody>
          <a:bodyPr/>
          <a:lstStyle/>
          <a:p>
            <a:pPr algn="r"/>
            <a:fld id="{289900C6-6639-4AE9-927A-EA6F8006A509}" type="slidenum">
              <a:rPr lang="ru-RU" smtClean="0"/>
              <a:pPr algn="r"/>
              <a:t>22</a:t>
            </a:fld>
            <a:endParaRPr lang="ru-RU"/>
          </a:p>
        </p:txBody>
      </p:sp>
      <p:sp>
        <p:nvSpPr>
          <p:cNvPr id="16" name="Прямоугольник 15"/>
          <p:cNvSpPr/>
          <p:nvPr/>
        </p:nvSpPr>
        <p:spPr>
          <a:xfrm>
            <a:off x="395537" y="843559"/>
            <a:ext cx="8352928" cy="215444"/>
          </a:xfrm>
          <a:prstGeom prst="rect">
            <a:avLst/>
          </a:prstGeom>
        </p:spPr>
        <p:txBody>
          <a:bodyPr wrap="square" lIns="72000" tIns="0" rIns="72000" bIns="0">
            <a:spAutoFit/>
          </a:bodyPr>
          <a:lstStyle/>
          <a:p>
            <a:pPr algn="ctr"/>
            <a:r>
              <a:rPr lang="ru-RU" sz="1400" b="1" dirty="0">
                <a:solidFill>
                  <a:schemeClr val="tx1">
                    <a:lumMod val="95000"/>
                    <a:lumOff val="5000"/>
                  </a:schemeClr>
                </a:solidFill>
                <a:latin typeface="Arial Narrow" panose="020B0606020202030204" pitchFamily="34" charset="0"/>
              </a:rPr>
              <a:t>Экспорт - $2 863 млн. АҚШ </a:t>
            </a:r>
            <a:r>
              <a:rPr lang="ru-RU" sz="1400" b="1" dirty="0" smtClean="0">
                <a:solidFill>
                  <a:schemeClr val="tx1">
                    <a:lumMod val="95000"/>
                    <a:lumOff val="5000"/>
                  </a:schemeClr>
                </a:solidFill>
                <a:latin typeface="Arial Narrow" panose="020B0606020202030204" pitchFamily="34" charset="0"/>
              </a:rPr>
              <a:t>доллары</a:t>
            </a:r>
            <a:endParaRPr lang="ru-RU" sz="1400" b="1" dirty="0">
              <a:solidFill>
                <a:schemeClr val="tx1">
                  <a:lumMod val="95000"/>
                  <a:lumOff val="5000"/>
                </a:schemeClr>
              </a:solidFill>
              <a:latin typeface="Arial Narrow" panose="020B0606020202030204" pitchFamily="34" charset="0"/>
            </a:endParaRPr>
          </a:p>
        </p:txBody>
      </p:sp>
      <p:sp>
        <p:nvSpPr>
          <p:cNvPr id="3" name="TextBox 2">
            <a:extLst>
              <a:ext uri="{FF2B5EF4-FFF2-40B4-BE49-F238E27FC236}">
                <a16:creationId xmlns="" xmlns:a16="http://schemas.microsoft.com/office/drawing/2014/main" id="{34D40705-4862-F84C-400F-2C0DE04DC57C}"/>
              </a:ext>
            </a:extLst>
          </p:cNvPr>
          <p:cNvSpPr txBox="1"/>
          <p:nvPr/>
        </p:nvSpPr>
        <p:spPr>
          <a:xfrm>
            <a:off x="539552" y="4803998"/>
            <a:ext cx="6912768" cy="200055"/>
          </a:xfrm>
          <a:prstGeom prst="rect">
            <a:avLst/>
          </a:prstGeom>
          <a:noFill/>
        </p:spPr>
        <p:txBody>
          <a:bodyPr wrap="square" rtlCol="0">
            <a:spAutoFit/>
          </a:bodyPr>
          <a:lstStyle/>
          <a:p>
            <a:r>
              <a:rPr lang="ru-RU" sz="700" i="1" dirty="0" err="1" smtClean="0">
                <a:latin typeface="Arial Narrow" panose="020B0606020202030204" pitchFamily="34" charset="0"/>
              </a:rPr>
              <a:t>Дереккөз: </a:t>
            </a:r>
            <a:r>
              <a:rPr lang="ru-RU" sz="700" i="1" dirty="0" smtClean="0">
                <a:latin typeface="Arial Narrow" panose="020B0606020202030204" pitchFamily="34" charset="0"/>
              </a:rPr>
              <a:t>ҚР ҚМ </a:t>
            </a:r>
            <a:r>
              <a:rPr lang="ru-RU" sz="700" i="1" dirty="0" err="1" smtClean="0">
                <a:latin typeface="Arial Narrow" panose="020B0606020202030204" pitchFamily="34" charset="0"/>
              </a:rPr>
              <a:t>Мемлекеттік</a:t>
            </a:r>
            <a:r>
              <a:rPr lang="ru-RU" sz="700" i="1" dirty="0" smtClean="0">
                <a:latin typeface="Arial Narrow" panose="020B0606020202030204" pitchFamily="34" charset="0"/>
              </a:rPr>
              <a:t> </a:t>
            </a:r>
            <a:r>
              <a:rPr lang="ru-RU" sz="700" i="1" dirty="0" err="1" smtClean="0">
                <a:latin typeface="Arial Narrow" panose="020B0606020202030204" pitchFamily="34" charset="0"/>
              </a:rPr>
              <a:t>кірістер</a:t>
            </a:r>
            <a:r>
              <a:rPr lang="ru-RU" sz="700" i="1" dirty="0" smtClean="0">
                <a:latin typeface="Arial Narrow" panose="020B0606020202030204" pitchFamily="34" charset="0"/>
              </a:rPr>
              <a:t> </a:t>
            </a:r>
            <a:r>
              <a:rPr lang="ru-RU" sz="700" i="1" dirty="0" err="1" smtClean="0">
                <a:latin typeface="Arial Narrow" panose="020B0606020202030204" pitchFamily="34" charset="0"/>
              </a:rPr>
              <a:t>комитеті</a:t>
            </a:r>
            <a:r>
              <a:rPr lang="ru-RU" sz="700" i="1" dirty="0" smtClean="0">
                <a:latin typeface="Arial Narrow" panose="020B0606020202030204" pitchFamily="34" charset="0"/>
              </a:rPr>
              <a:t> (</a:t>
            </a:r>
            <a:r>
              <a:rPr lang="en-US" sz="700" i="1" dirty="0" smtClean="0">
                <a:latin typeface="Arial Narrow" panose="020B0606020202030204" pitchFamily="34" charset="0"/>
                <a:hlinkClick r:id="rId4"/>
              </a:rPr>
              <a:t>https://kgd.gov.kz</a:t>
            </a:r>
            <a:r>
              <a:rPr lang="ru-RU" sz="700" i="1" dirty="0" smtClean="0">
                <a:latin typeface="Arial Narrow" panose="020B0606020202030204" pitchFamily="34" charset="0"/>
              </a:rPr>
              <a:t>)</a:t>
            </a:r>
          </a:p>
        </p:txBody>
      </p:sp>
      <p:graphicFrame>
        <p:nvGraphicFramePr>
          <p:cNvPr id="5" name="Таблица 4"/>
          <p:cNvGraphicFramePr>
            <a:graphicFrameLocks noGrp="1"/>
          </p:cNvGraphicFramePr>
          <p:nvPr>
            <p:extLst>
              <p:ext uri="{D42A27DB-BD31-4B8C-83A1-F6EECF244321}">
                <p14:modId xmlns="" xmlns:p14="http://schemas.microsoft.com/office/powerpoint/2010/main" val="3678843218"/>
              </p:ext>
            </p:extLst>
          </p:nvPr>
        </p:nvGraphicFramePr>
        <p:xfrm>
          <a:off x="827584" y="1131590"/>
          <a:ext cx="7067129" cy="3554006"/>
        </p:xfrm>
        <a:graphic>
          <a:graphicData uri="http://schemas.openxmlformats.org/drawingml/2006/table">
            <a:tbl>
              <a:tblPr>
                <a:tableStyleId>{7DF18680-E054-41AD-8BC1-D1AEF772440D}</a:tableStyleId>
              </a:tblPr>
              <a:tblGrid>
                <a:gridCol w="4918947">
                  <a:extLst>
                    <a:ext uri="{9D8B030D-6E8A-4147-A177-3AD203B41FA5}">
                      <a16:colId xmlns="" xmlns:a16="http://schemas.microsoft.com/office/drawing/2014/main" val="2606709195"/>
                    </a:ext>
                  </a:extLst>
                </a:gridCol>
                <a:gridCol w="1473039">
                  <a:extLst>
                    <a:ext uri="{9D8B030D-6E8A-4147-A177-3AD203B41FA5}">
                      <a16:colId xmlns="" xmlns:a16="http://schemas.microsoft.com/office/drawing/2014/main" val="941658260"/>
                    </a:ext>
                  </a:extLst>
                </a:gridCol>
                <a:gridCol w="675143">
                  <a:extLst>
                    <a:ext uri="{9D8B030D-6E8A-4147-A177-3AD203B41FA5}">
                      <a16:colId xmlns="" xmlns:a16="http://schemas.microsoft.com/office/drawing/2014/main" val="3286621500"/>
                    </a:ext>
                  </a:extLst>
                </a:gridCol>
              </a:tblGrid>
              <a:tr h="310155">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dirty="0">
                          <a:effectLst/>
                          <a:latin typeface="Century Gothic" panose="020B0502020202020204" pitchFamily="34" charset="0"/>
                        </a:rPr>
                        <a:t>Тауардың атауы</a:t>
                      </a:r>
                    </a:p>
                  </a:txBody>
                  <a:tcPr marL="5355" marR="5355" marT="535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dirty="0">
                          <a:effectLst/>
                          <a:latin typeface="Century Gothic" panose="020B0502020202020204" pitchFamily="34" charset="0"/>
                        </a:rPr>
                        <a:t>Экспорт, </a:t>
                      </a:r>
                      <a:r>
                        <a:rPr lang="ru-RU" sz="1000" b="1" u="none" strike="noStrike" dirty="0" err="1">
                          <a:effectLst/>
                          <a:latin typeface="Century Gothic" panose="020B0502020202020204" pitchFamily="34" charset="0"/>
                        </a:rPr>
                        <a:t>мың </a:t>
                      </a:r>
                      <a:r>
                        <a:rPr lang="ru-RU" sz="1000" b="1" u="none" strike="noStrike" dirty="0" smtClean="0">
                          <a:effectLst/>
                          <a:latin typeface="Century Gothic" panose="020B0502020202020204" pitchFamily="34" charset="0"/>
                        </a:rPr>
                        <a:t>АҚШ доллары</a:t>
                      </a:r>
                      <a:endParaRPr lang="ru-RU" sz="1000" b="1" u="none" strike="noStrike" dirty="0">
                        <a:effectLst/>
                        <a:latin typeface="Century Gothic" panose="020B0502020202020204" pitchFamily="34" charset="0"/>
                      </a:endParaRPr>
                    </a:p>
                  </a:txBody>
                  <a:tcPr marL="5355" marR="5355" marT="535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dirty="0">
                          <a:effectLst/>
                          <a:latin typeface="Century Gothic" panose="020B0502020202020204" pitchFamily="34" charset="0"/>
                        </a:rPr>
                        <a:t>Үлесі,% -бен</a:t>
                      </a:r>
                    </a:p>
                  </a:txBody>
                  <a:tcPr marL="5355" marR="5355" marT="5355" marB="0" anchor="ctr"/>
                </a:tc>
                <a:extLst>
                  <a:ext uri="{0D108BD9-81ED-4DB2-BD59-A6C34878D82A}">
                    <a16:rowId xmlns="" xmlns:a16="http://schemas.microsoft.com/office/drawing/2014/main" val="882205134"/>
                  </a:ext>
                </a:extLst>
              </a:tr>
              <a:tr h="170729">
                <a:tc>
                  <a:txBody>
                    <a:bodyPr/>
                    <a:lstStyle/>
                    <a:p>
                      <a:pPr algn="l" fontAlgn="b"/>
                      <a:r>
                        <a:rPr lang="ru-RU" sz="900" u="none" strike="noStrike" dirty="0">
                          <a:effectLst/>
                          <a:latin typeface="Century Gothic" panose="020B0502020202020204" pitchFamily="34" charset="0"/>
                        </a:rPr>
                        <a:t>Мырыш</a:t>
                      </a:r>
                      <a:endParaRPr lang="ru-RU" sz="900" b="1"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600 637</a:t>
                      </a:r>
                      <a:endParaRPr lang="ru-RU" sz="900" b="0"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21%</a:t>
                      </a:r>
                      <a:endParaRPr lang="ru-RU" sz="900" b="0" i="0" u="none" strike="noStrike" dirty="0">
                        <a:solidFill>
                          <a:srgbClr val="000000"/>
                        </a:solidFill>
                        <a:effectLst/>
                        <a:latin typeface="Century Gothic" panose="020B0502020202020204" pitchFamily="34" charset="0"/>
                      </a:endParaRPr>
                    </a:p>
                  </a:txBody>
                  <a:tcPr marL="5355" marR="5355" marT="5355" marB="0" anchor="b"/>
                </a:tc>
                <a:extLst>
                  <a:ext uri="{0D108BD9-81ED-4DB2-BD59-A6C34878D82A}">
                    <a16:rowId xmlns="" xmlns:a16="http://schemas.microsoft.com/office/drawing/2014/main" val="2856206792"/>
                  </a:ext>
                </a:extLst>
              </a:tr>
              <a:tr h="170729">
                <a:tc>
                  <a:txBody>
                    <a:bodyPr/>
                    <a:lstStyle/>
                    <a:p>
                      <a:pPr algn="l" fontAlgn="b"/>
                      <a:r>
                        <a:rPr lang="ru-RU" sz="900" u="none" strike="noStrike" dirty="0">
                          <a:effectLst/>
                          <a:latin typeface="Century Gothic" panose="020B0502020202020204" pitchFamily="34" charset="0"/>
                        </a:rPr>
                        <a:t>Мыс қорытпалары</a:t>
                      </a:r>
                      <a:endParaRPr lang="ru-RU" sz="900" b="1"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488 325</a:t>
                      </a:r>
                      <a:endParaRPr lang="ru-RU" sz="900" b="0"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17%</a:t>
                      </a:r>
                      <a:endParaRPr lang="ru-RU" sz="900" b="0" i="0" u="none" strike="noStrike" dirty="0">
                        <a:solidFill>
                          <a:srgbClr val="000000"/>
                        </a:solidFill>
                        <a:effectLst/>
                        <a:latin typeface="Century Gothic" panose="020B0502020202020204" pitchFamily="34" charset="0"/>
                      </a:endParaRPr>
                    </a:p>
                  </a:txBody>
                  <a:tcPr marL="5355" marR="5355" marT="5355" marB="0" anchor="b"/>
                </a:tc>
                <a:extLst>
                  <a:ext uri="{0D108BD9-81ED-4DB2-BD59-A6C34878D82A}">
                    <a16:rowId xmlns="" xmlns:a16="http://schemas.microsoft.com/office/drawing/2014/main" val="3413013553"/>
                  </a:ext>
                </a:extLst>
              </a:tr>
              <a:tr h="170729">
                <a:tc>
                  <a:txBody>
                    <a:bodyPr/>
                    <a:lstStyle/>
                    <a:p>
                      <a:pPr algn="l" fontAlgn="b"/>
                      <a:r>
                        <a:rPr lang="ru-RU" sz="900" u="none" strike="noStrike" dirty="0">
                          <a:effectLst/>
                          <a:latin typeface="Century Gothic" panose="020B0502020202020204" pitchFamily="34" charset="0"/>
                        </a:rPr>
                        <a:t>Күміс</a:t>
                      </a:r>
                      <a:endParaRPr lang="ru-RU" sz="900" b="1"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442 288</a:t>
                      </a:r>
                      <a:endParaRPr lang="ru-RU" sz="900" b="0"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15%</a:t>
                      </a:r>
                      <a:endParaRPr lang="ru-RU" sz="900" b="0" i="0" u="none" strike="noStrike" dirty="0">
                        <a:solidFill>
                          <a:srgbClr val="000000"/>
                        </a:solidFill>
                        <a:effectLst/>
                        <a:latin typeface="Century Gothic" panose="020B0502020202020204" pitchFamily="34" charset="0"/>
                      </a:endParaRPr>
                    </a:p>
                  </a:txBody>
                  <a:tcPr marL="5355" marR="5355" marT="5355" marB="0" anchor="b"/>
                </a:tc>
                <a:extLst>
                  <a:ext uri="{0D108BD9-81ED-4DB2-BD59-A6C34878D82A}">
                    <a16:rowId xmlns="" xmlns:a16="http://schemas.microsoft.com/office/drawing/2014/main" val="4272437881"/>
                  </a:ext>
                </a:extLst>
              </a:tr>
              <a:tr h="170729">
                <a:tc>
                  <a:txBody>
                    <a:bodyPr/>
                    <a:lstStyle/>
                    <a:p>
                      <a:pPr algn="l" fontAlgn="b"/>
                      <a:r>
                        <a:rPr lang="ru-RU" sz="900" u="none" strike="noStrike" dirty="0">
                          <a:effectLst/>
                          <a:latin typeface="Century Gothic" panose="020B0502020202020204" pitchFamily="34" charset="0"/>
                        </a:rPr>
                        <a:t>Қымбат металдардың кендері мен концентраттары</a:t>
                      </a:r>
                      <a:endParaRPr lang="ru-RU" sz="900" b="1"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191 006</a:t>
                      </a:r>
                      <a:endParaRPr lang="ru-RU" sz="900" b="0"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7%</a:t>
                      </a:r>
                      <a:endParaRPr lang="ru-RU" sz="900" b="0" i="0" u="none" strike="noStrike" dirty="0">
                        <a:solidFill>
                          <a:srgbClr val="000000"/>
                        </a:solidFill>
                        <a:effectLst/>
                        <a:latin typeface="Century Gothic" panose="020B0502020202020204" pitchFamily="34" charset="0"/>
                      </a:endParaRPr>
                    </a:p>
                  </a:txBody>
                  <a:tcPr marL="5355" marR="5355" marT="5355" marB="0" anchor="b"/>
                </a:tc>
                <a:extLst>
                  <a:ext uri="{0D108BD9-81ED-4DB2-BD59-A6C34878D82A}">
                    <a16:rowId xmlns="" xmlns:a16="http://schemas.microsoft.com/office/drawing/2014/main" val="3425010960"/>
                  </a:ext>
                </a:extLst>
              </a:tr>
              <a:tr h="170729">
                <a:tc>
                  <a:txBody>
                    <a:bodyPr/>
                    <a:lstStyle/>
                    <a:p>
                      <a:pPr algn="l" fontAlgn="b"/>
                      <a:r>
                        <a:rPr lang="ru-RU" sz="900" u="none" strike="noStrike" dirty="0" err="1">
                          <a:effectLst/>
                          <a:latin typeface="Century Gothic" panose="020B0502020202020204" pitchFamily="34" charset="0"/>
                        </a:rPr>
                        <a:t>Бидай және меслин</a:t>
                      </a:r>
                      <a:endParaRPr lang="ru-RU" sz="900" b="1"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181 004</a:t>
                      </a:r>
                      <a:endParaRPr lang="ru-RU" sz="900" b="0"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6%</a:t>
                      </a:r>
                      <a:endParaRPr lang="ru-RU" sz="900" b="0" i="0" u="none" strike="noStrike" dirty="0">
                        <a:solidFill>
                          <a:srgbClr val="000000"/>
                        </a:solidFill>
                        <a:effectLst/>
                        <a:latin typeface="Century Gothic" panose="020B0502020202020204" pitchFamily="34" charset="0"/>
                      </a:endParaRPr>
                    </a:p>
                  </a:txBody>
                  <a:tcPr marL="5355" marR="5355" marT="5355" marB="0" anchor="b"/>
                </a:tc>
                <a:extLst>
                  <a:ext uri="{0D108BD9-81ED-4DB2-BD59-A6C34878D82A}">
                    <a16:rowId xmlns="" xmlns:a16="http://schemas.microsoft.com/office/drawing/2014/main" val="4220576577"/>
                  </a:ext>
                </a:extLst>
              </a:tr>
              <a:tr h="170729">
                <a:tc>
                  <a:txBody>
                    <a:bodyPr/>
                    <a:lstStyle/>
                    <a:p>
                      <a:pPr algn="l" fontAlgn="b"/>
                      <a:r>
                        <a:rPr lang="ru-RU" sz="900" u="none" strike="noStrike" dirty="0">
                          <a:effectLst/>
                          <a:latin typeface="Century Gothic" panose="020B0502020202020204" pitchFamily="34" charset="0"/>
                        </a:rPr>
                        <a:t>Күнбағыс майы</a:t>
                      </a:r>
                      <a:endParaRPr lang="ru-RU" sz="900" b="1"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162 275</a:t>
                      </a:r>
                      <a:endParaRPr lang="ru-RU" sz="900" b="0"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6%</a:t>
                      </a:r>
                      <a:endParaRPr lang="ru-RU" sz="900" b="0" i="0" u="none" strike="noStrike" dirty="0">
                        <a:solidFill>
                          <a:srgbClr val="000000"/>
                        </a:solidFill>
                        <a:effectLst/>
                        <a:latin typeface="Century Gothic" panose="020B0502020202020204" pitchFamily="34" charset="0"/>
                      </a:endParaRPr>
                    </a:p>
                  </a:txBody>
                  <a:tcPr marL="5355" marR="5355" marT="5355" marB="0" anchor="b"/>
                </a:tc>
                <a:extLst>
                  <a:ext uri="{0D108BD9-81ED-4DB2-BD59-A6C34878D82A}">
                    <a16:rowId xmlns="" xmlns:a16="http://schemas.microsoft.com/office/drawing/2014/main" val="2454273705"/>
                  </a:ext>
                </a:extLst>
              </a:tr>
              <a:tr h="170729">
                <a:tc>
                  <a:txBody>
                    <a:bodyPr/>
                    <a:lstStyle/>
                    <a:p>
                      <a:pPr algn="l" fontAlgn="b"/>
                      <a:r>
                        <a:rPr lang="ru-RU" sz="900" u="none" strike="noStrike" dirty="0">
                          <a:effectLst/>
                          <a:latin typeface="Century Gothic" panose="020B0502020202020204" pitchFamily="34" charset="0"/>
                        </a:rPr>
                        <a:t>Қорғасын</a:t>
                      </a:r>
                      <a:endParaRPr lang="ru-RU" sz="900" b="1"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156 669</a:t>
                      </a:r>
                      <a:endParaRPr lang="ru-RU" sz="900" b="0"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5%</a:t>
                      </a:r>
                      <a:endParaRPr lang="ru-RU" sz="900" b="0" i="0" u="none" strike="noStrike" dirty="0">
                        <a:solidFill>
                          <a:srgbClr val="000000"/>
                        </a:solidFill>
                        <a:effectLst/>
                        <a:latin typeface="Century Gothic" panose="020B0502020202020204" pitchFamily="34" charset="0"/>
                      </a:endParaRPr>
                    </a:p>
                  </a:txBody>
                  <a:tcPr marL="5355" marR="5355" marT="5355" marB="0" anchor="b"/>
                </a:tc>
                <a:extLst>
                  <a:ext uri="{0D108BD9-81ED-4DB2-BD59-A6C34878D82A}">
                    <a16:rowId xmlns="" xmlns:a16="http://schemas.microsoft.com/office/drawing/2014/main" val="2368031427"/>
                  </a:ext>
                </a:extLst>
              </a:tr>
              <a:tr h="170729">
                <a:tc>
                  <a:txBody>
                    <a:bodyPr/>
                    <a:lstStyle/>
                    <a:p>
                      <a:pPr algn="l" fontAlgn="b"/>
                      <a:r>
                        <a:rPr lang="ru-RU" sz="900" u="none" strike="noStrike" dirty="0">
                          <a:effectLst/>
                          <a:latin typeface="Century Gothic" panose="020B0502020202020204" pitchFamily="34" charset="0"/>
                        </a:rPr>
                        <a:t>Титан</a:t>
                      </a:r>
                      <a:endParaRPr lang="ru-RU" sz="900" b="1"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155 729</a:t>
                      </a:r>
                      <a:endParaRPr lang="ru-RU" sz="900" b="0"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5%</a:t>
                      </a:r>
                      <a:endParaRPr lang="ru-RU" sz="900" b="0" i="0" u="none" strike="noStrike" dirty="0">
                        <a:solidFill>
                          <a:srgbClr val="000000"/>
                        </a:solidFill>
                        <a:effectLst/>
                        <a:latin typeface="Century Gothic" panose="020B0502020202020204" pitchFamily="34" charset="0"/>
                      </a:endParaRPr>
                    </a:p>
                  </a:txBody>
                  <a:tcPr marL="5355" marR="5355" marT="5355" marB="0" anchor="b"/>
                </a:tc>
                <a:extLst>
                  <a:ext uri="{0D108BD9-81ED-4DB2-BD59-A6C34878D82A}">
                    <a16:rowId xmlns="" xmlns:a16="http://schemas.microsoft.com/office/drawing/2014/main" val="2731180714"/>
                  </a:ext>
                </a:extLst>
              </a:tr>
              <a:tr h="170729">
                <a:tc>
                  <a:txBody>
                    <a:bodyPr/>
                    <a:lstStyle/>
                    <a:p>
                      <a:pPr algn="l" fontAlgn="b"/>
                      <a:r>
                        <a:rPr lang="ru-RU" sz="900" u="none" strike="noStrike" dirty="0">
                          <a:effectLst/>
                          <a:latin typeface="Century Gothic" panose="020B0502020202020204" pitchFamily="34" charset="0"/>
                        </a:rPr>
                        <a:t>Кендер және мырыш концентраттары</a:t>
                      </a:r>
                      <a:endParaRPr lang="ru-RU" sz="900" b="1"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86 735</a:t>
                      </a:r>
                      <a:endParaRPr lang="ru-RU" sz="900" b="0"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3%</a:t>
                      </a:r>
                      <a:endParaRPr lang="ru-RU" sz="900" b="0" i="0" u="none" strike="noStrike" dirty="0">
                        <a:solidFill>
                          <a:srgbClr val="000000"/>
                        </a:solidFill>
                        <a:effectLst/>
                        <a:latin typeface="Century Gothic" panose="020B0502020202020204" pitchFamily="34" charset="0"/>
                      </a:endParaRPr>
                    </a:p>
                  </a:txBody>
                  <a:tcPr marL="5355" marR="5355" marT="5355" marB="0" anchor="b"/>
                </a:tc>
                <a:extLst>
                  <a:ext uri="{0D108BD9-81ED-4DB2-BD59-A6C34878D82A}">
                    <a16:rowId xmlns="" xmlns:a16="http://schemas.microsoft.com/office/drawing/2014/main" val="3150752892"/>
                  </a:ext>
                </a:extLst>
              </a:tr>
              <a:tr h="170729">
                <a:tc>
                  <a:txBody>
                    <a:bodyPr/>
                    <a:lstStyle/>
                    <a:p>
                      <a:pPr algn="l" fontAlgn="b"/>
                      <a:r>
                        <a:rPr lang="ru-RU" sz="900" u="none" strike="noStrike">
                          <a:effectLst/>
                          <a:latin typeface="Century Gothic" panose="020B0502020202020204" pitchFamily="34" charset="0"/>
                        </a:rPr>
                        <a:t>Күнбағыс тұқымдары</a:t>
                      </a:r>
                      <a:endParaRPr lang="ru-RU" sz="900" b="1" i="0" u="none" strike="noStrike">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83 059</a:t>
                      </a:r>
                      <a:endParaRPr lang="ru-RU" sz="900" b="0"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3%</a:t>
                      </a:r>
                      <a:endParaRPr lang="ru-RU" sz="900" b="0" i="0" u="none" strike="noStrike" dirty="0">
                        <a:solidFill>
                          <a:srgbClr val="000000"/>
                        </a:solidFill>
                        <a:effectLst/>
                        <a:latin typeface="Century Gothic" panose="020B0502020202020204" pitchFamily="34" charset="0"/>
                      </a:endParaRPr>
                    </a:p>
                  </a:txBody>
                  <a:tcPr marL="5355" marR="5355" marT="5355" marB="0" anchor="b"/>
                </a:tc>
                <a:extLst>
                  <a:ext uri="{0D108BD9-81ED-4DB2-BD59-A6C34878D82A}">
                    <a16:rowId xmlns="" xmlns:a16="http://schemas.microsoft.com/office/drawing/2014/main" val="3084446424"/>
                  </a:ext>
                </a:extLst>
              </a:tr>
              <a:tr h="170729">
                <a:tc>
                  <a:txBody>
                    <a:bodyPr/>
                    <a:lstStyle/>
                    <a:p>
                      <a:pPr algn="l" fontAlgn="b"/>
                      <a:r>
                        <a:rPr lang="ru-RU" sz="900" u="none" strike="noStrike">
                          <a:effectLst/>
                          <a:latin typeface="Century Gothic" panose="020B0502020202020204" pitchFamily="34" charset="0"/>
                        </a:rPr>
                        <a:t>Зығыр тұқымы</a:t>
                      </a:r>
                      <a:endParaRPr lang="ru-RU" sz="900" b="1" i="0" u="none" strike="noStrike">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50 248</a:t>
                      </a:r>
                      <a:endParaRPr lang="ru-RU" sz="900" b="0"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2%</a:t>
                      </a:r>
                      <a:endParaRPr lang="ru-RU" sz="900" b="0" i="0" u="none" strike="noStrike" dirty="0">
                        <a:solidFill>
                          <a:srgbClr val="000000"/>
                        </a:solidFill>
                        <a:effectLst/>
                        <a:latin typeface="Century Gothic" panose="020B0502020202020204" pitchFamily="34" charset="0"/>
                      </a:endParaRPr>
                    </a:p>
                  </a:txBody>
                  <a:tcPr marL="5355" marR="5355" marT="5355" marB="0" anchor="b"/>
                </a:tc>
                <a:extLst>
                  <a:ext uri="{0D108BD9-81ED-4DB2-BD59-A6C34878D82A}">
                    <a16:rowId xmlns="" xmlns:a16="http://schemas.microsoft.com/office/drawing/2014/main" val="1970606980"/>
                  </a:ext>
                </a:extLst>
              </a:tr>
              <a:tr h="170729">
                <a:tc>
                  <a:txBody>
                    <a:bodyPr/>
                    <a:lstStyle/>
                    <a:p>
                      <a:pPr algn="l" fontAlgn="b"/>
                      <a:r>
                        <a:rPr lang="ru-RU" sz="900" u="none" strike="noStrike" dirty="0">
                          <a:effectLst/>
                          <a:latin typeface="Century Gothic" panose="020B0502020202020204" pitchFamily="34" charset="0"/>
                        </a:rPr>
                        <a:t>Тантал</a:t>
                      </a:r>
                      <a:endParaRPr lang="ru-RU" sz="900" b="1"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37 043</a:t>
                      </a:r>
                      <a:endParaRPr lang="ru-RU" sz="900" b="0"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1%</a:t>
                      </a:r>
                      <a:endParaRPr lang="ru-RU" sz="900" b="0" i="0" u="none" strike="noStrike" dirty="0">
                        <a:solidFill>
                          <a:srgbClr val="000000"/>
                        </a:solidFill>
                        <a:effectLst/>
                        <a:latin typeface="Century Gothic" panose="020B0502020202020204" pitchFamily="34" charset="0"/>
                      </a:endParaRPr>
                    </a:p>
                  </a:txBody>
                  <a:tcPr marL="5355" marR="5355" marT="5355" marB="0" anchor="b"/>
                </a:tc>
                <a:extLst>
                  <a:ext uri="{0D108BD9-81ED-4DB2-BD59-A6C34878D82A}">
                    <a16:rowId xmlns="" xmlns:a16="http://schemas.microsoft.com/office/drawing/2014/main" val="3297252183"/>
                  </a:ext>
                </a:extLst>
              </a:tr>
              <a:tr h="170729">
                <a:tc>
                  <a:txBody>
                    <a:bodyPr/>
                    <a:lstStyle/>
                    <a:p>
                      <a:pPr algn="l" fontAlgn="b"/>
                      <a:r>
                        <a:rPr lang="ru-RU" sz="900" u="none" strike="noStrike" dirty="0" err="1">
                          <a:effectLst/>
                          <a:latin typeface="Century Gothic" panose="020B0502020202020204" pitchFamily="34" charset="0"/>
                        </a:rPr>
                        <a:t>Арпа</a:t>
                      </a:r>
                      <a:endParaRPr lang="ru-RU" sz="900" b="1"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27 080</a:t>
                      </a:r>
                      <a:endParaRPr lang="ru-RU" sz="900" b="0"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1%</a:t>
                      </a:r>
                      <a:endParaRPr lang="ru-RU" sz="900" b="0" i="0" u="none" strike="noStrike" dirty="0">
                        <a:solidFill>
                          <a:srgbClr val="000000"/>
                        </a:solidFill>
                        <a:effectLst/>
                        <a:latin typeface="Century Gothic" panose="020B0502020202020204" pitchFamily="34" charset="0"/>
                      </a:endParaRPr>
                    </a:p>
                  </a:txBody>
                  <a:tcPr marL="5355" marR="5355" marT="5355" marB="0" anchor="b"/>
                </a:tc>
                <a:extLst>
                  <a:ext uri="{0D108BD9-81ED-4DB2-BD59-A6C34878D82A}">
                    <a16:rowId xmlns="" xmlns:a16="http://schemas.microsoft.com/office/drawing/2014/main" val="1368831451"/>
                  </a:ext>
                </a:extLst>
              </a:tr>
              <a:tr h="170729">
                <a:tc>
                  <a:txBody>
                    <a:bodyPr/>
                    <a:lstStyle/>
                    <a:p>
                      <a:pPr algn="l" fontAlgn="b"/>
                      <a:r>
                        <a:rPr lang="ru-RU" sz="900" u="none" strike="noStrike" dirty="0" err="1">
                          <a:effectLst/>
                          <a:latin typeface="Century Gothic" panose="020B0502020202020204" pitchFamily="34" charset="0"/>
                        </a:rPr>
                        <a:t>Лигатуралар</a:t>
                      </a:r>
                      <a:endParaRPr lang="ru-RU" sz="900" b="1"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23 423</a:t>
                      </a:r>
                      <a:endParaRPr lang="ru-RU" sz="900" b="0"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1%</a:t>
                      </a:r>
                      <a:endParaRPr lang="ru-RU" sz="900" b="0" i="0" u="none" strike="noStrike" dirty="0">
                        <a:solidFill>
                          <a:srgbClr val="000000"/>
                        </a:solidFill>
                        <a:effectLst/>
                        <a:latin typeface="Century Gothic" panose="020B0502020202020204" pitchFamily="34" charset="0"/>
                      </a:endParaRPr>
                    </a:p>
                  </a:txBody>
                  <a:tcPr marL="5355" marR="5355" marT="5355" marB="0" anchor="b"/>
                </a:tc>
                <a:extLst>
                  <a:ext uri="{0D108BD9-81ED-4DB2-BD59-A6C34878D82A}">
                    <a16:rowId xmlns="" xmlns:a16="http://schemas.microsoft.com/office/drawing/2014/main" val="1437971730"/>
                  </a:ext>
                </a:extLst>
              </a:tr>
              <a:tr h="170729">
                <a:tc>
                  <a:txBody>
                    <a:bodyPr/>
                    <a:lstStyle/>
                    <a:p>
                      <a:pPr algn="l" fontAlgn="b"/>
                      <a:r>
                        <a:rPr lang="ru-RU" sz="900" u="none" strike="noStrike">
                          <a:effectLst/>
                          <a:latin typeface="Century Gothic" panose="020B0502020202020204" pitchFamily="34" charset="0"/>
                        </a:rPr>
                        <a:t>Күнжара және басқа қатты қалдықтар</a:t>
                      </a:r>
                      <a:endParaRPr lang="ru-RU" sz="900" b="1" i="0" u="none" strike="noStrike">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22 515</a:t>
                      </a:r>
                      <a:endParaRPr lang="ru-RU" sz="900" b="0"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1%</a:t>
                      </a:r>
                      <a:endParaRPr lang="ru-RU" sz="900" b="0" i="0" u="none" strike="noStrike" dirty="0">
                        <a:solidFill>
                          <a:srgbClr val="000000"/>
                        </a:solidFill>
                        <a:effectLst/>
                        <a:latin typeface="Century Gothic" panose="020B0502020202020204" pitchFamily="34" charset="0"/>
                      </a:endParaRPr>
                    </a:p>
                  </a:txBody>
                  <a:tcPr marL="5355" marR="5355" marT="5355" marB="0" anchor="b"/>
                </a:tc>
                <a:extLst>
                  <a:ext uri="{0D108BD9-81ED-4DB2-BD59-A6C34878D82A}">
                    <a16:rowId xmlns="" xmlns:a16="http://schemas.microsoft.com/office/drawing/2014/main" val="2170614390"/>
                  </a:ext>
                </a:extLst>
              </a:tr>
              <a:tr h="170729">
                <a:tc>
                  <a:txBody>
                    <a:bodyPr/>
                    <a:lstStyle/>
                    <a:p>
                      <a:pPr algn="l" fontAlgn="b"/>
                      <a:r>
                        <a:rPr lang="ru-RU" sz="900" u="none" strike="noStrike" dirty="0" err="1">
                          <a:effectLst/>
                          <a:latin typeface="Century Gothic" panose="020B0502020202020204" pitchFamily="34" charset="0"/>
                        </a:rPr>
                        <a:t>Кендер</a:t>
                      </a:r>
                      <a:r>
                        <a:rPr lang="ru-RU" sz="900" u="none" strike="noStrike" dirty="0">
                          <a:effectLst/>
                          <a:latin typeface="Century Gothic" panose="020B0502020202020204" pitchFamily="34" charset="0"/>
                        </a:rPr>
                        <a:t> </a:t>
                      </a:r>
                      <a:r>
                        <a:rPr lang="ru-RU" sz="900" u="none" strike="noStrike" dirty="0" err="1">
                          <a:effectLst/>
                          <a:latin typeface="Century Gothic" panose="020B0502020202020204" pitchFamily="34" charset="0"/>
                        </a:rPr>
                        <a:t>және </a:t>
                      </a:r>
                      <a:r>
                        <a:rPr lang="ru-RU" sz="900" u="none" strike="noStrike" dirty="0">
                          <a:effectLst/>
                          <a:latin typeface="Century Gothic" panose="020B0502020202020204" pitchFamily="34" charset="0"/>
                        </a:rPr>
                        <a:t>мыс </a:t>
                      </a:r>
                      <a:r>
                        <a:rPr lang="ru-RU" sz="900" u="none" strike="noStrike" dirty="0" err="1">
                          <a:effectLst/>
                          <a:latin typeface="Century Gothic" panose="020B0502020202020204" pitchFamily="34" charset="0"/>
                        </a:rPr>
                        <a:t>концентраттары</a:t>
                      </a:r>
                      <a:endParaRPr lang="ru-RU" sz="900" b="1"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18 356</a:t>
                      </a:r>
                      <a:endParaRPr lang="ru-RU" sz="900" b="0"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1%</a:t>
                      </a:r>
                      <a:endParaRPr lang="ru-RU" sz="900" b="0" i="0" u="none" strike="noStrike" dirty="0">
                        <a:solidFill>
                          <a:srgbClr val="000000"/>
                        </a:solidFill>
                        <a:effectLst/>
                        <a:latin typeface="Century Gothic" panose="020B0502020202020204" pitchFamily="34" charset="0"/>
                      </a:endParaRPr>
                    </a:p>
                  </a:txBody>
                  <a:tcPr marL="5355" marR="5355" marT="5355" marB="0" anchor="b"/>
                </a:tc>
                <a:extLst>
                  <a:ext uri="{0D108BD9-81ED-4DB2-BD59-A6C34878D82A}">
                    <a16:rowId xmlns="" xmlns:a16="http://schemas.microsoft.com/office/drawing/2014/main" val="4109604716"/>
                  </a:ext>
                </a:extLst>
              </a:tr>
              <a:tr h="170729">
                <a:tc>
                  <a:txBody>
                    <a:bodyPr/>
                    <a:lstStyle/>
                    <a:p>
                      <a:pPr algn="l" fontAlgn="b"/>
                      <a:r>
                        <a:rPr lang="ru-RU" sz="900" u="none" strike="noStrike" dirty="0" err="1">
                          <a:effectLst/>
                          <a:latin typeface="Century Gothic" panose="020B0502020202020204" pitchFamily="34" charset="0"/>
                        </a:rPr>
                        <a:t>Берлий</a:t>
                      </a:r>
                      <a:r>
                        <a:rPr lang="ru-RU" sz="900" u="none" strike="noStrike" dirty="0">
                          <a:effectLst/>
                          <a:latin typeface="Century Gothic" panose="020B0502020202020204" pitchFamily="34" charset="0"/>
                        </a:rPr>
                        <a:t>, хром</a:t>
                      </a:r>
                      <a:endParaRPr lang="ru-RU" sz="900" b="1"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18 147</a:t>
                      </a:r>
                      <a:endParaRPr lang="ru-RU" sz="900" b="0"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1%</a:t>
                      </a:r>
                      <a:endParaRPr lang="ru-RU" sz="900" b="0" i="0" u="none" strike="noStrike" dirty="0">
                        <a:solidFill>
                          <a:srgbClr val="000000"/>
                        </a:solidFill>
                        <a:effectLst/>
                        <a:latin typeface="Century Gothic" panose="020B0502020202020204" pitchFamily="34" charset="0"/>
                      </a:endParaRPr>
                    </a:p>
                  </a:txBody>
                  <a:tcPr marL="5355" marR="5355" marT="5355" marB="0" anchor="b"/>
                </a:tc>
                <a:extLst>
                  <a:ext uri="{0D108BD9-81ED-4DB2-BD59-A6C34878D82A}">
                    <a16:rowId xmlns="" xmlns:a16="http://schemas.microsoft.com/office/drawing/2014/main" val="2617767774"/>
                  </a:ext>
                </a:extLst>
              </a:tr>
              <a:tr h="170729">
                <a:tc>
                  <a:txBody>
                    <a:bodyPr/>
                    <a:lstStyle/>
                    <a:p>
                      <a:pPr algn="l" fontAlgn="b"/>
                      <a:r>
                        <a:rPr lang="ru-RU" sz="900" u="none" strike="noStrike">
                          <a:effectLst/>
                          <a:latin typeface="Century Gothic" panose="020B0502020202020204" pitchFamily="34" charset="0"/>
                        </a:rPr>
                        <a:t>Тас көмір</a:t>
                      </a:r>
                      <a:endParaRPr lang="ru-RU" sz="900" b="1" i="0" u="none" strike="noStrike">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17 773</a:t>
                      </a:r>
                      <a:endParaRPr lang="ru-RU" sz="900" b="0"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1%</a:t>
                      </a:r>
                      <a:endParaRPr lang="ru-RU" sz="900" b="0" i="0" u="none" strike="noStrike" dirty="0">
                        <a:solidFill>
                          <a:srgbClr val="000000"/>
                        </a:solidFill>
                        <a:effectLst/>
                        <a:latin typeface="Century Gothic" panose="020B0502020202020204" pitchFamily="34" charset="0"/>
                      </a:endParaRPr>
                    </a:p>
                  </a:txBody>
                  <a:tcPr marL="5355" marR="5355" marT="5355" marB="0" anchor="b"/>
                </a:tc>
                <a:extLst>
                  <a:ext uri="{0D108BD9-81ED-4DB2-BD59-A6C34878D82A}">
                    <a16:rowId xmlns="" xmlns:a16="http://schemas.microsoft.com/office/drawing/2014/main" val="2050870425"/>
                  </a:ext>
                </a:extLst>
              </a:tr>
              <a:tr h="170729">
                <a:tc>
                  <a:txBody>
                    <a:bodyPr/>
                    <a:lstStyle/>
                    <a:p>
                      <a:pPr algn="l" fontAlgn="b"/>
                      <a:r>
                        <a:rPr lang="ru-RU" sz="900" u="none" strike="noStrike" dirty="0">
                          <a:effectLst/>
                          <a:latin typeface="Century Gothic" panose="020B0502020202020204" pitchFamily="34" charset="0"/>
                        </a:rPr>
                        <a:t>Басқалар</a:t>
                      </a:r>
                      <a:endParaRPr lang="ru-RU" sz="900" b="1"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101 129</a:t>
                      </a:r>
                      <a:endParaRPr lang="ru-RU" sz="900" b="0" i="0" u="none" strike="noStrike" dirty="0">
                        <a:solidFill>
                          <a:srgbClr val="000000"/>
                        </a:solidFill>
                        <a:effectLst/>
                        <a:latin typeface="Century Gothic" panose="020B0502020202020204" pitchFamily="34" charset="0"/>
                      </a:endParaRPr>
                    </a:p>
                  </a:txBody>
                  <a:tcPr marL="5355" marR="5355" marT="5355" marB="0" anchor="b"/>
                </a:tc>
                <a:tc>
                  <a:txBody>
                    <a:bodyPr/>
                    <a:lstStyle/>
                    <a:p>
                      <a:pPr algn="ctr" fontAlgn="b"/>
                      <a:r>
                        <a:rPr lang="ru-RU" sz="900" u="none" strike="noStrike" dirty="0">
                          <a:effectLst/>
                          <a:latin typeface="Century Gothic" panose="020B0502020202020204" pitchFamily="34" charset="0"/>
                        </a:rPr>
                        <a:t>4%</a:t>
                      </a:r>
                      <a:endParaRPr lang="ru-RU" sz="900" b="0" i="0" u="none" strike="noStrike" dirty="0">
                        <a:solidFill>
                          <a:srgbClr val="000000"/>
                        </a:solidFill>
                        <a:effectLst/>
                        <a:latin typeface="Century Gothic" panose="020B0502020202020204" pitchFamily="34" charset="0"/>
                      </a:endParaRPr>
                    </a:p>
                  </a:txBody>
                  <a:tcPr marL="5355" marR="5355" marT="5355" marB="0" anchor="b"/>
                </a:tc>
                <a:extLst>
                  <a:ext uri="{0D108BD9-81ED-4DB2-BD59-A6C34878D82A}">
                    <a16:rowId xmlns="" xmlns:a16="http://schemas.microsoft.com/office/drawing/2014/main" val="380132961"/>
                  </a:ext>
                </a:extLst>
              </a:tr>
            </a:tbl>
          </a:graphicData>
        </a:graphic>
      </p:graphicFrame>
    </p:spTree>
    <p:extLst>
      <p:ext uri="{BB962C8B-B14F-4D97-AF65-F5344CB8AC3E}">
        <p14:creationId xmlns="" xmlns:p14="http://schemas.microsoft.com/office/powerpoint/2010/main" val="41535008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
            <a:ext cx="6972320" cy="441226"/>
          </a:xfrm>
        </p:spPr>
        <p:txBody>
          <a:bodyPr>
            <a:noAutofit/>
          </a:bodyPr>
          <a:lstStyle/>
          <a:p>
            <a:r>
              <a:rPr lang="ru-RU" sz="2100" b="1" dirty="0">
                <a:solidFill>
                  <a:schemeClr val="tx1"/>
                </a:solidFill>
                <a:latin typeface="Arial Narrow" panose="020B0606020202030204" pitchFamily="34" charset="0"/>
              </a:rPr>
              <a:t>2.14 2022 жылғы ҚР-ның Қытайға экспортының құрылымы</a:t>
            </a:r>
          </a:p>
        </p:txBody>
      </p:sp>
      <p:pic>
        <p:nvPicPr>
          <p:cNvPr id="32" name="Picture 2"/>
          <p:cNvPicPr>
            <a:picLocks noChangeAspect="1" noChangeArrowheads="1"/>
          </p:cNvPicPr>
          <p:nvPr/>
        </p:nvPicPr>
        <p:blipFill rotWithShape="1">
          <a:blip r:embed="rId3"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7740352" y="154383"/>
            <a:ext cx="1224136" cy="3864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3" name="Номер слайда 2"/>
          <p:cNvSpPr>
            <a:spLocks noGrp="1"/>
          </p:cNvSpPr>
          <p:nvPr>
            <p:ph type="sldNum" sz="quarter" idx="12"/>
          </p:nvPr>
        </p:nvSpPr>
        <p:spPr>
          <a:xfrm>
            <a:off x="8278344" y="4767263"/>
            <a:ext cx="470120" cy="274320"/>
          </a:xfrm>
        </p:spPr>
        <p:txBody>
          <a:bodyPr/>
          <a:lstStyle/>
          <a:p>
            <a:pPr algn="r"/>
            <a:fld id="{289900C6-6639-4AE9-927A-EA6F8006A509}" type="slidenum">
              <a:rPr lang="ru-RU" smtClean="0"/>
              <a:pPr algn="r"/>
              <a:t>23</a:t>
            </a:fld>
            <a:endParaRPr lang="ru-RU"/>
          </a:p>
        </p:txBody>
      </p:sp>
      <p:sp>
        <p:nvSpPr>
          <p:cNvPr id="16" name="Прямоугольник 15"/>
          <p:cNvSpPr/>
          <p:nvPr/>
        </p:nvSpPr>
        <p:spPr>
          <a:xfrm>
            <a:off x="395536" y="843558"/>
            <a:ext cx="8352928" cy="215444"/>
          </a:xfrm>
          <a:prstGeom prst="rect">
            <a:avLst/>
          </a:prstGeom>
        </p:spPr>
        <p:txBody>
          <a:bodyPr wrap="square" lIns="72000" tIns="0" rIns="72000" bIns="0">
            <a:spAutoFit/>
          </a:bodyPr>
          <a:lstStyle/>
          <a:p>
            <a:pPr algn="ctr"/>
            <a:r>
              <a:rPr lang="ru-RU" sz="1400" b="1" dirty="0">
                <a:solidFill>
                  <a:schemeClr val="accent2">
                    <a:lumMod val="75000"/>
                  </a:schemeClr>
                </a:solidFill>
                <a:latin typeface="Arial Narrow" panose="020B0606020202030204" pitchFamily="34" charset="0"/>
              </a:rPr>
              <a:t>Экспорт - $10 300 млн. АҚШ </a:t>
            </a:r>
            <a:r>
              <a:rPr lang="ru-RU" sz="1400" b="1" dirty="0" smtClean="0">
                <a:solidFill>
                  <a:schemeClr val="accent2">
                    <a:lumMod val="75000"/>
                  </a:schemeClr>
                </a:solidFill>
                <a:latin typeface="Arial Narrow" panose="020B0606020202030204" pitchFamily="34" charset="0"/>
              </a:rPr>
              <a:t>доллары</a:t>
            </a:r>
            <a:endParaRPr lang="ru-RU" sz="1400" b="1" dirty="0">
              <a:solidFill>
                <a:schemeClr val="accent2">
                  <a:lumMod val="75000"/>
                </a:schemeClr>
              </a:solidFill>
              <a:latin typeface="Arial Narrow" panose="020B0606020202030204" pitchFamily="34" charset="0"/>
            </a:endParaRPr>
          </a:p>
        </p:txBody>
      </p:sp>
      <p:sp>
        <p:nvSpPr>
          <p:cNvPr id="3" name="TextBox 2">
            <a:extLst>
              <a:ext uri="{FF2B5EF4-FFF2-40B4-BE49-F238E27FC236}">
                <a16:creationId xmlns="" xmlns:a16="http://schemas.microsoft.com/office/drawing/2014/main" id="{34D40705-4862-F84C-400F-2C0DE04DC57C}"/>
              </a:ext>
            </a:extLst>
          </p:cNvPr>
          <p:cNvSpPr txBox="1"/>
          <p:nvPr/>
        </p:nvSpPr>
        <p:spPr>
          <a:xfrm>
            <a:off x="539552" y="4803998"/>
            <a:ext cx="6912768" cy="200055"/>
          </a:xfrm>
          <a:prstGeom prst="rect">
            <a:avLst/>
          </a:prstGeom>
          <a:noFill/>
        </p:spPr>
        <p:txBody>
          <a:bodyPr wrap="square" rtlCol="0">
            <a:spAutoFit/>
          </a:bodyPr>
          <a:lstStyle/>
          <a:p>
            <a:r>
              <a:rPr lang="ru-RU" sz="700" i="1" dirty="0" err="1" smtClean="0">
                <a:latin typeface="Arial Narrow" panose="020B0606020202030204" pitchFamily="34" charset="0"/>
              </a:rPr>
              <a:t>Дереккөз: </a:t>
            </a:r>
            <a:r>
              <a:rPr lang="ru-RU" sz="700" i="1" dirty="0" smtClean="0">
                <a:latin typeface="Arial Narrow" panose="020B0606020202030204" pitchFamily="34" charset="0"/>
              </a:rPr>
              <a:t>ҚР ҚМ </a:t>
            </a:r>
            <a:r>
              <a:rPr lang="ru-RU" sz="700" i="1" dirty="0" err="1" smtClean="0">
                <a:latin typeface="Arial Narrow" panose="020B0606020202030204" pitchFamily="34" charset="0"/>
              </a:rPr>
              <a:t>Мемлекеттік</a:t>
            </a:r>
            <a:r>
              <a:rPr lang="ru-RU" sz="700" i="1" dirty="0" smtClean="0">
                <a:latin typeface="Arial Narrow" panose="020B0606020202030204" pitchFamily="34" charset="0"/>
              </a:rPr>
              <a:t> </a:t>
            </a:r>
            <a:r>
              <a:rPr lang="ru-RU" sz="700" i="1" dirty="0" err="1" smtClean="0">
                <a:latin typeface="Arial Narrow" panose="020B0606020202030204" pitchFamily="34" charset="0"/>
              </a:rPr>
              <a:t>кірістер</a:t>
            </a:r>
            <a:r>
              <a:rPr lang="ru-RU" sz="700" i="1" dirty="0" smtClean="0">
                <a:latin typeface="Arial Narrow" panose="020B0606020202030204" pitchFamily="34" charset="0"/>
              </a:rPr>
              <a:t> </a:t>
            </a:r>
            <a:r>
              <a:rPr lang="ru-RU" sz="700" i="1" dirty="0" err="1" smtClean="0">
                <a:latin typeface="Arial Narrow" panose="020B0606020202030204" pitchFamily="34" charset="0"/>
              </a:rPr>
              <a:t>комитеті</a:t>
            </a:r>
            <a:r>
              <a:rPr lang="ru-RU" sz="700" i="1" dirty="0" smtClean="0">
                <a:latin typeface="Arial Narrow" panose="020B0606020202030204" pitchFamily="34" charset="0"/>
              </a:rPr>
              <a:t> (</a:t>
            </a:r>
            <a:r>
              <a:rPr lang="en-US" sz="700" i="1" dirty="0" smtClean="0">
                <a:latin typeface="Arial Narrow" panose="020B0606020202030204" pitchFamily="34" charset="0"/>
                <a:hlinkClick r:id="rId4"/>
              </a:rPr>
              <a:t>https://kgd.gov.kz</a:t>
            </a:r>
            <a:r>
              <a:rPr lang="ru-RU" sz="700" i="1" dirty="0" smtClean="0">
                <a:latin typeface="Arial Narrow" panose="020B0606020202030204" pitchFamily="34" charset="0"/>
              </a:rPr>
              <a:t>)</a:t>
            </a:r>
            <a:endParaRPr lang="ru-RU" sz="700" i="1" dirty="0">
              <a:latin typeface="Arial Narrow" panose="020B0606020202030204" pitchFamily="34" charset="0"/>
            </a:endParaRPr>
          </a:p>
        </p:txBody>
      </p:sp>
      <p:graphicFrame>
        <p:nvGraphicFramePr>
          <p:cNvPr id="5" name="Таблица 4"/>
          <p:cNvGraphicFramePr>
            <a:graphicFrameLocks noGrp="1"/>
          </p:cNvGraphicFramePr>
          <p:nvPr>
            <p:extLst>
              <p:ext uri="{D42A27DB-BD31-4B8C-83A1-F6EECF244321}">
                <p14:modId xmlns="" xmlns:p14="http://schemas.microsoft.com/office/powerpoint/2010/main" val="3066508679"/>
              </p:ext>
            </p:extLst>
          </p:nvPr>
        </p:nvGraphicFramePr>
        <p:xfrm>
          <a:off x="446403" y="1131590"/>
          <a:ext cx="8302061" cy="3456384"/>
        </p:xfrm>
        <a:graphic>
          <a:graphicData uri="http://schemas.openxmlformats.org/drawingml/2006/table">
            <a:tbl>
              <a:tblPr>
                <a:tableStyleId>{7DF18680-E054-41AD-8BC1-D1AEF772440D}</a:tableStyleId>
              </a:tblPr>
              <a:tblGrid>
                <a:gridCol w="6687772">
                  <a:extLst>
                    <a:ext uri="{9D8B030D-6E8A-4147-A177-3AD203B41FA5}">
                      <a16:colId xmlns="" xmlns:a16="http://schemas.microsoft.com/office/drawing/2014/main" val="3062115631"/>
                    </a:ext>
                  </a:extLst>
                </a:gridCol>
                <a:gridCol w="1076193">
                  <a:extLst>
                    <a:ext uri="{9D8B030D-6E8A-4147-A177-3AD203B41FA5}">
                      <a16:colId xmlns="" xmlns:a16="http://schemas.microsoft.com/office/drawing/2014/main" val="2757990800"/>
                    </a:ext>
                  </a:extLst>
                </a:gridCol>
                <a:gridCol w="538096">
                  <a:extLst>
                    <a:ext uri="{9D8B030D-6E8A-4147-A177-3AD203B41FA5}">
                      <a16:colId xmlns="" xmlns:a16="http://schemas.microsoft.com/office/drawing/2014/main" val="2001887792"/>
                    </a:ext>
                  </a:extLst>
                </a:gridCol>
              </a:tblGrid>
              <a:tr h="544201">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1" u="none" strike="noStrike" dirty="0">
                          <a:effectLst/>
                          <a:latin typeface="Century Gothic" panose="020B0502020202020204" pitchFamily="34" charset="0"/>
                        </a:rPr>
                        <a:t>Тауардың атауы</a:t>
                      </a:r>
                    </a:p>
                    <a:p>
                      <a:pPr algn="l" fontAlgn="t"/>
                      <a:endParaRPr lang="ru-RU" sz="900" b="1" i="0" u="none" strike="noStrike" dirty="0">
                        <a:solidFill>
                          <a:srgbClr val="000000"/>
                        </a:solidFill>
                        <a:effectLst/>
                        <a:latin typeface="Century Gothic" panose="020B0502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00" b="1" u="none" strike="noStrike" dirty="0">
                          <a:effectLst/>
                          <a:latin typeface="Century Gothic" panose="020B0502020202020204" pitchFamily="34" charset="0"/>
                        </a:rPr>
                        <a:t>Экспорт, </a:t>
                      </a:r>
                      <a:r>
                        <a:rPr lang="ru-RU" sz="1000" b="1" u="none" strike="noStrike" dirty="0" err="1">
                          <a:effectLst/>
                          <a:latin typeface="Century Gothic" panose="020B0502020202020204" pitchFamily="34" charset="0"/>
                        </a:rPr>
                        <a:t>мың </a:t>
                      </a:r>
                      <a:r>
                        <a:rPr lang="ru-RU" sz="1000" b="1" u="none" strike="noStrike" dirty="0" smtClean="0">
                          <a:effectLst/>
                          <a:latin typeface="Century Gothic" panose="020B0502020202020204" pitchFamily="34" charset="0"/>
                        </a:rPr>
                        <a:t>АҚШ доллары</a:t>
                      </a:r>
                      <a:endParaRPr lang="ru-RU" sz="1000" b="1" u="none" strike="noStrike" dirty="0">
                        <a:effectLst/>
                        <a:latin typeface="Century Gothic" panose="020B0502020202020204" pitchFamily="34" charset="0"/>
                      </a:endParaRPr>
                    </a:p>
                    <a:p>
                      <a:pPr algn="ctr" fontAlgn="ctr"/>
                      <a:endParaRPr lang="ru-RU" sz="900" b="1" i="0" u="none" strike="noStrike" dirty="0">
                        <a:solidFill>
                          <a:srgbClr val="000000"/>
                        </a:solidFill>
                        <a:effectLst/>
                        <a:latin typeface="Century Gothic" panose="020B0502020202020204" pitchFamily="34" charset="0"/>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dirty="0">
                          <a:effectLst/>
                          <a:latin typeface="Century Gothic" panose="020B0502020202020204" pitchFamily="34" charset="0"/>
                        </a:rPr>
                        <a:t>Үлесі,% -бен</a:t>
                      </a:r>
                    </a:p>
                    <a:p>
                      <a:pPr algn="ctr" fontAlgn="b"/>
                      <a:endParaRPr lang="ru-RU" sz="1200" b="1" i="0" u="none" strike="noStrike" dirty="0">
                        <a:solidFill>
                          <a:srgbClr val="000000"/>
                        </a:solidFill>
                        <a:effectLst/>
                        <a:latin typeface="Century Gothic" panose="020B0502020202020204" pitchFamily="34" charset="0"/>
                      </a:endParaRPr>
                    </a:p>
                  </a:txBody>
                  <a:tcPr marL="9525" marR="9525" marT="9525" marB="0" anchor="b"/>
                </a:tc>
                <a:extLst>
                  <a:ext uri="{0D108BD9-81ED-4DB2-BD59-A6C34878D82A}">
                    <a16:rowId xmlns="" xmlns:a16="http://schemas.microsoft.com/office/drawing/2014/main" val="956979872"/>
                  </a:ext>
                </a:extLst>
              </a:tr>
              <a:tr h="243941">
                <a:tc>
                  <a:txBody>
                    <a:bodyPr/>
                    <a:lstStyle/>
                    <a:p>
                      <a:pPr algn="l" fontAlgn="t"/>
                      <a:r>
                        <a:rPr lang="ru-RU" sz="800" u="none" strike="noStrike" dirty="0">
                          <a:effectLst/>
                          <a:latin typeface="Century Gothic" panose="020B0502020202020204" pitchFamily="34" charset="0"/>
                        </a:rPr>
                        <a:t>Шикі мұнай және газ конденсаты</a:t>
                      </a:r>
                      <a:endParaRPr lang="ru-RU" sz="8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r" fontAlgn="ctr"/>
                      <a:r>
                        <a:rPr lang="ru-RU" sz="800" u="none" strike="noStrike">
                          <a:effectLst/>
                          <a:latin typeface="Century Gothic" panose="020B0502020202020204" pitchFamily="34" charset="0"/>
                        </a:rPr>
                        <a:t>4 099 744,7</a:t>
                      </a:r>
                      <a:endParaRPr lang="ru-RU" sz="8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r" fontAlgn="b"/>
                      <a:r>
                        <a:rPr lang="ru-RU" sz="1100" u="none" strike="noStrike">
                          <a:effectLst/>
                          <a:latin typeface="Century Gothic" panose="020B0502020202020204" pitchFamily="34" charset="0"/>
                        </a:rPr>
                        <a:t>39,8%</a:t>
                      </a:r>
                      <a:endParaRPr lang="ru-RU" sz="1100" b="0" i="0" u="none" strike="noStrike">
                        <a:solidFill>
                          <a:srgbClr val="000000"/>
                        </a:solidFill>
                        <a:effectLst/>
                        <a:latin typeface="Century Gothic" panose="020B0502020202020204" pitchFamily="34" charset="0"/>
                      </a:endParaRPr>
                    </a:p>
                  </a:txBody>
                  <a:tcPr marL="9525" marR="9525" marT="9525" marB="0" anchor="b"/>
                </a:tc>
                <a:extLst>
                  <a:ext uri="{0D108BD9-81ED-4DB2-BD59-A6C34878D82A}">
                    <a16:rowId xmlns="" xmlns:a16="http://schemas.microsoft.com/office/drawing/2014/main" val="3585038505"/>
                  </a:ext>
                </a:extLst>
              </a:tr>
              <a:tr h="236442">
                <a:tc>
                  <a:txBody>
                    <a:bodyPr/>
                    <a:lstStyle/>
                    <a:p>
                      <a:pPr algn="l" fontAlgn="t"/>
                      <a:r>
                        <a:rPr lang="ru-RU" sz="800" u="none" strike="noStrike" dirty="0">
                          <a:effectLst/>
                          <a:latin typeface="Century Gothic" panose="020B0502020202020204" pitchFamily="34" charset="0"/>
                        </a:rPr>
                        <a:t>Тазартылған мыс және өңделмеген мыс қорытпалары</a:t>
                      </a:r>
                      <a:endParaRPr lang="ru-RU" sz="8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r" fontAlgn="ctr"/>
                      <a:r>
                        <a:rPr lang="ru-RU" sz="800" u="none" strike="noStrike">
                          <a:effectLst/>
                          <a:latin typeface="Century Gothic" panose="020B0502020202020204" pitchFamily="34" charset="0"/>
                        </a:rPr>
                        <a:t>2 334 041,5</a:t>
                      </a:r>
                      <a:endParaRPr lang="ru-RU" sz="8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r" fontAlgn="b"/>
                      <a:r>
                        <a:rPr lang="ru-RU" sz="1100" u="none" strike="noStrike">
                          <a:effectLst/>
                          <a:latin typeface="Century Gothic" panose="020B0502020202020204" pitchFamily="34" charset="0"/>
                        </a:rPr>
                        <a:t>22,7%</a:t>
                      </a:r>
                      <a:endParaRPr lang="ru-RU" sz="1100" b="0" i="0" u="none" strike="noStrike">
                        <a:solidFill>
                          <a:srgbClr val="000000"/>
                        </a:solidFill>
                        <a:effectLst/>
                        <a:latin typeface="Century Gothic" panose="020B0502020202020204" pitchFamily="34" charset="0"/>
                      </a:endParaRPr>
                    </a:p>
                  </a:txBody>
                  <a:tcPr marL="9525" marR="9525" marT="9525" marB="0" anchor="b"/>
                </a:tc>
                <a:extLst>
                  <a:ext uri="{0D108BD9-81ED-4DB2-BD59-A6C34878D82A}">
                    <a16:rowId xmlns="" xmlns:a16="http://schemas.microsoft.com/office/drawing/2014/main" val="176276820"/>
                  </a:ext>
                </a:extLst>
              </a:tr>
              <a:tr h="236442">
                <a:tc>
                  <a:txBody>
                    <a:bodyPr/>
                    <a:lstStyle/>
                    <a:p>
                      <a:pPr algn="l" fontAlgn="t"/>
                      <a:r>
                        <a:rPr lang="ru-RU" sz="800" u="none" strike="noStrike" dirty="0">
                          <a:effectLst/>
                          <a:latin typeface="Century Gothic" panose="020B0502020202020204" pitchFamily="34" charset="0"/>
                        </a:rPr>
                        <a:t>Газ түріндегі табиғи газ</a:t>
                      </a:r>
                      <a:endParaRPr lang="ru-RU" sz="8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r" fontAlgn="ctr"/>
                      <a:r>
                        <a:rPr lang="ru-RU" sz="800" u="none" strike="noStrike">
                          <a:effectLst/>
                          <a:latin typeface="Century Gothic" panose="020B0502020202020204" pitchFamily="34" charset="0"/>
                        </a:rPr>
                        <a:t>1 210 500,8</a:t>
                      </a:r>
                      <a:endParaRPr lang="ru-RU" sz="8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r" fontAlgn="b"/>
                      <a:r>
                        <a:rPr lang="ru-RU" sz="1100" u="none" strike="noStrike">
                          <a:effectLst/>
                          <a:latin typeface="Century Gothic" panose="020B0502020202020204" pitchFamily="34" charset="0"/>
                        </a:rPr>
                        <a:t>11,8%</a:t>
                      </a:r>
                      <a:endParaRPr lang="ru-RU" sz="1100" b="0" i="0" u="none" strike="noStrike">
                        <a:solidFill>
                          <a:srgbClr val="000000"/>
                        </a:solidFill>
                        <a:effectLst/>
                        <a:latin typeface="Century Gothic" panose="020B0502020202020204" pitchFamily="34" charset="0"/>
                      </a:endParaRPr>
                    </a:p>
                  </a:txBody>
                  <a:tcPr marL="9525" marR="9525" marT="9525" marB="0" anchor="b"/>
                </a:tc>
                <a:extLst>
                  <a:ext uri="{0D108BD9-81ED-4DB2-BD59-A6C34878D82A}">
                    <a16:rowId xmlns="" xmlns:a16="http://schemas.microsoft.com/office/drawing/2014/main" val="403678796"/>
                  </a:ext>
                </a:extLst>
              </a:tr>
              <a:tr h="236442">
                <a:tc>
                  <a:txBody>
                    <a:bodyPr/>
                    <a:lstStyle/>
                    <a:p>
                      <a:pPr algn="l" fontAlgn="t"/>
                      <a:r>
                        <a:rPr lang="ru-RU" sz="800" u="none" strike="noStrike" dirty="0">
                          <a:effectLst/>
                          <a:latin typeface="Century Gothic" panose="020B0502020202020204" pitchFamily="34" charset="0"/>
                        </a:rPr>
                        <a:t>Бейорганикалық химия өнімдері (бағалы металдар, сирек кездесетін металдар, радиоактивті элементтер және изотоптар)</a:t>
                      </a:r>
                      <a:endParaRPr lang="ru-RU" sz="8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r" fontAlgn="ctr"/>
                      <a:r>
                        <a:rPr lang="ru-RU" sz="800" u="none" strike="noStrike">
                          <a:effectLst/>
                          <a:latin typeface="Century Gothic" panose="020B0502020202020204" pitchFamily="34" charset="0"/>
                        </a:rPr>
                        <a:t>795 096,4</a:t>
                      </a:r>
                      <a:endParaRPr lang="ru-RU" sz="8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r" fontAlgn="b"/>
                      <a:r>
                        <a:rPr lang="ru-RU" sz="1100" u="none" strike="noStrike">
                          <a:effectLst/>
                          <a:latin typeface="Century Gothic" panose="020B0502020202020204" pitchFamily="34" charset="0"/>
                        </a:rPr>
                        <a:t>7,7%</a:t>
                      </a:r>
                      <a:endParaRPr lang="ru-RU" sz="1100" b="0" i="0" u="none" strike="noStrike">
                        <a:solidFill>
                          <a:srgbClr val="000000"/>
                        </a:solidFill>
                        <a:effectLst/>
                        <a:latin typeface="Century Gothic" panose="020B0502020202020204" pitchFamily="34" charset="0"/>
                      </a:endParaRPr>
                    </a:p>
                  </a:txBody>
                  <a:tcPr marL="9525" marR="9525" marT="9525" marB="0" anchor="b"/>
                </a:tc>
                <a:extLst>
                  <a:ext uri="{0D108BD9-81ED-4DB2-BD59-A6C34878D82A}">
                    <a16:rowId xmlns="" xmlns:a16="http://schemas.microsoft.com/office/drawing/2014/main" val="2238854219"/>
                  </a:ext>
                </a:extLst>
              </a:tr>
              <a:tr h="236442">
                <a:tc>
                  <a:txBody>
                    <a:bodyPr/>
                    <a:lstStyle/>
                    <a:p>
                      <a:pPr algn="l" fontAlgn="t"/>
                      <a:r>
                        <a:rPr lang="ru-RU" sz="800" u="none" strike="noStrike" dirty="0">
                          <a:effectLst/>
                          <a:latin typeface="Century Gothic" panose="020B0502020202020204" pitchFamily="34" charset="0"/>
                        </a:rPr>
                        <a:t>Ферроқорытпа</a:t>
                      </a:r>
                      <a:endParaRPr lang="ru-RU" sz="8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r" fontAlgn="ctr"/>
                      <a:r>
                        <a:rPr lang="ru-RU" sz="800" u="none" strike="noStrike">
                          <a:effectLst/>
                          <a:latin typeface="Century Gothic" panose="020B0502020202020204" pitchFamily="34" charset="0"/>
                        </a:rPr>
                        <a:t>775 190,7</a:t>
                      </a:r>
                      <a:endParaRPr lang="ru-RU" sz="8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r" fontAlgn="b"/>
                      <a:r>
                        <a:rPr lang="ru-RU" sz="1100" u="none" strike="noStrike">
                          <a:effectLst/>
                          <a:latin typeface="Century Gothic" panose="020B0502020202020204" pitchFamily="34" charset="0"/>
                        </a:rPr>
                        <a:t>7,5%</a:t>
                      </a:r>
                      <a:endParaRPr lang="ru-RU" sz="1100" b="0" i="0" u="none" strike="noStrike">
                        <a:solidFill>
                          <a:srgbClr val="000000"/>
                        </a:solidFill>
                        <a:effectLst/>
                        <a:latin typeface="Century Gothic" panose="020B0502020202020204" pitchFamily="34" charset="0"/>
                      </a:endParaRPr>
                    </a:p>
                  </a:txBody>
                  <a:tcPr marL="9525" marR="9525" marT="9525" marB="0" anchor="b"/>
                </a:tc>
                <a:extLst>
                  <a:ext uri="{0D108BD9-81ED-4DB2-BD59-A6C34878D82A}">
                    <a16:rowId xmlns="" xmlns:a16="http://schemas.microsoft.com/office/drawing/2014/main" val="1317344580"/>
                  </a:ext>
                </a:extLst>
              </a:tr>
              <a:tr h="225004">
                <a:tc>
                  <a:txBody>
                    <a:bodyPr/>
                    <a:lstStyle/>
                    <a:p>
                      <a:pPr algn="l" fontAlgn="t"/>
                      <a:r>
                        <a:rPr lang="ru-RU" sz="800" u="none" strike="noStrike" dirty="0">
                          <a:effectLst/>
                          <a:latin typeface="Century Gothic" panose="020B0502020202020204" pitchFamily="34" charset="0"/>
                        </a:rPr>
                        <a:t>Күйдірілген пиритті қоса алғанда, темір кендері мен концентраттары</a:t>
                      </a:r>
                      <a:endParaRPr lang="ru-RU" sz="8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r" fontAlgn="ctr"/>
                      <a:r>
                        <a:rPr lang="ru-RU" sz="800" u="none" strike="noStrike">
                          <a:effectLst/>
                          <a:latin typeface="Century Gothic" panose="020B0502020202020204" pitchFamily="34" charset="0"/>
                        </a:rPr>
                        <a:t>455 438,7</a:t>
                      </a:r>
                      <a:endParaRPr lang="ru-RU" sz="8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r" fontAlgn="b"/>
                      <a:r>
                        <a:rPr lang="ru-RU" sz="1100" u="none" strike="noStrike">
                          <a:effectLst/>
                          <a:latin typeface="Century Gothic" panose="020B0502020202020204" pitchFamily="34" charset="0"/>
                        </a:rPr>
                        <a:t>4,4%</a:t>
                      </a:r>
                      <a:endParaRPr lang="ru-RU" sz="1100" b="0" i="0" u="none" strike="noStrike">
                        <a:solidFill>
                          <a:srgbClr val="000000"/>
                        </a:solidFill>
                        <a:effectLst/>
                        <a:latin typeface="Century Gothic" panose="020B0502020202020204" pitchFamily="34" charset="0"/>
                      </a:endParaRPr>
                    </a:p>
                  </a:txBody>
                  <a:tcPr marL="9525" marR="9525" marT="9525" marB="0" anchor="b"/>
                </a:tc>
                <a:extLst>
                  <a:ext uri="{0D108BD9-81ED-4DB2-BD59-A6C34878D82A}">
                    <a16:rowId xmlns="" xmlns:a16="http://schemas.microsoft.com/office/drawing/2014/main" val="4084034747"/>
                  </a:ext>
                </a:extLst>
              </a:tr>
              <a:tr h="225004">
                <a:tc>
                  <a:txBody>
                    <a:bodyPr/>
                    <a:lstStyle/>
                    <a:p>
                      <a:pPr algn="l" fontAlgn="t"/>
                      <a:r>
                        <a:rPr lang="ru-RU" sz="800" u="none" strike="noStrike" dirty="0">
                          <a:effectLst/>
                          <a:latin typeface="Century Gothic" panose="020B0502020202020204" pitchFamily="34" charset="0"/>
                        </a:rPr>
                        <a:t>Мырыш кендері мен концентраттары</a:t>
                      </a:r>
                      <a:endParaRPr lang="ru-RU" sz="8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r" fontAlgn="ctr"/>
                      <a:r>
                        <a:rPr lang="ru-RU" sz="800" u="none" strike="noStrike">
                          <a:effectLst/>
                          <a:latin typeface="Century Gothic" panose="020B0502020202020204" pitchFamily="34" charset="0"/>
                        </a:rPr>
                        <a:t>186 441,6</a:t>
                      </a:r>
                      <a:endParaRPr lang="ru-RU" sz="8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r" fontAlgn="b"/>
                      <a:r>
                        <a:rPr lang="ru-RU" sz="1100" u="none" strike="noStrike">
                          <a:effectLst/>
                          <a:latin typeface="Century Gothic" panose="020B0502020202020204" pitchFamily="34" charset="0"/>
                        </a:rPr>
                        <a:t>1,8%</a:t>
                      </a:r>
                      <a:endParaRPr lang="ru-RU" sz="1100" b="0" i="0" u="none" strike="noStrike">
                        <a:solidFill>
                          <a:srgbClr val="000000"/>
                        </a:solidFill>
                        <a:effectLst/>
                        <a:latin typeface="Century Gothic" panose="020B0502020202020204" pitchFamily="34" charset="0"/>
                      </a:endParaRPr>
                    </a:p>
                  </a:txBody>
                  <a:tcPr marL="9525" marR="9525" marT="9525" marB="0" anchor="b"/>
                </a:tc>
                <a:extLst>
                  <a:ext uri="{0D108BD9-81ED-4DB2-BD59-A6C34878D82A}">
                    <a16:rowId xmlns="" xmlns:a16="http://schemas.microsoft.com/office/drawing/2014/main" val="1203763552"/>
                  </a:ext>
                </a:extLst>
              </a:tr>
              <a:tr h="299256">
                <a:tc>
                  <a:txBody>
                    <a:bodyPr/>
                    <a:lstStyle/>
                    <a:p>
                      <a:pPr algn="l" fontAlgn="t"/>
                      <a:r>
                        <a:rPr lang="ru-RU" sz="800" u="none" strike="noStrike" dirty="0">
                          <a:effectLst/>
                          <a:latin typeface="Century Gothic" panose="020B0502020202020204" pitchFamily="34" charset="0"/>
                        </a:rPr>
                        <a:t>Жануарлардан және өсімдіктерден алынатын өнімдер</a:t>
                      </a:r>
                      <a:endParaRPr lang="ru-RU" sz="8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r" fontAlgn="ctr"/>
                      <a:r>
                        <a:rPr lang="ru-RU" sz="800" u="none" strike="noStrike">
                          <a:effectLst/>
                          <a:latin typeface="Century Gothic" panose="020B0502020202020204" pitchFamily="34" charset="0"/>
                        </a:rPr>
                        <a:t>165 700,4</a:t>
                      </a:r>
                      <a:endParaRPr lang="ru-RU" sz="8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r" fontAlgn="b"/>
                      <a:r>
                        <a:rPr lang="ru-RU" sz="1100" u="none" strike="noStrike">
                          <a:effectLst/>
                          <a:latin typeface="Century Gothic" panose="020B0502020202020204" pitchFamily="34" charset="0"/>
                        </a:rPr>
                        <a:t>1,6%</a:t>
                      </a:r>
                      <a:endParaRPr lang="ru-RU" sz="1100" b="0" i="0" u="none" strike="noStrike">
                        <a:solidFill>
                          <a:srgbClr val="000000"/>
                        </a:solidFill>
                        <a:effectLst/>
                        <a:latin typeface="Century Gothic" panose="020B0502020202020204" pitchFamily="34" charset="0"/>
                      </a:endParaRPr>
                    </a:p>
                  </a:txBody>
                  <a:tcPr marL="9525" marR="9525" marT="9525" marB="0" anchor="b"/>
                </a:tc>
                <a:extLst>
                  <a:ext uri="{0D108BD9-81ED-4DB2-BD59-A6C34878D82A}">
                    <a16:rowId xmlns="" xmlns:a16="http://schemas.microsoft.com/office/drawing/2014/main" val="3828992870"/>
                  </a:ext>
                </a:extLst>
              </a:tr>
              <a:tr h="286629">
                <a:tc>
                  <a:txBody>
                    <a:bodyPr/>
                    <a:lstStyle/>
                    <a:p>
                      <a:pPr algn="l" fontAlgn="t"/>
                      <a:r>
                        <a:rPr lang="ru-RU" sz="800" u="none" strike="noStrike" dirty="0">
                          <a:effectLst/>
                          <a:latin typeface="Century Gothic" panose="020B0502020202020204" pitchFamily="34" charset="0"/>
                        </a:rPr>
                        <a:t>Темірден, заңсыз және легирленген, тот баспайтын болаттан жасалған жалпақ илек</a:t>
                      </a:r>
                      <a:endParaRPr lang="ru-RU" sz="8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r" fontAlgn="ctr"/>
                      <a:r>
                        <a:rPr lang="ru-RU" sz="800" u="none" strike="noStrike">
                          <a:effectLst/>
                          <a:latin typeface="Century Gothic" panose="020B0502020202020204" pitchFamily="34" charset="0"/>
                        </a:rPr>
                        <a:t>61 305,8</a:t>
                      </a:r>
                      <a:endParaRPr lang="ru-RU" sz="8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r" fontAlgn="b"/>
                      <a:r>
                        <a:rPr lang="ru-RU" sz="1100" u="none" strike="noStrike">
                          <a:effectLst/>
                          <a:latin typeface="Century Gothic" panose="020B0502020202020204" pitchFamily="34" charset="0"/>
                        </a:rPr>
                        <a:t>0,6%</a:t>
                      </a:r>
                      <a:endParaRPr lang="ru-RU" sz="1100" b="0" i="0" u="none" strike="noStrike">
                        <a:solidFill>
                          <a:srgbClr val="000000"/>
                        </a:solidFill>
                        <a:effectLst/>
                        <a:latin typeface="Century Gothic" panose="020B0502020202020204" pitchFamily="34" charset="0"/>
                      </a:endParaRPr>
                    </a:p>
                  </a:txBody>
                  <a:tcPr marL="9525" marR="9525" marT="9525" marB="0" anchor="b"/>
                </a:tc>
                <a:extLst>
                  <a:ext uri="{0D108BD9-81ED-4DB2-BD59-A6C34878D82A}">
                    <a16:rowId xmlns="" xmlns:a16="http://schemas.microsoft.com/office/drawing/2014/main" val="2028740408"/>
                  </a:ext>
                </a:extLst>
              </a:tr>
              <a:tr h="225004">
                <a:tc>
                  <a:txBody>
                    <a:bodyPr/>
                    <a:lstStyle/>
                    <a:p>
                      <a:pPr algn="l" fontAlgn="t"/>
                      <a:r>
                        <a:rPr lang="ru-RU" sz="800" u="none" strike="noStrike" dirty="0">
                          <a:effectLst/>
                          <a:latin typeface="Century Gothic" panose="020B0502020202020204" pitchFamily="34" charset="0"/>
                        </a:rPr>
                        <a:t>Арпа</a:t>
                      </a:r>
                      <a:endParaRPr lang="ru-RU" sz="8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r" fontAlgn="ctr"/>
                      <a:r>
                        <a:rPr lang="ru-RU" sz="800" u="none" strike="noStrike">
                          <a:effectLst/>
                          <a:latin typeface="Century Gothic" panose="020B0502020202020204" pitchFamily="34" charset="0"/>
                        </a:rPr>
                        <a:t>56 989,1</a:t>
                      </a:r>
                      <a:endParaRPr lang="ru-RU" sz="8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r" fontAlgn="b"/>
                      <a:r>
                        <a:rPr lang="ru-RU" sz="1100" u="none" strike="noStrike">
                          <a:effectLst/>
                          <a:latin typeface="Century Gothic" panose="020B0502020202020204" pitchFamily="34" charset="0"/>
                        </a:rPr>
                        <a:t>0,6%</a:t>
                      </a:r>
                      <a:endParaRPr lang="ru-RU" sz="1100" b="0" i="0" u="none" strike="noStrike">
                        <a:solidFill>
                          <a:srgbClr val="000000"/>
                        </a:solidFill>
                        <a:effectLst/>
                        <a:latin typeface="Century Gothic" panose="020B0502020202020204" pitchFamily="34" charset="0"/>
                      </a:endParaRPr>
                    </a:p>
                  </a:txBody>
                  <a:tcPr marL="9525" marR="9525" marT="9525" marB="0" anchor="b"/>
                </a:tc>
                <a:extLst>
                  <a:ext uri="{0D108BD9-81ED-4DB2-BD59-A6C34878D82A}">
                    <a16:rowId xmlns="" xmlns:a16="http://schemas.microsoft.com/office/drawing/2014/main" val="2869175519"/>
                  </a:ext>
                </a:extLst>
              </a:tr>
              <a:tr h="236573">
                <a:tc>
                  <a:txBody>
                    <a:bodyPr/>
                    <a:lstStyle/>
                    <a:p>
                      <a:pPr algn="l" fontAlgn="t"/>
                      <a:r>
                        <a:rPr lang="ru-RU" sz="800" u="none" strike="noStrike" dirty="0">
                          <a:effectLst/>
                          <a:latin typeface="Century Gothic" panose="020B0502020202020204" pitchFamily="34" charset="0"/>
                        </a:rPr>
                        <a:t>Өңделмеген мырыш</a:t>
                      </a:r>
                      <a:endParaRPr lang="ru-RU" sz="8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r" fontAlgn="ctr"/>
                      <a:r>
                        <a:rPr lang="ru-RU" sz="800" u="none" strike="noStrike">
                          <a:effectLst/>
                          <a:latin typeface="Century Gothic" panose="020B0502020202020204" pitchFamily="34" charset="0"/>
                        </a:rPr>
                        <a:t>49 727,3</a:t>
                      </a:r>
                      <a:endParaRPr lang="ru-RU" sz="8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r" fontAlgn="b"/>
                      <a:r>
                        <a:rPr lang="ru-RU" sz="1100" u="none" strike="noStrike">
                          <a:effectLst/>
                          <a:latin typeface="Century Gothic" panose="020B0502020202020204" pitchFamily="34" charset="0"/>
                        </a:rPr>
                        <a:t>0,5%</a:t>
                      </a:r>
                      <a:endParaRPr lang="ru-RU" sz="1100" b="0" i="0" u="none" strike="noStrike">
                        <a:solidFill>
                          <a:srgbClr val="000000"/>
                        </a:solidFill>
                        <a:effectLst/>
                        <a:latin typeface="Century Gothic" panose="020B0502020202020204" pitchFamily="34" charset="0"/>
                      </a:endParaRPr>
                    </a:p>
                  </a:txBody>
                  <a:tcPr marL="9525" marR="9525" marT="9525" marB="0" anchor="b"/>
                </a:tc>
                <a:extLst>
                  <a:ext uri="{0D108BD9-81ED-4DB2-BD59-A6C34878D82A}">
                    <a16:rowId xmlns="" xmlns:a16="http://schemas.microsoft.com/office/drawing/2014/main" val="3415564537"/>
                  </a:ext>
                </a:extLst>
              </a:tr>
              <a:tr h="225004">
                <a:tc>
                  <a:txBody>
                    <a:bodyPr/>
                    <a:lstStyle/>
                    <a:p>
                      <a:pPr algn="l" fontAlgn="t"/>
                      <a:r>
                        <a:rPr lang="ru-RU" sz="800" u="none" strike="noStrike" dirty="0">
                          <a:effectLst/>
                          <a:latin typeface="Century Gothic" panose="020B0502020202020204" pitchFamily="34" charset="0"/>
                        </a:rPr>
                        <a:t>Басқалар</a:t>
                      </a:r>
                      <a:endParaRPr lang="ru-RU" sz="8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r" fontAlgn="ctr"/>
                      <a:r>
                        <a:rPr lang="ru-RU" sz="800" u="none" strike="noStrike">
                          <a:effectLst/>
                          <a:latin typeface="Century Gothic" panose="020B0502020202020204" pitchFamily="34" charset="0"/>
                        </a:rPr>
                        <a:t>110 495,2</a:t>
                      </a:r>
                      <a:endParaRPr lang="ru-RU" sz="8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r" fontAlgn="b"/>
                      <a:r>
                        <a:rPr lang="ru-RU" sz="1100" u="none" strike="noStrike" dirty="0">
                          <a:effectLst/>
                          <a:latin typeface="Century Gothic" panose="020B0502020202020204" pitchFamily="34" charset="0"/>
                        </a:rPr>
                        <a:t>1,1%</a:t>
                      </a:r>
                      <a:endParaRPr lang="ru-RU" sz="1100" b="0" i="0" u="none" strike="noStrike" dirty="0">
                        <a:solidFill>
                          <a:srgbClr val="000000"/>
                        </a:solidFill>
                        <a:effectLst/>
                        <a:latin typeface="Century Gothic" panose="020B0502020202020204" pitchFamily="34" charset="0"/>
                      </a:endParaRPr>
                    </a:p>
                  </a:txBody>
                  <a:tcPr marL="9525" marR="9525" marT="9525" marB="0" anchor="b"/>
                </a:tc>
                <a:extLst>
                  <a:ext uri="{0D108BD9-81ED-4DB2-BD59-A6C34878D82A}">
                    <a16:rowId xmlns="" xmlns:a16="http://schemas.microsoft.com/office/drawing/2014/main" val="3871625818"/>
                  </a:ext>
                </a:extLst>
              </a:tr>
            </a:tbl>
          </a:graphicData>
        </a:graphic>
      </p:graphicFrame>
    </p:spTree>
    <p:extLst>
      <p:ext uri="{BB962C8B-B14F-4D97-AF65-F5344CB8AC3E}">
        <p14:creationId xmlns="" xmlns:p14="http://schemas.microsoft.com/office/powerpoint/2010/main" val="2495762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14300"/>
            <a:ext cx="8572560" cy="742950"/>
          </a:xfrm>
        </p:spPr>
        <p:txBody>
          <a:bodyPr>
            <a:noAutofit/>
          </a:bodyPr>
          <a:lstStyle/>
          <a:p>
            <a:r>
              <a:rPr lang="ru-RU" sz="2100" b="1" dirty="0" smtClean="0">
                <a:solidFill>
                  <a:schemeClr val="tx1"/>
                </a:solidFill>
                <a:latin typeface="Arial Narrow" panose="020B0606020202030204" pitchFamily="34" charset="0"/>
              </a:rPr>
              <a:t/>
            </a:r>
            <a:br>
              <a:rPr lang="ru-RU" sz="2100" b="1" dirty="0" smtClean="0">
                <a:solidFill>
                  <a:schemeClr val="tx1"/>
                </a:solidFill>
                <a:latin typeface="Arial Narrow" panose="020B0606020202030204" pitchFamily="34" charset="0"/>
              </a:rPr>
            </a:br>
            <a:r>
              <a:rPr lang="ru-RU" sz="2100" b="1" dirty="0" smtClean="0">
                <a:solidFill>
                  <a:schemeClr val="tx1"/>
                </a:solidFill>
                <a:latin typeface="Arial Narrow" panose="020B0606020202030204" pitchFamily="34" charset="0"/>
              </a:rPr>
              <a:t/>
            </a:r>
            <a:br>
              <a:rPr lang="ru-RU" sz="2100" b="1" dirty="0" smtClean="0">
                <a:solidFill>
                  <a:schemeClr val="tx1"/>
                </a:solidFill>
                <a:latin typeface="Arial Narrow" panose="020B0606020202030204" pitchFamily="34" charset="0"/>
              </a:rPr>
            </a:br>
            <a:r>
              <a:rPr lang="ru-RU" sz="2100" b="1" dirty="0" smtClean="0">
                <a:solidFill>
                  <a:schemeClr val="tx1"/>
                </a:solidFill>
                <a:latin typeface="Arial Narrow" panose="020B0606020202030204" pitchFamily="34" charset="0"/>
              </a:rPr>
              <a:t/>
            </a:r>
            <a:br>
              <a:rPr lang="ru-RU" sz="2100" b="1" dirty="0" smtClean="0">
                <a:solidFill>
                  <a:schemeClr val="tx1"/>
                </a:solidFill>
                <a:latin typeface="Arial Narrow" panose="020B0606020202030204" pitchFamily="34" charset="0"/>
              </a:rPr>
            </a:br>
            <a:r>
              <a:rPr lang="ru-RU" sz="2100" b="1" dirty="0" smtClean="0">
                <a:solidFill>
                  <a:schemeClr val="tx1"/>
                </a:solidFill>
                <a:latin typeface="Arial Narrow" panose="020B0606020202030204" pitchFamily="34" charset="0"/>
              </a:rPr>
              <a:t/>
            </a:r>
            <a:br>
              <a:rPr lang="ru-RU" sz="2100" b="1" dirty="0" smtClean="0">
                <a:solidFill>
                  <a:schemeClr val="tx1"/>
                </a:solidFill>
                <a:latin typeface="Arial Narrow" panose="020B0606020202030204" pitchFamily="34" charset="0"/>
              </a:rPr>
            </a:br>
            <a:r>
              <a:rPr lang="ru-RU" sz="2100" b="1" dirty="0" smtClean="0">
                <a:solidFill>
                  <a:schemeClr val="tx1"/>
                </a:solidFill>
                <a:latin typeface="Arial Narrow" panose="020B0606020202030204" pitchFamily="34" charset="0"/>
              </a:rPr>
              <a:t/>
            </a:r>
            <a:br>
              <a:rPr lang="ru-RU" sz="2100" b="1" dirty="0" smtClean="0">
                <a:solidFill>
                  <a:schemeClr val="tx1"/>
                </a:solidFill>
                <a:latin typeface="Arial Narrow" panose="020B0606020202030204" pitchFamily="34" charset="0"/>
              </a:rPr>
            </a:br>
            <a:r>
              <a:rPr lang="ru-RU" sz="2100" b="1" dirty="0" smtClean="0">
                <a:solidFill>
                  <a:schemeClr val="tx1"/>
                </a:solidFill>
                <a:latin typeface="Arial Narrow" panose="020B0606020202030204" pitchFamily="34" charset="0"/>
              </a:rPr>
              <a:t>3.1 </a:t>
            </a:r>
            <a:r>
              <a:rPr lang="ru-RU" sz="2100" b="1" dirty="0" err="1" smtClean="0">
                <a:solidFill>
                  <a:schemeClr val="tx1"/>
                </a:solidFill>
                <a:latin typeface="Arial Narrow" panose="020B0606020202030204" pitchFamily="34" charset="0"/>
              </a:rPr>
              <a:t>Өңір экономикасына</a:t>
            </a:r>
            <a:r>
              <a:rPr lang="ru-RU" sz="2100" b="1" dirty="0" smtClean="0">
                <a:solidFill>
                  <a:schemeClr val="tx1"/>
                </a:solidFill>
                <a:latin typeface="Arial Narrow" panose="020B0606020202030204" pitchFamily="34" charset="0"/>
              </a:rPr>
              <a:t> </a:t>
            </a:r>
            <a:r>
              <a:rPr lang="ru-RU" sz="2100" b="1" dirty="0" err="1" smtClean="0">
                <a:solidFill>
                  <a:schemeClr val="tx1"/>
                </a:solidFill>
                <a:latin typeface="Arial Narrow" panose="020B0606020202030204" pitchFamily="34" charset="0"/>
              </a:rPr>
              <a:t>инвестициялау</a:t>
            </a:r>
            <a:r>
              <a:rPr lang="ru-RU" sz="2100" b="1" dirty="0" smtClean="0">
                <a:solidFill>
                  <a:schemeClr val="tx1"/>
                </a:solidFill>
                <a:latin typeface="Arial Narrow" panose="020B0606020202030204" pitchFamily="34" charset="0"/>
              </a:rPr>
              <a:t> </a:t>
            </a:r>
            <a:r>
              <a:rPr lang="ru-RU" sz="2100" b="1" dirty="0" err="1" smtClean="0">
                <a:solidFill>
                  <a:schemeClr val="tx1"/>
                </a:solidFill>
                <a:latin typeface="Arial Narrow" panose="020B0606020202030204" pitchFamily="34" charset="0"/>
              </a:rPr>
              <a:t>үшін</a:t>
            </a:r>
            <a:r>
              <a:rPr lang="ru-RU" sz="2100" b="1" dirty="0">
                <a:solidFill>
                  <a:schemeClr val="tx1"/>
                </a:solidFill>
                <a:latin typeface="Arial Narrow" panose="020B0606020202030204" pitchFamily="34" charset="0"/>
              </a:rPr>
              <a:t/>
            </a:r>
            <a:br>
              <a:rPr lang="ru-RU" sz="2100" b="1" dirty="0">
                <a:solidFill>
                  <a:schemeClr val="tx1"/>
                </a:solidFill>
                <a:latin typeface="Arial Narrow" panose="020B0606020202030204" pitchFamily="34" charset="0"/>
              </a:rPr>
            </a:br>
            <a:r>
              <a:rPr lang="ru-RU" sz="2100" b="1" dirty="0" err="1" smtClean="0">
                <a:solidFill>
                  <a:schemeClr val="tx1"/>
                </a:solidFill>
                <a:latin typeface="Arial Narrow" panose="020B0606020202030204" pitchFamily="34" charset="0"/>
              </a:rPr>
              <a:t>перспективалық бағыттар</a:t>
            </a:r>
            <a:endParaRPr lang="ru-RU" sz="2100" b="1" dirty="0">
              <a:solidFill>
                <a:schemeClr val="tx1"/>
              </a:solidFill>
              <a:latin typeface="Arial Narrow" panose="020B0606020202030204" pitchFamily="34" charset="0"/>
            </a:endParaRPr>
          </a:p>
        </p:txBody>
      </p:sp>
      <p:pic>
        <p:nvPicPr>
          <p:cNvPr id="12" name="Picture 2"/>
          <p:cNvPicPr>
            <a:picLocks noChangeAspect="1" noChangeArrowheads="1"/>
          </p:cNvPicPr>
          <p:nvPr/>
        </p:nvPicPr>
        <p:blipFill rotWithShape="1">
          <a:blip r:embed="rId2"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7740352" y="154383"/>
            <a:ext cx="1224136" cy="3864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2" name="TextBox 31"/>
          <p:cNvSpPr txBox="1"/>
          <p:nvPr/>
        </p:nvSpPr>
        <p:spPr>
          <a:xfrm>
            <a:off x="179512" y="1479575"/>
            <a:ext cx="1152128" cy="707886"/>
          </a:xfrm>
          <a:prstGeom prst="rect">
            <a:avLst/>
          </a:prstGeom>
          <a:noFill/>
        </p:spPr>
        <p:txBody>
          <a:bodyPr wrap="square" rtlCol="0">
            <a:spAutoFit/>
          </a:bodyPr>
          <a:lstStyle/>
          <a:p>
            <a:pPr algn="ctr"/>
            <a:r>
              <a:rPr lang="ru-RU" sz="1000" dirty="0">
                <a:solidFill>
                  <a:schemeClr val="bg1">
                    <a:lumMod val="50000"/>
                  </a:schemeClr>
                </a:solidFill>
                <a:latin typeface="Century Gothic" panose="020B0502020202020204" pitchFamily="34" charset="0"/>
              </a:rPr>
              <a:t>Экономика секторларын дамыту үшін жағдайлар</a:t>
            </a:r>
          </a:p>
        </p:txBody>
      </p:sp>
      <p:sp>
        <p:nvSpPr>
          <p:cNvPr id="44" name="TextBox 43"/>
          <p:cNvSpPr txBox="1"/>
          <p:nvPr/>
        </p:nvSpPr>
        <p:spPr>
          <a:xfrm>
            <a:off x="179512" y="2761937"/>
            <a:ext cx="1152128" cy="400110"/>
          </a:xfrm>
          <a:prstGeom prst="rect">
            <a:avLst/>
          </a:prstGeom>
          <a:noFill/>
        </p:spPr>
        <p:txBody>
          <a:bodyPr wrap="square" rtlCol="0">
            <a:spAutoFit/>
          </a:bodyPr>
          <a:lstStyle/>
          <a:p>
            <a:pPr algn="ctr"/>
            <a:r>
              <a:rPr lang="ru-RU" sz="1000" dirty="0">
                <a:solidFill>
                  <a:schemeClr val="bg1">
                    <a:lumMod val="50000"/>
                  </a:schemeClr>
                </a:solidFill>
                <a:latin typeface="Century Gothic" panose="020B0502020202020204" pitchFamily="34" charset="0"/>
              </a:rPr>
              <a:t>Инвестициялар бағыттары</a:t>
            </a:r>
          </a:p>
        </p:txBody>
      </p:sp>
      <p:sp>
        <p:nvSpPr>
          <p:cNvPr id="45" name="TextBox 44"/>
          <p:cNvSpPr txBox="1"/>
          <p:nvPr/>
        </p:nvSpPr>
        <p:spPr>
          <a:xfrm>
            <a:off x="179512" y="4239744"/>
            <a:ext cx="1152128" cy="400110"/>
          </a:xfrm>
          <a:prstGeom prst="rect">
            <a:avLst/>
          </a:prstGeom>
          <a:noFill/>
        </p:spPr>
        <p:txBody>
          <a:bodyPr wrap="square" rtlCol="0">
            <a:spAutoFit/>
          </a:bodyPr>
          <a:lstStyle/>
          <a:p>
            <a:pPr algn="ctr"/>
            <a:r>
              <a:rPr lang="ru-RU" sz="1000" dirty="0">
                <a:solidFill>
                  <a:schemeClr val="bg1">
                    <a:lumMod val="50000"/>
                  </a:schemeClr>
                </a:solidFill>
                <a:latin typeface="Century Gothic" panose="020B0502020202020204" pitchFamily="34" charset="0"/>
              </a:rPr>
              <a:t>Табыс көздері</a:t>
            </a:r>
          </a:p>
        </p:txBody>
      </p:sp>
      <p:sp>
        <p:nvSpPr>
          <p:cNvPr id="46" name="TextBox 45"/>
          <p:cNvSpPr txBox="1"/>
          <p:nvPr/>
        </p:nvSpPr>
        <p:spPr>
          <a:xfrm>
            <a:off x="179512" y="915566"/>
            <a:ext cx="1152128" cy="246221"/>
          </a:xfrm>
          <a:prstGeom prst="rect">
            <a:avLst/>
          </a:prstGeom>
          <a:noFill/>
        </p:spPr>
        <p:txBody>
          <a:bodyPr wrap="square" rtlCol="0">
            <a:spAutoFit/>
          </a:bodyPr>
          <a:lstStyle/>
          <a:p>
            <a:pPr algn="ctr"/>
            <a:r>
              <a:rPr lang="ru-RU" sz="1000" dirty="0">
                <a:solidFill>
                  <a:schemeClr val="bg1">
                    <a:lumMod val="50000"/>
                  </a:schemeClr>
                </a:solidFill>
                <a:latin typeface="Century Gothic" panose="020B0502020202020204" pitchFamily="34" charset="0"/>
              </a:rPr>
              <a:t>Секторлар</a:t>
            </a:r>
          </a:p>
        </p:txBody>
      </p:sp>
      <p:sp>
        <p:nvSpPr>
          <p:cNvPr id="16" name="Прямоугольник 15"/>
          <p:cNvSpPr/>
          <p:nvPr/>
        </p:nvSpPr>
        <p:spPr>
          <a:xfrm>
            <a:off x="3707900" y="1196462"/>
            <a:ext cx="2648012" cy="1735327"/>
          </a:xfrm>
          <a:prstGeom prst="rect">
            <a:avLst/>
          </a:prstGeom>
        </p:spPr>
        <p:style>
          <a:lnRef idx="2">
            <a:schemeClr val="accent6"/>
          </a:lnRef>
          <a:fillRef idx="1">
            <a:schemeClr val="lt1"/>
          </a:fillRef>
          <a:effectRef idx="0">
            <a:schemeClr val="accent6"/>
          </a:effectRef>
          <a:fontRef idx="minor">
            <a:schemeClr val="dk1"/>
          </a:fontRef>
        </p:style>
        <p:txBody>
          <a:bodyPr lIns="36000" rIns="36000" rtlCol="0" anchor="t" anchorCtr="0"/>
          <a:lstStyle/>
          <a:p>
            <a:r>
              <a:rPr lang="ru-RU" sz="900" b="1" dirty="0">
                <a:latin typeface="Century Gothic" panose="020B0502020202020204" pitchFamily="34" charset="0"/>
              </a:rPr>
              <a:t>Нарық:</a:t>
            </a:r>
          </a:p>
          <a:p>
            <a:pPr marL="171450" indent="-171450">
              <a:buFont typeface="Arial" panose="020B0604020202020204" pitchFamily="34" charset="0"/>
              <a:buChar char="•"/>
            </a:pPr>
            <a:r>
              <a:rPr lang="ru-RU" sz="800" i="1" dirty="0">
                <a:solidFill>
                  <a:schemeClr val="tx1"/>
                </a:solidFill>
                <a:latin typeface="Century Gothic" panose="020B0502020202020204" pitchFamily="34" charset="0"/>
              </a:rPr>
              <a:t>Ішкі нарық және РФ мен Қытайдың шекара маңындағы қалалары</a:t>
            </a:r>
          </a:p>
          <a:p>
            <a:r>
              <a:rPr lang="ru-RU" sz="900" b="1" dirty="0">
                <a:latin typeface="Century Gothic" panose="020B0502020202020204" pitchFamily="34" charset="0"/>
              </a:rPr>
              <a:t>Жоғары индустриялық әлеует:</a:t>
            </a:r>
          </a:p>
          <a:p>
            <a:pPr marL="171450" indent="-171450">
              <a:buFont typeface="Arial" panose="020B0604020202020204" pitchFamily="34" charset="0"/>
              <a:buChar char="•"/>
            </a:pPr>
            <a:r>
              <a:rPr lang="ru-RU" sz="700" dirty="0">
                <a:latin typeface="Century Gothic" panose="020B0502020202020204" pitchFamily="34" charset="0"/>
              </a:rPr>
              <a:t>ШҚО аумағынан Кенді Алтайдың полиметалл белдеуі өтеді, соның арқасында құрамында қорғасын, мырыш, мыс бар полиметалл кендерінің бірегей кен орындары ашылып, пайдаланылуда. Полиметалл кендеріндегі пайдалы компоненттердің саны мен әртүрлілігі бойынша ШҚО кен орындары Қазақстанда және ТМД ауқымында </a:t>
            </a:r>
            <a:r>
              <a:rPr lang="ru-RU" sz="700" dirty="0" err="1">
                <a:latin typeface="Century Gothic" panose="020B0502020202020204" pitchFamily="34" charset="0"/>
              </a:rPr>
              <a:t>өздеріне </a:t>
            </a:r>
            <a:r>
              <a:rPr lang="ru-RU" sz="700" dirty="0" err="1" smtClean="0">
                <a:latin typeface="Century Gothic" panose="020B0502020202020204" pitchFamily="34" charset="0"/>
              </a:rPr>
              <a:t>теңдесі жоқ</a:t>
            </a:r>
            <a:r>
              <a:rPr lang="ru-RU" sz="700" dirty="0" smtClean="0">
                <a:latin typeface="Century Gothic" panose="020B0502020202020204" pitchFamily="34" charset="0"/>
              </a:rPr>
              <a:t>.</a:t>
            </a:r>
            <a:endParaRPr lang="ru-RU" sz="700" i="1" dirty="0">
              <a:solidFill>
                <a:schemeClr val="tx1"/>
              </a:solidFill>
              <a:latin typeface="Century Gothic" panose="020B0502020202020204" pitchFamily="34" charset="0"/>
            </a:endParaRPr>
          </a:p>
        </p:txBody>
      </p:sp>
      <p:sp>
        <p:nvSpPr>
          <p:cNvPr id="11" name="Прямоугольник 10"/>
          <p:cNvSpPr/>
          <p:nvPr/>
        </p:nvSpPr>
        <p:spPr>
          <a:xfrm>
            <a:off x="3866952" y="3291930"/>
            <a:ext cx="2356399" cy="684000"/>
          </a:xfrm>
          <a:prstGeom prst="rect">
            <a:avLst/>
          </a:prstGeom>
          <a:solidFill>
            <a:schemeClr val="accent6">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lIns="36000" rIns="36000" rtlCol="0" anchor="ctr"/>
          <a:lstStyle/>
          <a:p>
            <a:pPr algn="ctr"/>
            <a:r>
              <a:rPr lang="ru-RU" sz="900" dirty="0">
                <a:latin typeface="Century Gothic" panose="020B0502020202020204" pitchFamily="34" charset="0"/>
              </a:rPr>
              <a:t>Орта және ірі жобалар</a:t>
            </a:r>
          </a:p>
        </p:txBody>
      </p:sp>
      <p:sp>
        <p:nvSpPr>
          <p:cNvPr id="13" name="Прямоугольник 12"/>
          <p:cNvSpPr/>
          <p:nvPr/>
        </p:nvSpPr>
        <p:spPr>
          <a:xfrm>
            <a:off x="3866951" y="4227982"/>
            <a:ext cx="2356395" cy="43200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lIns="36000" rIns="36000" rtlCol="0" anchor="ctr"/>
          <a:lstStyle/>
          <a:p>
            <a:pPr algn="ctr"/>
            <a:r>
              <a:rPr lang="ru-RU" sz="900" dirty="0">
                <a:latin typeface="Century Gothic" panose="020B0502020202020204" pitchFamily="34" charset="0"/>
              </a:rPr>
              <a:t>Жергілікті нарыққа, басқа өңірлерге жеткізу, шетелге экспорттау</a:t>
            </a:r>
          </a:p>
        </p:txBody>
      </p:sp>
      <p:cxnSp>
        <p:nvCxnSpPr>
          <p:cNvPr id="19" name="Прямая со стрелкой 18"/>
          <p:cNvCxnSpPr>
            <a:cxnSpLocks/>
            <a:stCxn id="16" idx="2"/>
            <a:endCxn id="11" idx="0"/>
          </p:cNvCxnSpPr>
          <p:nvPr/>
        </p:nvCxnSpPr>
        <p:spPr>
          <a:xfrm>
            <a:off x="5031906" y="2931789"/>
            <a:ext cx="13246" cy="360141"/>
          </a:xfrm>
          <a:prstGeom prst="straightConnector1">
            <a:avLst/>
          </a:prstGeom>
          <a:ln>
            <a:tailEnd type="triangle" w="lg" len="med"/>
          </a:ln>
        </p:spPr>
        <p:style>
          <a:lnRef idx="2">
            <a:schemeClr val="accent6"/>
          </a:lnRef>
          <a:fillRef idx="1">
            <a:schemeClr val="lt1"/>
          </a:fillRef>
          <a:effectRef idx="0">
            <a:schemeClr val="accent6"/>
          </a:effectRef>
          <a:fontRef idx="minor">
            <a:schemeClr val="dk1"/>
          </a:fontRef>
        </p:style>
      </p:cxnSp>
      <p:cxnSp>
        <p:nvCxnSpPr>
          <p:cNvPr id="31" name="Прямая со стрелкой 30"/>
          <p:cNvCxnSpPr>
            <a:cxnSpLocks/>
          </p:cNvCxnSpPr>
          <p:nvPr/>
        </p:nvCxnSpPr>
        <p:spPr>
          <a:xfrm>
            <a:off x="5045152" y="3997003"/>
            <a:ext cx="0" cy="203235"/>
          </a:xfrm>
          <a:prstGeom prst="straightConnector1">
            <a:avLst/>
          </a:prstGeom>
          <a:ln>
            <a:tailEnd type="triangle" w="lg" len="med"/>
          </a:ln>
        </p:spPr>
        <p:style>
          <a:lnRef idx="2">
            <a:schemeClr val="accent6"/>
          </a:lnRef>
          <a:fillRef idx="1">
            <a:schemeClr val="lt1"/>
          </a:fillRef>
          <a:effectRef idx="0">
            <a:schemeClr val="accent6"/>
          </a:effectRef>
          <a:fontRef idx="minor">
            <a:schemeClr val="dk1"/>
          </a:fontRef>
        </p:style>
      </p:cxnSp>
      <p:sp>
        <p:nvSpPr>
          <p:cNvPr id="33" name="TextBox 32"/>
          <p:cNvSpPr txBox="1"/>
          <p:nvPr/>
        </p:nvSpPr>
        <p:spPr>
          <a:xfrm>
            <a:off x="4283968" y="943262"/>
            <a:ext cx="1799968" cy="204693"/>
          </a:xfrm>
          <a:prstGeom prst="rect">
            <a:avLst/>
          </a:prstGeom>
          <a:noFill/>
        </p:spPr>
        <p:txBody>
          <a:bodyPr wrap="square" lIns="36000" tIns="0" rIns="36000" bIns="0" rtlCol="0" anchor="ctr" anchorCtr="0">
            <a:noAutofit/>
          </a:bodyPr>
          <a:lstStyle/>
          <a:p>
            <a:pPr algn="ctr"/>
            <a:r>
              <a:rPr lang="ru-RU" sz="1100" b="1" dirty="0">
                <a:solidFill>
                  <a:schemeClr val="accent6">
                    <a:lumMod val="75000"/>
                  </a:schemeClr>
                </a:solidFill>
                <a:latin typeface="Century Gothic" panose="020B0502020202020204" pitchFamily="34" charset="0"/>
              </a:rPr>
              <a:t>Өңдеу өнеркәсібі</a:t>
            </a:r>
          </a:p>
        </p:txBody>
      </p:sp>
      <p:sp>
        <p:nvSpPr>
          <p:cNvPr id="49" name="Номер слайда 2"/>
          <p:cNvSpPr>
            <a:spLocks noGrp="1"/>
          </p:cNvSpPr>
          <p:nvPr>
            <p:ph type="sldNum" sz="quarter" idx="12"/>
          </p:nvPr>
        </p:nvSpPr>
        <p:spPr>
          <a:xfrm>
            <a:off x="8278344" y="4767263"/>
            <a:ext cx="470120" cy="274320"/>
          </a:xfrm>
        </p:spPr>
        <p:txBody>
          <a:bodyPr/>
          <a:lstStyle/>
          <a:p>
            <a:pPr algn="r"/>
            <a:fld id="{289900C6-6639-4AE9-927A-EA6F8006A509}" type="slidenum">
              <a:rPr lang="ru-RU" smtClean="0"/>
              <a:pPr algn="r"/>
              <a:t>24</a:t>
            </a:fld>
            <a:endParaRPr lang="ru-RU"/>
          </a:p>
        </p:txBody>
      </p:sp>
      <p:sp>
        <p:nvSpPr>
          <p:cNvPr id="3" name="Прямоугольник 2"/>
          <p:cNvSpPr/>
          <p:nvPr/>
        </p:nvSpPr>
        <p:spPr>
          <a:xfrm>
            <a:off x="6437853" y="1196462"/>
            <a:ext cx="2585398" cy="1803915"/>
          </a:xfrm>
          <a:prstGeom prst="rect">
            <a:avLst/>
          </a:prstGeom>
        </p:spPr>
        <p:style>
          <a:lnRef idx="2">
            <a:schemeClr val="accent1"/>
          </a:lnRef>
          <a:fillRef idx="1">
            <a:schemeClr val="lt1"/>
          </a:fillRef>
          <a:effectRef idx="0">
            <a:schemeClr val="accent1"/>
          </a:effectRef>
          <a:fontRef idx="minor">
            <a:schemeClr val="dk1"/>
          </a:fontRef>
        </p:style>
        <p:txBody>
          <a:bodyPr lIns="36000" rIns="36000" rtlCol="0" anchor="t" anchorCtr="0"/>
          <a:lstStyle/>
          <a:p>
            <a:r>
              <a:rPr lang="ru-RU" sz="900" b="1" dirty="0">
                <a:latin typeface="Century Gothic" panose="020B0502020202020204" pitchFamily="34" charset="0"/>
              </a:rPr>
              <a:t>Нарық:</a:t>
            </a:r>
          </a:p>
          <a:p>
            <a:pPr marL="171450" indent="-171450">
              <a:buFont typeface="Arial" panose="020B0604020202020204" pitchFamily="34" charset="0"/>
              <a:buChar char="•"/>
            </a:pPr>
            <a:r>
              <a:rPr lang="ru-RU" sz="800" i="1" dirty="0">
                <a:solidFill>
                  <a:schemeClr val="tx1"/>
                </a:solidFill>
                <a:latin typeface="Century Gothic" panose="020B0502020202020204" pitchFamily="34" charset="0"/>
              </a:rPr>
              <a:t>Алтай Республикасының және Қытайдың шекара маңындағы қалаларының ішкі нарығы мен халқы</a:t>
            </a:r>
          </a:p>
          <a:p>
            <a:r>
              <a:rPr lang="ru-RU" sz="900" b="1" dirty="0">
                <a:latin typeface="Century Gothic" panose="020B0502020202020204" pitchFamily="34" charset="0"/>
              </a:rPr>
              <a:t>Жоғары геосаяси әлеует:</a:t>
            </a:r>
          </a:p>
          <a:p>
            <a:pPr marL="171450" indent="-171450">
              <a:buFont typeface="Arial" panose="020B0604020202020204" pitchFamily="34" charset="0"/>
              <a:buChar char="•"/>
            </a:pPr>
            <a:r>
              <a:rPr lang="ru-RU" sz="700" dirty="0">
                <a:latin typeface="Century Gothic" panose="020B0502020202020204" pitchFamily="34" charset="0"/>
              </a:rPr>
              <a:t>Қазақстанның тиімді географиялық орналасуы және оның Орталық Азия өңіріндегі ірі транзиттік орталыққа айналу мүмкіндігі. Бұл ШҚО-ға Қытай мен Ресейден экономиканың барлық салаларына, әсіресе АӨК-ке инвестициялар тарту арқылы өзара тиімді іскерлік байланыстарды жандандыру негізінде өзінің </a:t>
            </a:r>
            <a:r>
              <a:rPr lang="ru-RU" sz="700" dirty="0" err="1">
                <a:latin typeface="Century Gothic" panose="020B0502020202020204" pitchFamily="34" charset="0"/>
              </a:rPr>
              <a:t>бәсекелестік </a:t>
            </a:r>
            <a:r>
              <a:rPr lang="ru-RU" sz="700" dirty="0" err="1" smtClean="0">
                <a:latin typeface="Century Gothic" panose="020B0502020202020204" pitchFamily="34" charset="0"/>
              </a:rPr>
              <a:t>артықшылықтарын</a:t>
            </a:r>
            <a:r>
              <a:rPr lang="ru-RU" sz="700" dirty="0" smtClean="0">
                <a:latin typeface="Century Gothic" panose="020B0502020202020204" pitchFamily="34" charset="0"/>
              </a:rPr>
              <a:t>, </a:t>
            </a:r>
            <a:r>
              <a:rPr lang="ru-RU" sz="700" dirty="0" err="1" smtClean="0">
                <a:latin typeface="Century Gothic" panose="020B0502020202020204" pitchFamily="34" charset="0"/>
              </a:rPr>
              <a:t>жолаушылар</a:t>
            </a:r>
            <a:r>
              <a:rPr lang="ru-RU" sz="700" dirty="0" smtClean="0">
                <a:latin typeface="Century Gothic" panose="020B0502020202020204" pitchFamily="34" charset="0"/>
              </a:rPr>
              <a:t> </a:t>
            </a:r>
            <a:r>
              <a:rPr lang="ru-RU" sz="700" dirty="0" err="1" smtClean="0">
                <a:latin typeface="Century Gothic" panose="020B0502020202020204" pitchFamily="34" charset="0"/>
              </a:rPr>
              <a:t>мен</a:t>
            </a:r>
            <a:r>
              <a:rPr lang="ru-RU" sz="700" dirty="0" smtClean="0">
                <a:latin typeface="Century Gothic" panose="020B0502020202020204" pitchFamily="34" charset="0"/>
              </a:rPr>
              <a:t> </a:t>
            </a:r>
            <a:r>
              <a:rPr lang="ru-RU" sz="700" dirty="0" err="1" smtClean="0">
                <a:latin typeface="Century Gothic" panose="020B0502020202020204" pitchFamily="34" charset="0"/>
              </a:rPr>
              <a:t>жүктердің Қытайдан Ресейге</a:t>
            </a:r>
            <a:r>
              <a:rPr lang="ru-RU" sz="700" dirty="0" smtClean="0">
                <a:latin typeface="Century Gothic" panose="020B0502020202020204" pitchFamily="34" charset="0"/>
              </a:rPr>
              <a:t> </a:t>
            </a:r>
            <a:r>
              <a:rPr lang="ru-RU" sz="700" dirty="0" err="1" smtClean="0">
                <a:latin typeface="Century Gothic" panose="020B0502020202020204" pitchFamily="34" charset="0"/>
              </a:rPr>
              <a:t>және кері</a:t>
            </a:r>
            <a:r>
              <a:rPr lang="ru-RU" sz="700" dirty="0" smtClean="0">
                <a:latin typeface="Century Gothic" panose="020B0502020202020204" pitchFamily="34" charset="0"/>
              </a:rPr>
              <a:t> </a:t>
            </a:r>
            <a:r>
              <a:rPr lang="ru-RU" sz="700" dirty="0" err="1" smtClean="0">
                <a:latin typeface="Century Gothic" panose="020B0502020202020204" pitchFamily="34" charset="0"/>
              </a:rPr>
              <a:t>транзитін</a:t>
            </a:r>
            <a:r>
              <a:rPr lang="ru-RU" sz="700" dirty="0" smtClean="0">
                <a:latin typeface="Century Gothic" panose="020B0502020202020204" pitchFamily="34" charset="0"/>
              </a:rPr>
              <a:t> </a:t>
            </a:r>
            <a:r>
              <a:rPr lang="ru-RU" sz="700" dirty="0" err="1" smtClean="0">
                <a:latin typeface="Century Gothic" panose="020B0502020202020204" pitchFamily="34" charset="0"/>
              </a:rPr>
              <a:t>күшейтуге </a:t>
            </a:r>
            <a:r>
              <a:rPr lang="ru-RU" sz="700" dirty="0">
                <a:latin typeface="Century Gothic" panose="020B0502020202020204" pitchFamily="34" charset="0"/>
              </a:rPr>
              <a:t>мүмкіндік </a:t>
            </a:r>
            <a:r>
              <a:rPr lang="ru-RU" sz="700" dirty="0" err="1">
                <a:latin typeface="Century Gothic" panose="020B0502020202020204" pitchFamily="34" charset="0"/>
              </a:rPr>
              <a:t>береді</a:t>
            </a:r>
            <a:r>
              <a:rPr lang="ru-RU" sz="700" dirty="0" smtClean="0">
                <a:latin typeface="Century Gothic" panose="020B0502020202020204" pitchFamily="34" charset="0"/>
              </a:rPr>
              <a:t>..</a:t>
            </a:r>
            <a:endParaRPr lang="ru-RU" sz="900" dirty="0">
              <a:latin typeface="Century Gothic" panose="020B0502020202020204" pitchFamily="34" charset="0"/>
            </a:endParaRPr>
          </a:p>
        </p:txBody>
      </p:sp>
      <p:sp>
        <p:nvSpPr>
          <p:cNvPr id="7" name="Прямоугольник 6"/>
          <p:cNvSpPr/>
          <p:nvPr/>
        </p:nvSpPr>
        <p:spPr>
          <a:xfrm>
            <a:off x="6387725" y="3291829"/>
            <a:ext cx="2484129" cy="705173"/>
          </a:xfrm>
          <a:prstGeom prst="rect">
            <a:avLst/>
          </a:prstGeom>
          <a:solidFill>
            <a:schemeClr val="accent1">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spcAft>
                <a:spcPts val="600"/>
              </a:spcAft>
            </a:pPr>
            <a:r>
              <a:rPr lang="ru-RU" sz="900" dirty="0">
                <a:latin typeface="Century Gothic" panose="020B0502020202020204" pitchFamily="34" charset="0"/>
              </a:rPr>
              <a:t>Орта және ірі жобалар</a:t>
            </a:r>
          </a:p>
        </p:txBody>
      </p:sp>
      <p:cxnSp>
        <p:nvCxnSpPr>
          <p:cNvPr id="20" name="Прямая со стрелкой 19"/>
          <p:cNvCxnSpPr>
            <a:cxnSpLocks/>
            <a:endCxn id="7" idx="0"/>
          </p:cNvCxnSpPr>
          <p:nvPr/>
        </p:nvCxnSpPr>
        <p:spPr>
          <a:xfrm>
            <a:off x="7616545" y="2931688"/>
            <a:ext cx="13245" cy="360141"/>
          </a:xfrm>
          <a:prstGeom prst="straightConnector1">
            <a:avLst/>
          </a:prstGeom>
          <a:ln>
            <a:tailEnd type="triangle" w="lg" len="med"/>
          </a:ln>
        </p:spPr>
        <p:style>
          <a:lnRef idx="2">
            <a:schemeClr val="accent1"/>
          </a:lnRef>
          <a:fillRef idx="1">
            <a:schemeClr val="lt1"/>
          </a:fillRef>
          <a:effectRef idx="0">
            <a:schemeClr val="accent1"/>
          </a:effectRef>
          <a:fontRef idx="minor">
            <a:schemeClr val="dk1"/>
          </a:fontRef>
        </p:style>
      </p:cxnSp>
      <p:sp>
        <p:nvSpPr>
          <p:cNvPr id="38" name="Прямоугольник 37"/>
          <p:cNvSpPr/>
          <p:nvPr/>
        </p:nvSpPr>
        <p:spPr>
          <a:xfrm>
            <a:off x="6387725" y="4229539"/>
            <a:ext cx="2484130" cy="43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ru-RU" sz="900" dirty="0">
                <a:latin typeface="Century Gothic" panose="020B0502020202020204" pitchFamily="34" charset="0"/>
              </a:rPr>
              <a:t>Жергілікті нарыққа, басқа өңірлерге жеткізу, шетелге экспорттау</a:t>
            </a:r>
          </a:p>
        </p:txBody>
      </p:sp>
      <p:sp>
        <p:nvSpPr>
          <p:cNvPr id="47" name="TextBox 46"/>
          <p:cNvSpPr txBox="1"/>
          <p:nvPr/>
        </p:nvSpPr>
        <p:spPr>
          <a:xfrm>
            <a:off x="6387727" y="943262"/>
            <a:ext cx="2304256" cy="204693"/>
          </a:xfrm>
          <a:prstGeom prst="rect">
            <a:avLst/>
          </a:prstGeom>
          <a:noFill/>
        </p:spPr>
        <p:txBody>
          <a:bodyPr wrap="square" lIns="36000" tIns="0" rIns="36000" bIns="0" rtlCol="0" anchor="ctr" anchorCtr="0">
            <a:noAutofit/>
          </a:bodyPr>
          <a:lstStyle/>
          <a:p>
            <a:pPr algn="ctr"/>
            <a:r>
              <a:rPr lang="ru-RU" sz="1100" b="1" dirty="0">
                <a:solidFill>
                  <a:schemeClr val="accent1">
                    <a:lumMod val="75000"/>
                  </a:schemeClr>
                </a:solidFill>
                <a:latin typeface="Century Gothic" panose="020B0502020202020204" pitchFamily="34" charset="0"/>
              </a:rPr>
              <a:t>Сауда және логистика</a:t>
            </a:r>
          </a:p>
        </p:txBody>
      </p:sp>
      <p:cxnSp>
        <p:nvCxnSpPr>
          <p:cNvPr id="34" name="Прямая со стрелкой 33"/>
          <p:cNvCxnSpPr>
            <a:cxnSpLocks/>
          </p:cNvCxnSpPr>
          <p:nvPr/>
        </p:nvCxnSpPr>
        <p:spPr>
          <a:xfrm>
            <a:off x="7629790" y="3975930"/>
            <a:ext cx="0" cy="252004"/>
          </a:xfrm>
          <a:prstGeom prst="straightConnector1">
            <a:avLst/>
          </a:prstGeom>
          <a:ln>
            <a:tailEnd type="triangle" w="lg" len="med"/>
          </a:ln>
        </p:spPr>
        <p:style>
          <a:lnRef idx="2">
            <a:schemeClr val="accent1"/>
          </a:lnRef>
          <a:fillRef idx="1">
            <a:schemeClr val="lt1"/>
          </a:fillRef>
          <a:effectRef idx="0">
            <a:schemeClr val="accent1"/>
          </a:effectRef>
          <a:fontRef idx="minor">
            <a:schemeClr val="dk1"/>
          </a:fontRef>
        </p:style>
      </p:cxnSp>
      <p:sp>
        <p:nvSpPr>
          <p:cNvPr id="17" name="Прямоугольник 16"/>
          <p:cNvSpPr/>
          <p:nvPr/>
        </p:nvSpPr>
        <p:spPr>
          <a:xfrm>
            <a:off x="1291296" y="1203597"/>
            <a:ext cx="2272592" cy="1728192"/>
          </a:xfrm>
          <a:prstGeom prst="rect">
            <a:avLst/>
          </a:prstGeom>
        </p:spPr>
        <p:style>
          <a:lnRef idx="2">
            <a:schemeClr val="accent2"/>
          </a:lnRef>
          <a:fillRef idx="1">
            <a:schemeClr val="lt1"/>
          </a:fillRef>
          <a:effectRef idx="0">
            <a:schemeClr val="accent2"/>
          </a:effectRef>
          <a:fontRef idx="minor">
            <a:schemeClr val="dk1"/>
          </a:fontRef>
        </p:style>
        <p:txBody>
          <a:bodyPr lIns="36000" rIns="36000" rtlCol="0" anchor="t" anchorCtr="0"/>
          <a:lstStyle/>
          <a:p>
            <a:r>
              <a:rPr lang="ru-RU" sz="800" b="1" dirty="0">
                <a:latin typeface="Century Gothic" panose="020B0502020202020204" pitchFamily="34" charset="0"/>
              </a:rPr>
              <a:t>Нарық:</a:t>
            </a:r>
          </a:p>
          <a:p>
            <a:pPr marL="171450" indent="-171450">
              <a:buFont typeface="Arial" panose="020B0604020202020204" pitchFamily="34" charset="0"/>
              <a:buChar char="•"/>
            </a:pPr>
            <a:r>
              <a:rPr lang="ru-RU" sz="800" i="1" dirty="0">
                <a:solidFill>
                  <a:schemeClr val="tx1"/>
                </a:solidFill>
                <a:latin typeface="Century Gothic" panose="020B0502020202020204" pitchFamily="34" charset="0"/>
              </a:rPr>
              <a:t>РФ мен Қытайдың ішкі нарығы мен халқы</a:t>
            </a:r>
            <a:endParaRPr lang="ru-RU" sz="800" b="1" dirty="0">
              <a:latin typeface="Century Gothic" panose="020B0502020202020204" pitchFamily="34" charset="0"/>
            </a:endParaRPr>
          </a:p>
          <a:p>
            <a:r>
              <a:rPr lang="ru-RU" sz="800" b="1" dirty="0">
                <a:latin typeface="Century Gothic" panose="020B0502020202020204" pitchFamily="34" charset="0"/>
              </a:rPr>
              <a:t>Жоғары туристік әлеует:</a:t>
            </a:r>
          </a:p>
          <a:p>
            <a:pPr marL="171450" indent="-171450">
              <a:buFont typeface="Arial" panose="020B0604020202020204" pitchFamily="34" charset="0"/>
              <a:buChar char="•"/>
            </a:pPr>
            <a:r>
              <a:rPr lang="ru-RU" sz="800" i="1" dirty="0">
                <a:solidFill>
                  <a:schemeClr val="tx1"/>
                </a:solidFill>
                <a:latin typeface="Century Gothic" panose="020B0502020202020204" pitchFamily="34" charset="0"/>
              </a:rPr>
              <a:t>2022 жылдың 9 айында өңірде жұмыс істеп тұрған 305 </a:t>
            </a:r>
            <a:r>
              <a:rPr lang="ru-RU" sz="800" i="1" dirty="0" err="1">
                <a:solidFill>
                  <a:schemeClr val="tx1"/>
                </a:solidFill>
                <a:latin typeface="Century Gothic" panose="020B0502020202020204" pitchFamily="34" charset="0"/>
              </a:rPr>
              <a:t>орналастыру</a:t>
            </a:r>
            <a:r>
              <a:rPr lang="ru-RU" sz="800" i="1" dirty="0">
                <a:solidFill>
                  <a:schemeClr val="tx1"/>
                </a:solidFill>
                <a:latin typeface="Century Gothic" panose="020B0502020202020204" pitchFamily="34" charset="0"/>
              </a:rPr>
              <a:t> </a:t>
            </a:r>
            <a:r>
              <a:rPr lang="ru-RU" sz="800" i="1" dirty="0" err="1" smtClean="0">
                <a:solidFill>
                  <a:schemeClr val="tx1"/>
                </a:solidFill>
                <a:latin typeface="Century Gothic" panose="020B0502020202020204" pitchFamily="34" charset="0"/>
              </a:rPr>
              <a:t>орны</a:t>
            </a:r>
            <a:r>
              <a:rPr lang="ru-RU" sz="800" i="1" dirty="0" smtClean="0">
                <a:solidFill>
                  <a:schemeClr val="tx1"/>
                </a:solidFill>
                <a:latin typeface="Century Gothic" panose="020B0502020202020204" pitchFamily="34" charset="0"/>
              </a:rPr>
              <a:t>  259 </a:t>
            </a:r>
            <a:r>
              <a:rPr lang="ru-RU" sz="800" i="1" dirty="0">
                <a:solidFill>
                  <a:schemeClr val="tx1"/>
                </a:solidFill>
                <a:latin typeface="Century Gothic" panose="020B0502020202020204" pitchFamily="34" charset="0"/>
              </a:rPr>
              <a:t>907 </a:t>
            </a:r>
            <a:r>
              <a:rPr lang="ru-RU" sz="800" i="1" dirty="0" err="1" smtClean="0">
                <a:solidFill>
                  <a:schemeClr val="tx1"/>
                </a:solidFill>
                <a:latin typeface="Century Gothic" panose="020B0502020202020204" pitchFamily="34" charset="0"/>
              </a:rPr>
              <a:t>келушіге</a:t>
            </a:r>
            <a:r>
              <a:rPr lang="ru-RU" sz="800" i="1" dirty="0" smtClean="0">
                <a:solidFill>
                  <a:schemeClr val="tx1"/>
                </a:solidFill>
                <a:latin typeface="Century Gothic" panose="020B0502020202020204" pitchFamily="34" charset="0"/>
              </a:rPr>
              <a:t> </a:t>
            </a:r>
            <a:r>
              <a:rPr lang="ru-RU" sz="800" i="1" dirty="0">
                <a:solidFill>
                  <a:schemeClr val="tx1"/>
                </a:solidFill>
                <a:latin typeface="Century Gothic" panose="020B0502020202020204" pitchFamily="34" charset="0"/>
              </a:rPr>
              <a:t>қызмет көрсетті.</a:t>
            </a:r>
          </a:p>
          <a:p>
            <a:pPr marL="171450" indent="-171450">
              <a:buFont typeface="Arial" panose="020B0604020202020204" pitchFamily="34" charset="0"/>
              <a:buChar char="•"/>
            </a:pPr>
            <a:r>
              <a:rPr lang="ru-RU" sz="800" b="0" i="0" dirty="0">
                <a:solidFill>
                  <a:srgbClr val="151515"/>
                </a:solidFill>
                <a:effectLst/>
                <a:latin typeface="Century Gothic" panose="020B0502020202020204" pitchFamily="34" charset="0"/>
              </a:rPr>
              <a:t>2022 жылдың 9 айында орналастыру орындарының қызмет көрсету көлемі (мейрамханалар қызметін есептемегенде) 2021 жылдың сәйкес кезеңімен салыстырғанда 44% -ға артып, 3 816 млн теңгені құрады.</a:t>
            </a:r>
            <a:endParaRPr lang="ru-RU" sz="800" i="1" dirty="0">
              <a:solidFill>
                <a:schemeClr val="tx1"/>
              </a:solidFill>
              <a:latin typeface="Century Gothic" panose="020B0502020202020204" pitchFamily="34" charset="0"/>
            </a:endParaRPr>
          </a:p>
          <a:p>
            <a:endParaRPr lang="ru-RU" sz="800" i="1" dirty="0">
              <a:solidFill>
                <a:schemeClr val="tx1"/>
              </a:solidFill>
              <a:latin typeface="Century Gothic" panose="020B0502020202020204" pitchFamily="34" charset="0"/>
            </a:endParaRPr>
          </a:p>
        </p:txBody>
      </p:sp>
      <p:sp>
        <p:nvSpPr>
          <p:cNvPr id="10" name="Прямоугольник 9"/>
          <p:cNvSpPr/>
          <p:nvPr/>
        </p:nvSpPr>
        <p:spPr>
          <a:xfrm>
            <a:off x="1273076" y="3291930"/>
            <a:ext cx="2434824" cy="684000"/>
          </a:xfrm>
          <a:prstGeom prst="rect">
            <a:avLst/>
          </a:prstGeom>
          <a:solidFill>
            <a:schemeClr val="accent2">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lIns="36000" rIns="36000" rtlCol="0" anchor="ctr"/>
          <a:lstStyle/>
          <a:p>
            <a:pPr algn="ctr">
              <a:spcAft>
                <a:spcPts val="600"/>
              </a:spcAft>
            </a:pPr>
            <a:r>
              <a:rPr lang="ru-RU" sz="900" dirty="0">
                <a:latin typeface="Century Gothic" panose="020B0502020202020204" pitchFamily="34" charset="0"/>
              </a:rPr>
              <a:t>Ірі инвестициялық жобалар</a:t>
            </a:r>
          </a:p>
        </p:txBody>
      </p:sp>
      <p:sp>
        <p:nvSpPr>
          <p:cNvPr id="39" name="Прямоугольник 38"/>
          <p:cNvSpPr/>
          <p:nvPr/>
        </p:nvSpPr>
        <p:spPr>
          <a:xfrm>
            <a:off x="1291296" y="4227982"/>
            <a:ext cx="2416604" cy="43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lIns="36000" rIns="36000" rtlCol="0" anchor="ctr"/>
          <a:lstStyle/>
          <a:p>
            <a:pPr algn="ctr"/>
            <a:r>
              <a:rPr lang="ru-RU" sz="900" dirty="0">
                <a:latin typeface="Century Gothic" panose="020B0502020202020204" pitchFamily="34" charset="0"/>
              </a:rPr>
              <a:t>Басқа өңірлерден және жақын шетелдерден туристер ағыны</a:t>
            </a:r>
          </a:p>
        </p:txBody>
      </p:sp>
      <p:sp>
        <p:nvSpPr>
          <p:cNvPr id="48" name="TextBox 47"/>
          <p:cNvSpPr txBox="1"/>
          <p:nvPr/>
        </p:nvSpPr>
        <p:spPr>
          <a:xfrm>
            <a:off x="1291296" y="943262"/>
            <a:ext cx="2880320" cy="204693"/>
          </a:xfrm>
          <a:prstGeom prst="rect">
            <a:avLst/>
          </a:prstGeom>
          <a:noFill/>
        </p:spPr>
        <p:txBody>
          <a:bodyPr wrap="square" lIns="36000" tIns="0" rIns="36000" bIns="0" rtlCol="0" anchor="ctr" anchorCtr="0">
            <a:noAutofit/>
          </a:bodyPr>
          <a:lstStyle/>
          <a:p>
            <a:pPr algn="ctr"/>
            <a:r>
              <a:rPr lang="ru-RU" sz="1100" b="1" dirty="0">
                <a:solidFill>
                  <a:schemeClr val="accent2">
                    <a:lumMod val="75000"/>
                  </a:schemeClr>
                </a:solidFill>
                <a:latin typeface="Century Gothic" panose="020B0502020202020204" pitchFamily="34" charset="0"/>
              </a:rPr>
              <a:t>Туризм</a:t>
            </a:r>
          </a:p>
        </p:txBody>
      </p:sp>
      <p:cxnSp>
        <p:nvCxnSpPr>
          <p:cNvPr id="57" name="Прямая со стрелкой 56"/>
          <p:cNvCxnSpPr>
            <a:cxnSpLocks/>
          </p:cNvCxnSpPr>
          <p:nvPr/>
        </p:nvCxnSpPr>
        <p:spPr>
          <a:xfrm>
            <a:off x="2411760" y="3975930"/>
            <a:ext cx="0" cy="224308"/>
          </a:xfrm>
          <a:prstGeom prst="straightConnector1">
            <a:avLst/>
          </a:prstGeom>
          <a:ln>
            <a:solidFill>
              <a:schemeClr val="accent2"/>
            </a:solidFill>
            <a:tailEnd type="triangle" w="lg" len="med"/>
          </a:ln>
        </p:spPr>
        <p:style>
          <a:lnRef idx="2">
            <a:schemeClr val="accent1"/>
          </a:lnRef>
          <a:fillRef idx="1">
            <a:schemeClr val="lt1"/>
          </a:fillRef>
          <a:effectRef idx="0">
            <a:schemeClr val="accent1"/>
          </a:effectRef>
          <a:fontRef idx="minor">
            <a:schemeClr val="dk1"/>
          </a:fontRef>
        </p:style>
      </p:cxnSp>
      <p:cxnSp>
        <p:nvCxnSpPr>
          <p:cNvPr id="18" name="Прямая со стрелкой 17">
            <a:extLst>
              <a:ext uri="{FF2B5EF4-FFF2-40B4-BE49-F238E27FC236}">
                <a16:creationId xmlns="" xmlns:a16="http://schemas.microsoft.com/office/drawing/2014/main" id="{DCA5BAF9-34CC-8A50-3A31-DD03AF990F0A}"/>
              </a:ext>
            </a:extLst>
          </p:cNvPr>
          <p:cNvCxnSpPr>
            <a:cxnSpLocks/>
          </p:cNvCxnSpPr>
          <p:nvPr/>
        </p:nvCxnSpPr>
        <p:spPr>
          <a:xfrm>
            <a:off x="2411760" y="2930083"/>
            <a:ext cx="0" cy="361746"/>
          </a:xfrm>
          <a:prstGeom prst="straightConnector1">
            <a:avLst/>
          </a:prstGeom>
          <a:ln>
            <a:solidFill>
              <a:schemeClr val="accent2"/>
            </a:solidFill>
            <a:tailEnd type="triangle" w="lg" len="med"/>
          </a:ln>
        </p:spPr>
        <p:style>
          <a:lnRef idx="2">
            <a:schemeClr val="accent1"/>
          </a:lnRef>
          <a:fillRef idx="1">
            <a:schemeClr val="lt1"/>
          </a:fillRef>
          <a:effectRef idx="0">
            <a:schemeClr val="accent1"/>
          </a:effectRef>
          <a:fontRef idx="minor">
            <a:schemeClr val="dk1"/>
          </a:fontRef>
        </p:style>
      </p:cxnSp>
    </p:spTree>
    <p:extLst>
      <p:ext uri="{BB962C8B-B14F-4D97-AF65-F5344CB8AC3E}">
        <p14:creationId xmlns="" xmlns:p14="http://schemas.microsoft.com/office/powerpoint/2010/main" val="3223676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2570" y="0"/>
            <a:ext cx="8229600" cy="627534"/>
          </a:xfrm>
        </p:spPr>
        <p:txBody>
          <a:bodyPr>
            <a:noAutofit/>
          </a:bodyPr>
          <a:lstStyle/>
          <a:p>
            <a:r>
              <a:rPr lang="ru-RU" sz="2100" b="1" dirty="0">
                <a:solidFill>
                  <a:schemeClr val="tx1"/>
                </a:solidFill>
                <a:latin typeface="Arial Narrow" panose="020B0606020202030204" pitchFamily="34" charset="0"/>
              </a:rPr>
              <a:t>3.2 </a:t>
            </a:r>
            <a:r>
              <a:rPr lang="ru-RU" sz="2100" b="1" dirty="0" err="1" smtClean="0">
                <a:solidFill>
                  <a:schemeClr val="tx1"/>
                </a:solidFill>
                <a:latin typeface="Arial Narrow" panose="020B0606020202030204" pitchFamily="34" charset="0"/>
              </a:rPr>
              <a:t>Дамыту</a:t>
            </a:r>
            <a:r>
              <a:rPr lang="ru-RU" sz="2100" b="1" dirty="0" smtClean="0">
                <a:solidFill>
                  <a:schemeClr val="tx1"/>
                </a:solidFill>
                <a:latin typeface="Arial Narrow" panose="020B0606020202030204" pitchFamily="34" charset="0"/>
              </a:rPr>
              <a:t> </a:t>
            </a:r>
            <a:r>
              <a:rPr lang="ru-RU" sz="2100" b="1" dirty="0" err="1" smtClean="0">
                <a:solidFill>
                  <a:schemeClr val="tx1"/>
                </a:solidFill>
                <a:latin typeface="Arial Narrow" panose="020B0606020202030204" pitchFamily="34" charset="0"/>
              </a:rPr>
              <a:t>жөніндегі ұсыныстар</a:t>
            </a:r>
            <a:endParaRPr lang="ru-RU" sz="2100" b="1" dirty="0">
              <a:solidFill>
                <a:schemeClr val="tx1"/>
              </a:solidFill>
              <a:latin typeface="Arial Narrow" panose="020B0606020202030204" pitchFamily="34" charset="0"/>
            </a:endParaRPr>
          </a:p>
        </p:txBody>
      </p:sp>
      <p:pic>
        <p:nvPicPr>
          <p:cNvPr id="12" name="Picture 2"/>
          <p:cNvPicPr>
            <a:picLocks noChangeAspect="1" noChangeArrowheads="1"/>
          </p:cNvPicPr>
          <p:nvPr/>
        </p:nvPicPr>
        <p:blipFill rotWithShape="1">
          <a:blip r:embed="rId2"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7740352" y="154383"/>
            <a:ext cx="1224136" cy="3864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4" name="Прямоугольник 63"/>
          <p:cNvSpPr/>
          <p:nvPr/>
        </p:nvSpPr>
        <p:spPr>
          <a:xfrm>
            <a:off x="253749" y="686092"/>
            <a:ext cx="4320480" cy="2592289"/>
          </a:xfrm>
          <a:prstGeom prst="rect">
            <a:avLst/>
          </a:prstGeom>
          <a:solidFill>
            <a:schemeClr val="accent2">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lIns="36000" rIns="36000" rtlCol="0" anchor="t"/>
          <a:lstStyle/>
          <a:p>
            <a:r>
              <a:rPr lang="ru-RU" sz="1000" b="1" u="sng" dirty="0">
                <a:solidFill>
                  <a:schemeClr val="tx1"/>
                </a:solidFill>
                <a:latin typeface="Century Gothic" panose="020B0502020202020204" pitchFamily="34" charset="0"/>
              </a:rPr>
              <a:t>Туристік инфрақұрылымды дамыту:</a:t>
            </a:r>
          </a:p>
          <a:p>
            <a:pPr marL="171450" indent="-171450">
              <a:buFont typeface="Arial" pitchFamily="34" charset="0"/>
              <a:buChar char="•"/>
            </a:pPr>
            <a:r>
              <a:rPr lang="ru-RU" sz="900" dirty="0">
                <a:solidFill>
                  <a:schemeClr val="tx1"/>
                </a:solidFill>
                <a:latin typeface="Century Gothic" panose="020B0502020202020204" pitchFamily="34" charset="0"/>
              </a:rPr>
              <a:t>Өңірдің </a:t>
            </a:r>
            <a:r>
              <a:rPr lang="ru-RU" sz="900" b="1" dirty="0">
                <a:solidFill>
                  <a:schemeClr val="tx1"/>
                </a:solidFill>
                <a:latin typeface="Century Gothic" panose="020B0502020202020204" pitchFamily="34" charset="0"/>
              </a:rPr>
              <a:t>туристік объектілерінің қолжетімділігін </a:t>
            </a:r>
            <a:r>
              <a:rPr lang="ru-RU" sz="900" dirty="0">
                <a:solidFill>
                  <a:schemeClr val="tx1"/>
                </a:solidFill>
                <a:latin typeface="Century Gothic" panose="020B0502020202020204" pitchFamily="34" charset="0"/>
              </a:rPr>
              <a:t>жақсарту мақсатында саяхатшылардың қауіпсіздігі мен жайлылығын қамтамасыз етуге бағытталған </a:t>
            </a:r>
            <a:r>
              <a:rPr lang="ru-RU" sz="900" b="1" dirty="0">
                <a:solidFill>
                  <a:schemeClr val="tx1"/>
                </a:solidFill>
                <a:latin typeface="Century Gothic" panose="020B0502020202020204" pitchFamily="34" charset="0"/>
              </a:rPr>
              <a:t>жолдарды жөндеуді </a:t>
            </a:r>
            <a:r>
              <a:rPr lang="ru-RU" sz="900" dirty="0">
                <a:solidFill>
                  <a:schemeClr val="tx1"/>
                </a:solidFill>
                <a:latin typeface="Century Gothic" panose="020B0502020202020204" pitchFamily="34" charset="0"/>
              </a:rPr>
              <a:t>жүзеге асыру ұсынылады. Бұл </a:t>
            </a:r>
            <a:r>
              <a:rPr lang="ru-RU" sz="900" b="1" dirty="0">
                <a:solidFill>
                  <a:schemeClr val="tx1"/>
                </a:solidFill>
                <a:latin typeface="Century Gothic" panose="020B0502020202020204" pitchFamily="34" charset="0"/>
              </a:rPr>
              <a:t>сапалы жабынды ғана емес, сонымен </a:t>
            </a:r>
            <a:r>
              <a:rPr lang="ru-RU" sz="900" dirty="0">
                <a:solidFill>
                  <a:schemeClr val="tx1"/>
                </a:solidFill>
                <a:latin typeface="Century Gothic" panose="020B0502020202020204" pitchFamily="34" charset="0"/>
              </a:rPr>
              <a:t>қатар әрбір 50 шақырым сайын </a:t>
            </a:r>
            <a:r>
              <a:rPr lang="ru-RU" sz="900" b="1" dirty="0">
                <a:solidFill>
                  <a:schemeClr val="tx1"/>
                </a:solidFill>
                <a:latin typeface="Century Gothic" panose="020B0502020202020204" pitchFamily="34" charset="0"/>
              </a:rPr>
              <a:t>санитарлық-гигиеналық тораптарды орнатуды</a:t>
            </a:r>
            <a:r>
              <a:rPr lang="ru-RU" sz="900" dirty="0">
                <a:solidFill>
                  <a:schemeClr val="tx1"/>
                </a:solidFill>
                <a:latin typeface="Century Gothic" panose="020B0502020202020204" pitchFamily="34" charset="0"/>
              </a:rPr>
              <a:t> қамтиды, бұл </a:t>
            </a:r>
            <a:r>
              <a:rPr lang="ru-RU" sz="900" b="1" dirty="0">
                <a:solidFill>
                  <a:schemeClr val="tx1"/>
                </a:solidFill>
                <a:latin typeface="Century Gothic" panose="020B0502020202020204" pitchFamily="34" charset="0"/>
              </a:rPr>
              <a:t>сервис деңгейін арттырады және </a:t>
            </a:r>
            <a:r>
              <a:rPr lang="ru-RU" sz="900" dirty="0">
                <a:solidFill>
                  <a:schemeClr val="tx1"/>
                </a:solidFill>
                <a:latin typeface="Century Gothic" panose="020B0502020202020204" pitchFamily="34" charset="0"/>
              </a:rPr>
              <a:t>туристердің сапарға деген </a:t>
            </a:r>
            <a:r>
              <a:rPr lang="ru-RU" sz="900" b="1" dirty="0">
                <a:solidFill>
                  <a:schemeClr val="tx1"/>
                </a:solidFill>
                <a:latin typeface="Century Gothic" panose="020B0502020202020204" pitchFamily="34" charset="0"/>
              </a:rPr>
              <a:t>қажеттілігін қанағаттандырады</a:t>
            </a:r>
            <a:r>
              <a:rPr lang="ru-RU" sz="900" dirty="0">
                <a:solidFill>
                  <a:schemeClr val="tx1"/>
                </a:solidFill>
                <a:latin typeface="Century Gothic" panose="020B0502020202020204" pitchFamily="34" charset="0"/>
              </a:rPr>
              <a:t>.</a:t>
            </a:r>
          </a:p>
          <a:p>
            <a:pPr marL="171450" indent="-171450">
              <a:buFont typeface="Arial" pitchFamily="34" charset="0"/>
              <a:buChar char="•"/>
            </a:pPr>
            <a:endParaRPr lang="ru-RU" sz="900" dirty="0">
              <a:solidFill>
                <a:schemeClr val="tx1"/>
              </a:solidFill>
              <a:latin typeface="Century Gothic" panose="020B0502020202020204" pitchFamily="34" charset="0"/>
            </a:endParaRPr>
          </a:p>
          <a:p>
            <a:pPr marL="171450" indent="-171450">
              <a:buFont typeface="Arial" pitchFamily="34" charset="0"/>
              <a:buChar char="•"/>
            </a:pPr>
            <a:r>
              <a:rPr lang="ru-RU" sz="900" b="1" dirty="0">
                <a:solidFill>
                  <a:schemeClr val="tx1"/>
                </a:solidFill>
                <a:latin typeface="Century Gothic" panose="020B0502020202020204" pitchFamily="34" charset="0"/>
              </a:rPr>
              <a:t>Катонқарағайда әуежай мен қонақ үйлердің ашылуы </a:t>
            </a:r>
            <a:r>
              <a:rPr lang="ru-RU" sz="900" dirty="0">
                <a:solidFill>
                  <a:schemeClr val="tx1"/>
                </a:solidFill>
                <a:latin typeface="Century Gothic" panose="020B0502020202020204" pitchFamily="34" charset="0"/>
              </a:rPr>
              <a:t>қолайлы көлік инфрақұрылымын құрудың басты сәті болмақ.</a:t>
            </a:r>
          </a:p>
          <a:p>
            <a:pPr marL="171450" indent="-171450">
              <a:buFont typeface="Arial" pitchFamily="34" charset="0"/>
              <a:buChar char="•"/>
            </a:pPr>
            <a:endParaRPr lang="ru-RU" sz="900" dirty="0">
              <a:solidFill>
                <a:schemeClr val="tx1"/>
              </a:solidFill>
              <a:latin typeface="Century Gothic" panose="020B0502020202020204" pitchFamily="34" charset="0"/>
            </a:endParaRPr>
          </a:p>
          <a:p>
            <a:pPr marL="171450" indent="-171450">
              <a:buFont typeface="Arial" pitchFamily="34" charset="0"/>
              <a:buChar char="•"/>
            </a:pPr>
            <a:r>
              <a:rPr lang="ru-RU" sz="900" b="1" dirty="0">
                <a:solidFill>
                  <a:schemeClr val="tx1"/>
                </a:solidFill>
                <a:latin typeface="Century Gothic" panose="020B0502020202020204" pitchFamily="34" charset="0"/>
              </a:rPr>
              <a:t>Өскеменде </a:t>
            </a:r>
            <a:r>
              <a:rPr lang="ru-RU" sz="900" dirty="0">
                <a:solidFill>
                  <a:schemeClr val="tx1"/>
                </a:solidFill>
                <a:latin typeface="Century Gothic" panose="020B0502020202020204" pitchFamily="34" charset="0"/>
              </a:rPr>
              <a:t>жетекші туроператорлар өкілдерінің қатысуымен </a:t>
            </a:r>
            <a:r>
              <a:rPr lang="ru-RU" sz="900" b="1" dirty="0">
                <a:solidFill>
                  <a:schemeClr val="tx1"/>
                </a:solidFill>
                <a:latin typeface="Century Gothic" panose="020B0502020202020204" pitchFamily="34" charset="0"/>
              </a:rPr>
              <a:t>заманауи сапар орталығын орнату </a:t>
            </a:r>
            <a:r>
              <a:rPr lang="ru-RU" sz="900" dirty="0">
                <a:solidFill>
                  <a:schemeClr val="tx1"/>
                </a:solidFill>
                <a:latin typeface="Century Gothic" panose="020B0502020202020204" pitchFamily="34" charset="0"/>
              </a:rPr>
              <a:t>туристерге ақпараттық қолдауды қамтамасыз етіп қана қоймай, </a:t>
            </a:r>
            <a:r>
              <a:rPr lang="ru-RU" sz="900" b="1" dirty="0">
                <a:solidFill>
                  <a:schemeClr val="tx1"/>
                </a:solidFill>
                <a:latin typeface="Century Gothic" panose="020B0502020202020204" pitchFamily="34" charset="0"/>
              </a:rPr>
              <a:t>халықаралық іс-шаралар мен фестивальдерді өткізетін орталыққа айналады</a:t>
            </a:r>
            <a:r>
              <a:rPr lang="ru-RU" sz="900" dirty="0">
                <a:solidFill>
                  <a:schemeClr val="tx1"/>
                </a:solidFill>
                <a:latin typeface="Century Gothic" panose="020B0502020202020204" pitchFamily="34" charset="0"/>
              </a:rPr>
              <a:t>. Бұл </a:t>
            </a:r>
            <a:r>
              <a:rPr lang="ru-RU" sz="900" b="1" dirty="0">
                <a:solidFill>
                  <a:schemeClr val="tx1"/>
                </a:solidFill>
                <a:latin typeface="Century Gothic" panose="020B0502020202020204" pitchFamily="34" charset="0"/>
              </a:rPr>
              <a:t>өңірдің әлемдік аренадағы оң имиджін</a:t>
            </a:r>
            <a:r>
              <a:rPr lang="ru-RU" sz="900" dirty="0">
                <a:solidFill>
                  <a:schemeClr val="tx1"/>
                </a:solidFill>
                <a:latin typeface="Century Gothic" panose="020B0502020202020204" pitchFamily="34" charset="0"/>
              </a:rPr>
              <a:t> қалыптастыруға ықпал етеді.</a:t>
            </a:r>
          </a:p>
        </p:txBody>
      </p:sp>
      <p:sp>
        <p:nvSpPr>
          <p:cNvPr id="67" name="Номер слайда 2"/>
          <p:cNvSpPr>
            <a:spLocks noGrp="1"/>
          </p:cNvSpPr>
          <p:nvPr>
            <p:ph type="sldNum" sz="quarter" idx="12"/>
          </p:nvPr>
        </p:nvSpPr>
        <p:spPr>
          <a:xfrm>
            <a:off x="8278344" y="4767263"/>
            <a:ext cx="470120" cy="274320"/>
          </a:xfrm>
        </p:spPr>
        <p:txBody>
          <a:bodyPr/>
          <a:lstStyle/>
          <a:p>
            <a:pPr algn="r"/>
            <a:fld id="{289900C6-6639-4AE9-927A-EA6F8006A509}" type="slidenum">
              <a:rPr lang="ru-RU" smtClean="0"/>
              <a:pPr algn="r"/>
              <a:t>25</a:t>
            </a:fld>
            <a:endParaRPr lang="ru-RU"/>
          </a:p>
        </p:txBody>
      </p:sp>
      <p:sp>
        <p:nvSpPr>
          <p:cNvPr id="6" name="Прямоугольник 5"/>
          <p:cNvSpPr/>
          <p:nvPr/>
        </p:nvSpPr>
        <p:spPr>
          <a:xfrm>
            <a:off x="4653472" y="686092"/>
            <a:ext cx="4311016" cy="2592289"/>
          </a:xfrm>
          <a:prstGeom prst="rect">
            <a:avLst/>
          </a:prstGeom>
          <a:solidFill>
            <a:schemeClr val="accent2">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lIns="36000" rIns="36000" rtlCol="0" anchor="t"/>
          <a:lstStyle/>
          <a:p>
            <a:r>
              <a:rPr lang="ru-RU" sz="1000" b="1" u="sng" dirty="0">
                <a:solidFill>
                  <a:schemeClr val="tx1"/>
                </a:solidFill>
                <a:latin typeface="Century Gothic" panose="020B0502020202020204" pitchFamily="34" charset="0"/>
              </a:rPr>
              <a:t>Өңдеу өнеркәсібін дамыту:</a:t>
            </a:r>
          </a:p>
          <a:p>
            <a:pPr marL="171450" indent="-171450">
              <a:buFont typeface="Arial" panose="020B0604020202020204" pitchFamily="34" charset="0"/>
              <a:buChar char="•"/>
            </a:pPr>
            <a:r>
              <a:rPr lang="ru-RU" sz="900" dirty="0">
                <a:solidFill>
                  <a:schemeClr val="tx1"/>
                </a:solidFill>
                <a:latin typeface="Century Gothic" panose="020B0502020202020204" pitchFamily="34" charset="0"/>
              </a:rPr>
              <a:t>Түрлі машиналар, технологиялық жабдықтар мен олардың компоненттерін өндіруді қоса алғанда, </a:t>
            </a:r>
            <a:r>
              <a:rPr lang="ru-RU" sz="900" b="1" dirty="0">
                <a:solidFill>
                  <a:schemeClr val="tx1"/>
                </a:solidFill>
                <a:latin typeface="Century Gothic" panose="020B0502020202020204" pitchFamily="34" charset="0"/>
              </a:rPr>
              <a:t>машина жасауды ынталандыру</a:t>
            </a:r>
            <a:r>
              <a:rPr lang="ru-RU" sz="900" dirty="0">
                <a:solidFill>
                  <a:schemeClr val="tx1"/>
                </a:solidFill>
                <a:latin typeface="Century Gothic" panose="020B0502020202020204" pitchFamily="34" charset="0"/>
              </a:rPr>
              <a:t> </a:t>
            </a:r>
            <a:r>
              <a:rPr lang="ru-RU" sz="900" b="1" dirty="0">
                <a:solidFill>
                  <a:schemeClr val="tx1"/>
                </a:solidFill>
                <a:latin typeface="Century Gothic" panose="020B0502020202020204" pitchFamily="34" charset="0"/>
              </a:rPr>
              <a:t>өнеркәсіптік базаның өсуіне және өңірдің бәсекеге қабілеттілігін арттыруға </a:t>
            </a:r>
            <a:r>
              <a:rPr lang="ru-RU" sz="900" dirty="0">
                <a:solidFill>
                  <a:schemeClr val="tx1"/>
                </a:solidFill>
                <a:latin typeface="Century Gothic" panose="020B0502020202020204" pitchFamily="34" charset="0"/>
              </a:rPr>
              <a:t>ықпал ететін болады.</a:t>
            </a:r>
          </a:p>
          <a:p>
            <a:pPr marL="171450" indent="-171450">
              <a:buFont typeface="Arial" panose="020B0604020202020204" pitchFamily="34" charset="0"/>
              <a:buChar char="•"/>
            </a:pPr>
            <a:endParaRPr lang="ru-RU" sz="900" dirty="0">
              <a:solidFill>
                <a:schemeClr val="tx1"/>
              </a:solidFill>
              <a:latin typeface="Century Gothic" panose="020B0502020202020204" pitchFamily="34" charset="0"/>
            </a:endParaRPr>
          </a:p>
          <a:p>
            <a:pPr marL="171450" indent="-171450">
              <a:buFont typeface="Arial" panose="020B0604020202020204" pitchFamily="34" charset="0"/>
              <a:buChar char="•"/>
            </a:pPr>
            <a:r>
              <a:rPr lang="ru-RU" sz="900" dirty="0">
                <a:solidFill>
                  <a:schemeClr val="tx1"/>
                </a:solidFill>
                <a:latin typeface="Century Gothic" panose="020B0502020202020204" pitchFamily="34" charset="0"/>
              </a:rPr>
              <a:t>Халық тұтынатын </a:t>
            </a:r>
            <a:r>
              <a:rPr lang="ru-RU" sz="900" dirty="0" err="1">
                <a:solidFill>
                  <a:schemeClr val="tx1"/>
                </a:solidFill>
                <a:latin typeface="Century Gothic" panose="020B0502020202020204" pitchFamily="34" charset="0"/>
              </a:rPr>
              <a:t>тауарларды</a:t>
            </a:r>
            <a:r>
              <a:rPr lang="ru-RU" sz="900" dirty="0">
                <a:solidFill>
                  <a:schemeClr val="tx1"/>
                </a:solidFill>
                <a:latin typeface="Century Gothic" panose="020B0502020202020204" pitchFamily="34" charset="0"/>
              </a:rPr>
              <a:t> </a:t>
            </a:r>
            <a:r>
              <a:rPr lang="ru-RU" sz="900" dirty="0" smtClean="0">
                <a:solidFill>
                  <a:schemeClr val="tx1"/>
                </a:solidFill>
                <a:latin typeface="Century Gothic" panose="020B0502020202020204" pitchFamily="34" charset="0"/>
              </a:rPr>
              <a:t>(</a:t>
            </a:r>
            <a:r>
              <a:rPr lang="ru-RU" sz="900" b="1" dirty="0" smtClean="0">
                <a:solidFill>
                  <a:schemeClr val="tx1"/>
                </a:solidFill>
                <a:latin typeface="Century Gothic" panose="020B0502020202020204" pitchFamily="34" charset="0"/>
              </a:rPr>
              <a:t>ХТТ</a:t>
            </a:r>
            <a:r>
              <a:rPr lang="ru-RU" sz="900" dirty="0" smtClean="0">
                <a:solidFill>
                  <a:schemeClr val="tx1"/>
                </a:solidFill>
                <a:latin typeface="Century Gothic" panose="020B0502020202020204" pitchFamily="34" charset="0"/>
              </a:rPr>
              <a:t>) </a:t>
            </a:r>
            <a:r>
              <a:rPr lang="ru-RU" sz="900" dirty="0">
                <a:solidFill>
                  <a:schemeClr val="tx1"/>
                </a:solidFill>
                <a:latin typeface="Century Gothic" panose="020B0502020202020204" pitchFamily="34" charset="0"/>
              </a:rPr>
              <a:t>өндiру мен қайта өңдеудi </a:t>
            </a:r>
            <a:r>
              <a:rPr lang="ru-RU" sz="900" b="1" dirty="0">
                <a:solidFill>
                  <a:schemeClr val="tx1"/>
                </a:solidFill>
                <a:latin typeface="Century Gothic" panose="020B0502020202020204" pitchFamily="34" charset="0"/>
              </a:rPr>
              <a:t>дамыту</a:t>
            </a:r>
            <a:r>
              <a:rPr lang="ru-RU" sz="900" dirty="0">
                <a:solidFill>
                  <a:schemeClr val="tx1"/>
                </a:solidFill>
                <a:latin typeface="Century Gothic" panose="020B0502020202020204" pitchFamily="34" charset="0"/>
              </a:rPr>
              <a:t> жаңа жұмыс орындарын құрады және экономикалық әртүрлiлiктi ынталандырады.</a:t>
            </a:r>
          </a:p>
          <a:p>
            <a:pPr marL="171450" indent="-171450">
              <a:buFont typeface="Arial" panose="020B0604020202020204" pitchFamily="34" charset="0"/>
              <a:buChar char="•"/>
            </a:pPr>
            <a:endParaRPr lang="ru-RU" sz="900" dirty="0">
              <a:solidFill>
                <a:schemeClr val="tx1"/>
              </a:solidFill>
              <a:latin typeface="Century Gothic" panose="020B0502020202020204" pitchFamily="34" charset="0"/>
            </a:endParaRPr>
          </a:p>
          <a:p>
            <a:pPr marL="171450" indent="-171450">
              <a:buFont typeface="Arial" panose="020B0604020202020204" pitchFamily="34" charset="0"/>
              <a:buChar char="•"/>
            </a:pPr>
            <a:r>
              <a:rPr lang="ru-RU" sz="900" b="1" dirty="0">
                <a:solidFill>
                  <a:schemeClr val="tx1"/>
                </a:solidFill>
                <a:latin typeface="Century Gothic" panose="020B0502020202020204" pitchFamily="34" charset="0"/>
              </a:rPr>
              <a:t>Құрылыс материалдарын өндіру секторын дамыту </a:t>
            </a:r>
            <a:r>
              <a:rPr lang="ru-RU" sz="900" dirty="0">
                <a:solidFill>
                  <a:schemeClr val="tx1"/>
                </a:solidFill>
                <a:latin typeface="Century Gothic" panose="020B0502020202020204" pitchFamily="34" charset="0"/>
              </a:rPr>
              <a:t>инфрақұрылымдық жобаларды іске асыруға ықпал ете отырып және </a:t>
            </a:r>
            <a:r>
              <a:rPr lang="ru-RU" sz="900" b="1" dirty="0">
                <a:solidFill>
                  <a:schemeClr val="tx1"/>
                </a:solidFill>
                <a:latin typeface="Century Gothic" panose="020B0502020202020204" pitchFamily="34" charset="0"/>
              </a:rPr>
              <a:t>өңірдің орнықты дамуын қамтамасыз ете отырып</a:t>
            </a:r>
            <a:r>
              <a:rPr lang="ru-RU" sz="900" dirty="0">
                <a:solidFill>
                  <a:schemeClr val="tx1"/>
                </a:solidFill>
                <a:latin typeface="Century Gothic" panose="020B0502020202020204" pitchFamily="34" charset="0"/>
              </a:rPr>
              <a:t>, құрылыс саласын қолдайды.</a:t>
            </a:r>
          </a:p>
        </p:txBody>
      </p:sp>
      <p:sp>
        <p:nvSpPr>
          <p:cNvPr id="7" name="Прямоугольник 6"/>
          <p:cNvSpPr/>
          <p:nvPr/>
        </p:nvSpPr>
        <p:spPr>
          <a:xfrm>
            <a:off x="266822" y="3336939"/>
            <a:ext cx="8697666" cy="1323043"/>
          </a:xfrm>
          <a:prstGeom prst="rect">
            <a:avLst/>
          </a:prstGeom>
          <a:solidFill>
            <a:schemeClr val="accent2">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lIns="36000" rIns="36000" rtlCol="0" anchor="t"/>
          <a:lstStyle/>
          <a:p>
            <a:r>
              <a:rPr lang="ru-RU" sz="1000" b="1" u="sng" dirty="0">
                <a:solidFill>
                  <a:schemeClr val="tx1"/>
                </a:solidFill>
                <a:latin typeface="Century Gothic" panose="020B0502020202020204" pitchFamily="34" charset="0"/>
              </a:rPr>
              <a:t>Логистика мен сауданы дамыту:</a:t>
            </a:r>
          </a:p>
          <a:p>
            <a:pPr marL="171450" indent="-171450">
              <a:buFont typeface="Arial" pitchFamily="34" charset="0"/>
              <a:buChar char="•"/>
            </a:pPr>
            <a:r>
              <a:rPr lang="ru-RU" sz="900" b="1" dirty="0">
                <a:solidFill>
                  <a:schemeClr val="tx1"/>
                </a:solidFill>
                <a:latin typeface="Century Gothic" panose="020B0502020202020204" pitchFamily="34" charset="0"/>
              </a:rPr>
              <a:t>Жүк және жолаушылар тасымалдары үшін жолдардың сапасын жақсарту </a:t>
            </a:r>
            <a:r>
              <a:rPr lang="ru-RU" sz="900" dirty="0">
                <a:solidFill>
                  <a:schemeClr val="tx1"/>
                </a:solidFill>
                <a:latin typeface="Century Gothic" panose="020B0502020202020204" pitchFamily="34" charset="0"/>
              </a:rPr>
              <a:t>логистикалық инфрақұрылымды жақсарту бағытындағы маңызды қадам болып табылады, бұл өз кезегінде сауда мен экономикалық белсенділікті дамытуға ықпал етеді.</a:t>
            </a:r>
          </a:p>
          <a:p>
            <a:pPr marL="171450" indent="-171450">
              <a:buFont typeface="Arial" pitchFamily="34" charset="0"/>
              <a:buChar char="•"/>
            </a:pPr>
            <a:endParaRPr lang="ru-RU" sz="900" dirty="0">
              <a:solidFill>
                <a:schemeClr val="tx1"/>
              </a:solidFill>
              <a:latin typeface="Century Gothic" panose="020B0502020202020204" pitchFamily="34" charset="0"/>
            </a:endParaRPr>
          </a:p>
          <a:p>
            <a:pPr marL="171450" indent="-171450">
              <a:buFont typeface="Arial" pitchFamily="34" charset="0"/>
              <a:buChar char="•"/>
            </a:pPr>
            <a:r>
              <a:rPr lang="ru-RU" sz="900" b="1" dirty="0">
                <a:solidFill>
                  <a:schemeClr val="tx1"/>
                </a:solidFill>
                <a:latin typeface="Century Gothic" panose="020B0502020202020204" pitchFamily="34" charset="0"/>
              </a:rPr>
              <a:t>Су ресурстарын</a:t>
            </a:r>
            <a:r>
              <a:rPr lang="ru-RU" sz="900" dirty="0">
                <a:solidFill>
                  <a:schemeClr val="tx1"/>
                </a:solidFill>
                <a:latin typeface="Century Gothic" panose="020B0502020202020204" pitchFamily="34" charset="0"/>
              </a:rPr>
              <a:t>, атап айтқанда ластану деңгейі жоғары өзендерді </a:t>
            </a:r>
            <a:r>
              <a:rPr lang="ru-RU" sz="900" b="1" dirty="0">
                <a:solidFill>
                  <a:schemeClr val="tx1"/>
                </a:solidFill>
                <a:latin typeface="Century Gothic" panose="020B0502020202020204" pitchFamily="34" charset="0"/>
              </a:rPr>
              <a:t>тазарту</a:t>
            </a:r>
            <a:r>
              <a:rPr lang="ru-RU" sz="900" dirty="0">
                <a:solidFill>
                  <a:schemeClr val="tx1"/>
                </a:solidFill>
                <a:latin typeface="Century Gothic" panose="020B0502020202020204" pitchFamily="34" charset="0"/>
              </a:rPr>
              <a:t> экологиялық таза су маршруттарын ғана емес, </a:t>
            </a:r>
            <a:r>
              <a:rPr lang="ru-RU" sz="900" b="1" dirty="0">
                <a:solidFill>
                  <a:schemeClr val="tx1"/>
                </a:solidFill>
                <a:latin typeface="Century Gothic" panose="020B0502020202020204" pitchFamily="34" charset="0"/>
              </a:rPr>
              <a:t>туризм мен балық аулау үшін де тартымды жағдайлар </a:t>
            </a:r>
            <a:r>
              <a:rPr lang="ru-RU" sz="900" dirty="0">
                <a:solidFill>
                  <a:schemeClr val="tx1"/>
                </a:solidFill>
                <a:latin typeface="Century Gothic" panose="020B0502020202020204" pitchFamily="34" charset="0"/>
              </a:rPr>
              <a:t>жасайды.</a:t>
            </a:r>
          </a:p>
          <a:p>
            <a:pPr marL="171450" indent="-171450">
              <a:buFont typeface="Arial" pitchFamily="34" charset="0"/>
              <a:buChar char="•"/>
            </a:pPr>
            <a:endParaRPr lang="ru-RU" sz="900" dirty="0">
              <a:solidFill>
                <a:schemeClr val="tx1"/>
              </a:solidFill>
              <a:latin typeface="Century Gothic" panose="020B0502020202020204" pitchFamily="34" charset="0"/>
            </a:endParaRPr>
          </a:p>
          <a:p>
            <a:pPr marL="171450" indent="-171450">
              <a:buFont typeface="Arial" pitchFamily="34" charset="0"/>
              <a:buChar char="•"/>
            </a:pPr>
            <a:r>
              <a:rPr lang="ru-RU" sz="900" b="1" dirty="0" err="1" smtClean="0">
                <a:solidFill>
                  <a:schemeClr val="tx1"/>
                </a:solidFill>
                <a:latin typeface="Century Gothic" panose="020B0502020202020204" pitchFamily="34" charset="0"/>
              </a:rPr>
              <a:t>Майқапшағай </a:t>
            </a:r>
            <a:r>
              <a:rPr lang="ru-RU" sz="900" b="1" dirty="0">
                <a:solidFill>
                  <a:schemeClr val="tx1"/>
                </a:solidFill>
                <a:latin typeface="Century Gothic" panose="020B0502020202020204" pitchFamily="34" charset="0"/>
              </a:rPr>
              <a:t>-</a:t>
            </a:r>
            <a:r>
              <a:rPr lang="ru-RU" sz="900" dirty="0">
                <a:solidFill>
                  <a:schemeClr val="tx1"/>
                </a:solidFill>
                <a:latin typeface="Century Gothic" panose="020B0502020202020204" pitchFamily="34" charset="0"/>
              </a:rPr>
              <a:t> </a:t>
            </a:r>
            <a:r>
              <a:rPr lang="ru-RU" sz="900" dirty="0" err="1" smtClean="0">
                <a:solidFill>
                  <a:schemeClr val="tx1"/>
                </a:solidFill>
                <a:latin typeface="Century Gothic" panose="020B0502020202020204" pitchFamily="34" charset="0"/>
              </a:rPr>
              <a:t>Ресей</a:t>
            </a:r>
            <a:r>
              <a:rPr lang="ru-RU" sz="900" dirty="0" smtClean="0">
                <a:solidFill>
                  <a:schemeClr val="tx1"/>
                </a:solidFill>
                <a:latin typeface="Century Gothic" panose="020B0502020202020204" pitchFamily="34" charset="0"/>
              </a:rPr>
              <a:t> </a:t>
            </a:r>
            <a:r>
              <a:rPr lang="ru-RU" sz="900" dirty="0" err="1" smtClean="0">
                <a:solidFill>
                  <a:schemeClr val="tx1"/>
                </a:solidFill>
                <a:latin typeface="Century Gothic" panose="020B0502020202020204" pitchFamily="34" charset="0"/>
              </a:rPr>
              <a:t>арқылы </a:t>
            </a:r>
            <a:r>
              <a:rPr lang="ru-RU" sz="900" b="1" dirty="0" err="1" smtClean="0">
                <a:solidFill>
                  <a:schemeClr val="tx1"/>
                </a:solidFill>
                <a:latin typeface="Century Gothic" panose="020B0502020202020204" pitchFamily="34" charset="0"/>
              </a:rPr>
              <a:t>Омбы</a:t>
            </a:r>
            <a:r>
              <a:rPr lang="ru-RU" sz="900" b="1" dirty="0" smtClean="0">
                <a:solidFill>
                  <a:schemeClr val="tx1"/>
                </a:solidFill>
                <a:latin typeface="Century Gothic" panose="020B0502020202020204" pitchFamily="34" charset="0"/>
              </a:rPr>
              <a:t> </a:t>
            </a:r>
            <a:r>
              <a:rPr lang="ru-RU" sz="900" b="1" dirty="0">
                <a:solidFill>
                  <a:schemeClr val="tx1"/>
                </a:solidFill>
                <a:latin typeface="Century Gothic" panose="020B0502020202020204" pitchFamily="34" charset="0"/>
              </a:rPr>
              <a:t>автожолының баламалы бағытын </a:t>
            </a:r>
            <a:r>
              <a:rPr lang="ru-RU" sz="900" dirty="0">
                <a:solidFill>
                  <a:schemeClr val="tx1"/>
                </a:solidFill>
                <a:latin typeface="Century Gothic" panose="020B0502020202020204" pitchFamily="34" charset="0"/>
              </a:rPr>
              <a:t>құру көліктік байланыстарды кеңейтуге ықпал етеді, </a:t>
            </a:r>
            <a:r>
              <a:rPr lang="ru-RU" sz="900" b="1" dirty="0">
                <a:solidFill>
                  <a:schemeClr val="tx1"/>
                </a:solidFill>
                <a:latin typeface="Century Gothic" panose="020B0502020202020204" pitchFamily="34" charset="0"/>
              </a:rPr>
              <a:t>бұл өңірдегі </a:t>
            </a:r>
            <a:r>
              <a:rPr lang="ru-RU" sz="900" dirty="0">
                <a:solidFill>
                  <a:schemeClr val="tx1"/>
                </a:solidFill>
                <a:latin typeface="Century Gothic" panose="020B0502020202020204" pitchFamily="34" charset="0"/>
              </a:rPr>
              <a:t>сауданы</a:t>
            </a:r>
            <a:r>
              <a:rPr lang="ru-RU" sz="900" b="1" dirty="0">
                <a:solidFill>
                  <a:schemeClr val="tx1"/>
                </a:solidFill>
                <a:latin typeface="Century Gothic" panose="020B0502020202020204" pitchFamily="34" charset="0"/>
              </a:rPr>
              <a:t> </a:t>
            </a:r>
            <a:r>
              <a:rPr lang="ru-RU" sz="900" dirty="0">
                <a:solidFill>
                  <a:schemeClr val="tx1"/>
                </a:solidFill>
                <a:latin typeface="Century Gothic" panose="020B0502020202020204" pitchFamily="34" charset="0"/>
              </a:rPr>
              <a:t>дамытуға</a:t>
            </a:r>
            <a:r>
              <a:rPr lang="ru-RU" sz="900" b="1" dirty="0">
                <a:solidFill>
                  <a:schemeClr val="tx1"/>
                </a:solidFill>
                <a:latin typeface="Century Gothic" panose="020B0502020202020204" pitchFamily="34" charset="0"/>
              </a:rPr>
              <a:t> </a:t>
            </a:r>
            <a:r>
              <a:rPr lang="ru-RU" sz="900" dirty="0">
                <a:solidFill>
                  <a:schemeClr val="tx1"/>
                </a:solidFill>
                <a:latin typeface="Century Gothic" panose="020B0502020202020204" pitchFamily="34" charset="0"/>
              </a:rPr>
              <a:t>және</a:t>
            </a:r>
            <a:r>
              <a:rPr lang="ru-RU" sz="900" b="1" dirty="0">
                <a:solidFill>
                  <a:schemeClr val="tx1"/>
                </a:solidFill>
                <a:latin typeface="Century Gothic" panose="020B0502020202020204" pitchFamily="34" charset="0"/>
              </a:rPr>
              <a:t> экономикалық белсенділікті ынталандыруға </a:t>
            </a:r>
            <a:r>
              <a:rPr lang="ru-RU" sz="900" dirty="0">
                <a:solidFill>
                  <a:schemeClr val="tx1"/>
                </a:solidFill>
                <a:latin typeface="Century Gothic" panose="020B0502020202020204" pitchFamily="34" charset="0"/>
              </a:rPr>
              <a:t>ықпал ететін болады</a:t>
            </a:r>
            <a:r>
              <a:rPr lang="ru-RU" sz="900" b="1" dirty="0">
                <a:solidFill>
                  <a:schemeClr val="tx1"/>
                </a:solidFill>
                <a:latin typeface="Century Gothic" panose="020B0502020202020204" pitchFamily="34" charset="0"/>
              </a:rPr>
              <a:t>.</a:t>
            </a:r>
          </a:p>
        </p:txBody>
      </p:sp>
    </p:spTree>
    <p:extLst>
      <p:ext uri="{BB962C8B-B14F-4D97-AF65-F5344CB8AC3E}">
        <p14:creationId xmlns="" xmlns:p14="http://schemas.microsoft.com/office/powerpoint/2010/main" val="1597603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4975" y="60278"/>
            <a:ext cx="6923112" cy="742950"/>
          </a:xfrm>
        </p:spPr>
        <p:txBody>
          <a:bodyPr>
            <a:noAutofit/>
          </a:bodyPr>
          <a:lstStyle/>
          <a:p>
            <a:r>
              <a:rPr lang="ru-RU" sz="2100" b="1" dirty="0">
                <a:solidFill>
                  <a:schemeClr val="tx1"/>
                </a:solidFill>
                <a:latin typeface="Arial Narrow" panose="020B0606020202030204" pitchFamily="34" charset="0"/>
              </a:rPr>
              <a:t>4. Мемлекеттік сектордың өңір экономикасын дамытуға қатысуы</a:t>
            </a:r>
          </a:p>
        </p:txBody>
      </p:sp>
      <p:pic>
        <p:nvPicPr>
          <p:cNvPr id="12" name="Picture 2"/>
          <p:cNvPicPr>
            <a:picLocks noChangeAspect="1" noChangeArrowheads="1"/>
          </p:cNvPicPr>
          <p:nvPr/>
        </p:nvPicPr>
        <p:blipFill rotWithShape="1">
          <a:blip r:embed="rId3"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7740352" y="154383"/>
            <a:ext cx="1224136" cy="3864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7" name="Номер слайда 2"/>
          <p:cNvSpPr>
            <a:spLocks noGrp="1"/>
          </p:cNvSpPr>
          <p:nvPr>
            <p:ph type="sldNum" sz="quarter" idx="12"/>
          </p:nvPr>
        </p:nvSpPr>
        <p:spPr>
          <a:xfrm>
            <a:off x="8278344" y="4767263"/>
            <a:ext cx="470120" cy="274320"/>
          </a:xfrm>
        </p:spPr>
        <p:txBody>
          <a:bodyPr/>
          <a:lstStyle/>
          <a:p>
            <a:pPr algn="r"/>
            <a:fld id="{289900C6-6639-4AE9-927A-EA6F8006A509}" type="slidenum">
              <a:rPr lang="ru-RU" smtClean="0"/>
              <a:pPr algn="r"/>
              <a:t>26</a:t>
            </a:fld>
            <a:endParaRPr lang="ru-RU"/>
          </a:p>
        </p:txBody>
      </p:sp>
      <p:sp>
        <p:nvSpPr>
          <p:cNvPr id="29" name="Прямоугольник 28"/>
          <p:cNvSpPr/>
          <p:nvPr/>
        </p:nvSpPr>
        <p:spPr>
          <a:xfrm>
            <a:off x="1345955" y="1306864"/>
            <a:ext cx="1656185" cy="1584277"/>
          </a:xfrm>
          <a:prstGeom prst="rect">
            <a:avLst/>
          </a:prstGeom>
        </p:spPr>
        <p:style>
          <a:lnRef idx="2">
            <a:schemeClr val="accent1"/>
          </a:lnRef>
          <a:fillRef idx="1">
            <a:schemeClr val="lt1"/>
          </a:fillRef>
          <a:effectRef idx="0">
            <a:schemeClr val="accent1"/>
          </a:effectRef>
          <a:fontRef idx="minor">
            <a:schemeClr val="dk1"/>
          </a:fontRef>
        </p:style>
        <p:txBody>
          <a:bodyPr lIns="36000" tIns="36000" rIns="36000" bIns="36000" rtlCol="0" anchor="t"/>
          <a:lstStyle/>
          <a:p>
            <a:pPr marL="85725" indent="-85725">
              <a:buFont typeface="Arial" pitchFamily="34" charset="0"/>
              <a:buChar char="•"/>
            </a:pPr>
            <a:r>
              <a:rPr lang="ru-RU" sz="900" i="1" dirty="0">
                <a:latin typeface="Century Gothic" panose="020B0502020202020204" pitchFamily="34" charset="0"/>
              </a:rPr>
              <a:t>Жеңілдікті кредит беруге қаражат бөлу</a:t>
            </a:r>
          </a:p>
          <a:p>
            <a:pPr marL="85725" indent="-85725">
              <a:buFont typeface="Arial" pitchFamily="34" charset="0"/>
              <a:buChar char="•"/>
            </a:pPr>
            <a:r>
              <a:rPr lang="ru-RU" sz="900" i="1" dirty="0">
                <a:latin typeface="Century Gothic" panose="020B0502020202020204" pitchFamily="34" charset="0"/>
              </a:rPr>
              <a:t>Инфрақұрылымды дамыту (жолдар, </a:t>
            </a:r>
            <a:r>
              <a:rPr lang="ru-RU" sz="900" i="1" dirty="0" err="1" smtClean="0">
                <a:latin typeface="Century Gothic" panose="020B0502020202020204" pitchFamily="34" charset="0"/>
              </a:rPr>
              <a:t>ком.шар</a:t>
            </a:r>
            <a:r>
              <a:rPr lang="ru-RU" sz="900" i="1" dirty="0" smtClean="0">
                <a:latin typeface="Century Gothic" panose="020B0502020202020204" pitchFamily="34" charset="0"/>
              </a:rPr>
              <a:t>)</a:t>
            </a:r>
            <a:endParaRPr lang="ru-RU" sz="900" i="1" dirty="0">
              <a:latin typeface="Century Gothic" panose="020B0502020202020204" pitchFamily="34" charset="0"/>
            </a:endParaRPr>
          </a:p>
          <a:p>
            <a:pPr marL="85725" indent="-85725">
              <a:buFont typeface="Arial" pitchFamily="34" charset="0"/>
              <a:buChar char="•"/>
            </a:pPr>
            <a:r>
              <a:rPr lang="ru-RU" sz="900" i="1" dirty="0">
                <a:latin typeface="Century Gothic" panose="020B0502020202020204" pitchFamily="34" charset="0"/>
              </a:rPr>
              <a:t>Кәсіптік оқыту</a:t>
            </a:r>
          </a:p>
          <a:p>
            <a:pPr marL="85725" indent="-85725">
              <a:buFont typeface="Arial" pitchFamily="34" charset="0"/>
              <a:buChar char="•"/>
            </a:pPr>
            <a:r>
              <a:rPr lang="kk-KZ" sz="900" i="1" dirty="0">
                <a:latin typeface="Century Gothic" panose="020B0502020202020204" pitchFamily="34" charset="0"/>
              </a:rPr>
              <a:t>Кәсіпорындарды тапсырыстармен қамтамасыз ету</a:t>
            </a:r>
          </a:p>
          <a:p>
            <a:pPr marL="85725" indent="-85725">
              <a:buFont typeface="Arial" pitchFamily="34" charset="0"/>
              <a:buChar char="•"/>
            </a:pPr>
            <a:r>
              <a:rPr lang="kk-KZ" sz="900" i="1" dirty="0">
                <a:latin typeface="Century Gothic" panose="020B0502020202020204" pitchFamily="34" charset="0"/>
              </a:rPr>
              <a:t>Көтерме-бөлшек сауда орталықтары</a:t>
            </a:r>
            <a:endParaRPr lang="ru-RU" sz="900" i="1" dirty="0">
              <a:latin typeface="Century Gothic" panose="020B0502020202020204" pitchFamily="34" charset="0"/>
            </a:endParaRPr>
          </a:p>
        </p:txBody>
      </p:sp>
      <p:sp>
        <p:nvSpPr>
          <p:cNvPr id="30" name="Прямоугольник 29"/>
          <p:cNvSpPr/>
          <p:nvPr/>
        </p:nvSpPr>
        <p:spPr>
          <a:xfrm>
            <a:off x="265837" y="1059582"/>
            <a:ext cx="2736303" cy="184666"/>
          </a:xfrm>
          <a:prstGeom prst="rect">
            <a:avLst/>
          </a:prstGeom>
        </p:spPr>
        <p:txBody>
          <a:bodyPr wrap="square" lIns="72000" tIns="0" rIns="72000" bIns="0">
            <a:spAutoFit/>
          </a:bodyPr>
          <a:lstStyle/>
          <a:p>
            <a:pPr algn="ctr"/>
            <a:r>
              <a:rPr lang="ru-RU" sz="1200" b="1" dirty="0">
                <a:solidFill>
                  <a:schemeClr val="accent2">
                    <a:lumMod val="75000"/>
                  </a:schemeClr>
                </a:solidFill>
                <a:latin typeface="Arial Narrow" panose="020B0606020202030204" pitchFamily="34" charset="0"/>
              </a:rPr>
              <a:t>ШҚО әкімдігі</a:t>
            </a:r>
          </a:p>
        </p:txBody>
      </p:sp>
      <p:sp>
        <p:nvSpPr>
          <p:cNvPr id="38" name="Прямоугольник 37"/>
          <p:cNvSpPr/>
          <p:nvPr/>
        </p:nvSpPr>
        <p:spPr>
          <a:xfrm>
            <a:off x="4370291" y="1306864"/>
            <a:ext cx="1656185" cy="1584277"/>
          </a:xfrm>
          <a:prstGeom prst="rect">
            <a:avLst/>
          </a:prstGeom>
        </p:spPr>
        <p:style>
          <a:lnRef idx="2">
            <a:schemeClr val="accent1"/>
          </a:lnRef>
          <a:fillRef idx="1">
            <a:schemeClr val="lt1"/>
          </a:fillRef>
          <a:effectRef idx="0">
            <a:schemeClr val="accent1"/>
          </a:effectRef>
          <a:fontRef idx="minor">
            <a:schemeClr val="dk1"/>
          </a:fontRef>
        </p:style>
        <p:txBody>
          <a:bodyPr lIns="36000" tIns="36000" rIns="36000" bIns="36000" rtlCol="0" anchor="t"/>
          <a:lstStyle/>
          <a:p>
            <a:pPr marL="85725" indent="-85725">
              <a:buFont typeface="Arial" pitchFamily="34" charset="0"/>
              <a:buChar char="•"/>
            </a:pPr>
            <a:r>
              <a:rPr lang="ru-RU" sz="900" i="1" dirty="0">
                <a:latin typeface="Century Gothic" panose="020B0502020202020204" pitchFamily="34" charset="0"/>
              </a:rPr>
              <a:t>Сыйақы мөлшерлемесін субсидиялау</a:t>
            </a:r>
          </a:p>
          <a:p>
            <a:pPr marL="85725" indent="-85725">
              <a:buFont typeface="Arial" pitchFamily="34" charset="0"/>
              <a:buChar char="•"/>
            </a:pPr>
            <a:r>
              <a:rPr lang="ru-RU" sz="900" i="1" dirty="0">
                <a:latin typeface="Century Gothic" panose="020B0502020202020204" pitchFamily="34" charset="0"/>
              </a:rPr>
              <a:t>Кредиттер бойынша кепілдік беру</a:t>
            </a:r>
          </a:p>
          <a:p>
            <a:pPr marL="85725" indent="-85725">
              <a:buFont typeface="Arial" pitchFamily="34" charset="0"/>
              <a:buChar char="•"/>
            </a:pPr>
            <a:r>
              <a:rPr lang="ru-RU" sz="900" i="1" dirty="0">
                <a:latin typeface="Century Gothic" panose="020B0502020202020204" pitchFamily="34" charset="0"/>
              </a:rPr>
              <a:t>ЕДБ </a:t>
            </a:r>
            <a:r>
              <a:rPr lang="ru-RU" sz="900" i="1" dirty="0" err="1">
                <a:latin typeface="Century Gothic" panose="020B0502020202020204" pitchFamily="34" charset="0"/>
              </a:rPr>
              <a:t>және </a:t>
            </a:r>
            <a:r>
              <a:rPr lang="ru-RU" sz="900" i="1" dirty="0" smtClean="0">
                <a:latin typeface="Century Gothic" panose="020B0502020202020204" pitchFamily="34" charset="0"/>
              </a:rPr>
              <a:t>МҚҰ </a:t>
            </a:r>
            <a:r>
              <a:rPr lang="ru-RU" sz="900" i="1" dirty="0">
                <a:latin typeface="Century Gothic" panose="020B0502020202020204" pitchFamily="34" charset="0"/>
              </a:rPr>
              <a:t>арқылы жеңілдікті кредиттер</a:t>
            </a:r>
          </a:p>
          <a:p>
            <a:pPr marL="85725" indent="-85725">
              <a:buFont typeface="Arial" pitchFamily="34" charset="0"/>
              <a:buChar char="•"/>
            </a:pPr>
            <a:r>
              <a:rPr lang="ru-RU" sz="900" i="1" dirty="0">
                <a:latin typeface="Century Gothic" panose="020B0502020202020204" pitchFamily="34" charset="0"/>
              </a:rPr>
              <a:t>Консультациялар</a:t>
            </a:r>
          </a:p>
          <a:p>
            <a:pPr marL="85725" indent="-85725">
              <a:buFont typeface="Arial" pitchFamily="34" charset="0"/>
              <a:buChar char="•"/>
            </a:pPr>
            <a:endParaRPr lang="ru-RU" sz="900" i="1" dirty="0">
              <a:latin typeface="Century Gothic" panose="020B0502020202020204" pitchFamily="34" charset="0"/>
            </a:endParaRPr>
          </a:p>
        </p:txBody>
      </p:sp>
      <p:sp>
        <p:nvSpPr>
          <p:cNvPr id="46" name="Прямоугольник 45"/>
          <p:cNvSpPr/>
          <p:nvPr/>
        </p:nvSpPr>
        <p:spPr>
          <a:xfrm>
            <a:off x="3290173" y="1059582"/>
            <a:ext cx="2736303" cy="184666"/>
          </a:xfrm>
          <a:prstGeom prst="rect">
            <a:avLst/>
          </a:prstGeom>
        </p:spPr>
        <p:txBody>
          <a:bodyPr wrap="square" lIns="72000" tIns="0" rIns="72000" bIns="0">
            <a:spAutoFit/>
          </a:bodyPr>
          <a:lstStyle/>
          <a:p>
            <a:pPr algn="ctr"/>
            <a:r>
              <a:rPr lang="ru-RU" sz="1200" b="1" dirty="0">
                <a:solidFill>
                  <a:schemeClr val="accent2">
                    <a:lumMod val="75000"/>
                  </a:schemeClr>
                </a:solidFill>
                <a:latin typeface="Arial Narrow" panose="020B0606020202030204" pitchFamily="34" charset="0"/>
              </a:rPr>
              <a:t>"Даму" </a:t>
            </a:r>
            <a:r>
              <a:rPr lang="ru-RU" sz="1200" b="1" dirty="0" smtClean="0">
                <a:solidFill>
                  <a:schemeClr val="accent2">
                    <a:lumMod val="75000"/>
                  </a:schemeClr>
                </a:solidFill>
                <a:latin typeface="Arial Narrow" panose="020B0606020202030204" pitchFamily="34" charset="0"/>
              </a:rPr>
              <a:t>КДҚ« АҚ</a:t>
            </a:r>
            <a:endParaRPr lang="ru-RU" sz="1200" b="1" dirty="0">
              <a:solidFill>
                <a:schemeClr val="accent2">
                  <a:lumMod val="75000"/>
                </a:schemeClr>
              </a:solidFill>
              <a:latin typeface="Arial Narrow" panose="020B0606020202030204" pitchFamily="34" charset="0"/>
            </a:endParaRPr>
          </a:p>
        </p:txBody>
      </p:sp>
      <p:sp>
        <p:nvSpPr>
          <p:cNvPr id="48" name="Прямоугольник 47"/>
          <p:cNvSpPr/>
          <p:nvPr/>
        </p:nvSpPr>
        <p:spPr>
          <a:xfrm>
            <a:off x="7394627" y="1306864"/>
            <a:ext cx="1656185" cy="1584277"/>
          </a:xfrm>
          <a:prstGeom prst="rect">
            <a:avLst/>
          </a:prstGeom>
        </p:spPr>
        <p:style>
          <a:lnRef idx="2">
            <a:schemeClr val="accent1"/>
          </a:lnRef>
          <a:fillRef idx="1">
            <a:schemeClr val="lt1"/>
          </a:fillRef>
          <a:effectRef idx="0">
            <a:schemeClr val="accent1"/>
          </a:effectRef>
          <a:fontRef idx="minor">
            <a:schemeClr val="dk1"/>
          </a:fontRef>
        </p:style>
        <p:txBody>
          <a:bodyPr lIns="36000" tIns="36000" rIns="36000" bIns="36000" rtlCol="0" anchor="t"/>
          <a:lstStyle/>
          <a:p>
            <a:pPr marL="85725" indent="-85725">
              <a:buFont typeface="Arial" pitchFamily="34" charset="0"/>
              <a:buChar char="•"/>
            </a:pPr>
            <a:r>
              <a:rPr lang="ru-RU" sz="900" i="1" dirty="0">
                <a:latin typeface="Century Gothic" panose="020B0502020202020204" pitchFamily="34" charset="0"/>
              </a:rPr>
              <a:t>Инфрақұрылымдық жобаларды қаржыландыру</a:t>
            </a:r>
          </a:p>
          <a:p>
            <a:pPr marL="85725" indent="-85725">
              <a:buFont typeface="Arial" pitchFamily="34" charset="0"/>
              <a:buChar char="•"/>
            </a:pPr>
            <a:r>
              <a:rPr lang="kk-KZ" sz="900" i="1" dirty="0">
                <a:latin typeface="Century Gothic" panose="020B0502020202020204" pitchFamily="34" charset="0"/>
              </a:rPr>
              <a:t>Қала құраушы кәсіпорындарды қолдау</a:t>
            </a:r>
            <a:endParaRPr lang="ru-RU" sz="900" i="1" dirty="0">
              <a:latin typeface="Century Gothic" panose="020B0502020202020204" pitchFamily="34" charset="0"/>
            </a:endParaRPr>
          </a:p>
          <a:p>
            <a:pPr marL="85725" indent="-85725">
              <a:buFont typeface="Arial" pitchFamily="34" charset="0"/>
              <a:buChar char="•"/>
            </a:pPr>
            <a:endParaRPr lang="ru-RU" sz="900" i="1" dirty="0">
              <a:latin typeface="Century Gothic" panose="020B0502020202020204" pitchFamily="34" charset="0"/>
            </a:endParaRPr>
          </a:p>
        </p:txBody>
      </p:sp>
      <p:sp>
        <p:nvSpPr>
          <p:cNvPr id="49" name="Прямоугольник 48"/>
          <p:cNvSpPr/>
          <p:nvPr/>
        </p:nvSpPr>
        <p:spPr>
          <a:xfrm>
            <a:off x="6314509" y="1059582"/>
            <a:ext cx="2736303" cy="184666"/>
          </a:xfrm>
          <a:prstGeom prst="rect">
            <a:avLst/>
          </a:prstGeom>
        </p:spPr>
        <p:txBody>
          <a:bodyPr wrap="square" lIns="72000" tIns="0" rIns="72000" bIns="0">
            <a:spAutoFit/>
          </a:bodyPr>
          <a:lstStyle/>
          <a:p>
            <a:pPr algn="ctr"/>
            <a:r>
              <a:rPr lang="ru-RU" sz="1200" b="1" dirty="0" smtClean="0">
                <a:solidFill>
                  <a:schemeClr val="accent2">
                    <a:lumMod val="75000"/>
                  </a:schemeClr>
                </a:solidFill>
                <a:latin typeface="Arial Narrow" panose="020B0606020202030204" pitchFamily="34" charset="0"/>
              </a:rPr>
              <a:t>«ҚДБ» </a:t>
            </a:r>
            <a:r>
              <a:rPr lang="ru-RU" sz="1200" b="1" dirty="0">
                <a:solidFill>
                  <a:schemeClr val="accent2">
                    <a:lumMod val="75000"/>
                  </a:schemeClr>
                </a:solidFill>
                <a:latin typeface="Arial Narrow" panose="020B0606020202030204" pitchFamily="34" charset="0"/>
              </a:rPr>
              <a:t>АҚ</a:t>
            </a:r>
          </a:p>
        </p:txBody>
      </p:sp>
      <p:sp>
        <p:nvSpPr>
          <p:cNvPr id="51" name="Прямоугольник 50"/>
          <p:cNvSpPr/>
          <p:nvPr/>
        </p:nvSpPr>
        <p:spPr>
          <a:xfrm>
            <a:off x="1346879" y="3138423"/>
            <a:ext cx="1656185" cy="1305535"/>
          </a:xfrm>
          <a:prstGeom prst="rect">
            <a:avLst/>
          </a:prstGeom>
        </p:spPr>
        <p:style>
          <a:lnRef idx="2">
            <a:schemeClr val="accent1"/>
          </a:lnRef>
          <a:fillRef idx="1">
            <a:schemeClr val="lt1"/>
          </a:fillRef>
          <a:effectRef idx="0">
            <a:schemeClr val="accent1"/>
          </a:effectRef>
          <a:fontRef idx="minor">
            <a:schemeClr val="dk1"/>
          </a:fontRef>
        </p:style>
        <p:txBody>
          <a:bodyPr lIns="36000" tIns="36000" rIns="36000" bIns="36000" rtlCol="0" anchor="t"/>
          <a:lstStyle/>
          <a:p>
            <a:pPr marL="85725" indent="-85725">
              <a:buFont typeface="Arial" pitchFamily="34" charset="0"/>
              <a:buChar char="•"/>
            </a:pPr>
            <a:r>
              <a:rPr lang="ru-RU" sz="900" i="1" dirty="0">
                <a:latin typeface="Century Gothic" panose="020B0502020202020204" pitchFamily="34" charset="0"/>
              </a:rPr>
              <a:t>Экспорттаушыларды сақтандыру</a:t>
            </a:r>
          </a:p>
          <a:p>
            <a:pPr marL="85725" indent="-85725">
              <a:buFont typeface="Arial" pitchFamily="34" charset="0"/>
              <a:buChar char="•"/>
            </a:pPr>
            <a:r>
              <a:rPr lang="ru-RU" sz="900" i="1" dirty="0">
                <a:latin typeface="Century Gothic" panose="020B0502020202020204" pitchFamily="34" charset="0"/>
              </a:rPr>
              <a:t>Экспорттаушыларға берілетін </a:t>
            </a:r>
            <a:r>
              <a:rPr lang="ru-RU" sz="900" i="1" dirty="0" err="1">
                <a:latin typeface="Century Gothic" panose="020B0502020202020204" pitchFamily="34" charset="0"/>
              </a:rPr>
              <a:t>жеңілдікті </a:t>
            </a:r>
            <a:r>
              <a:rPr lang="ru-RU" sz="900" i="1" dirty="0" err="1" smtClean="0">
                <a:latin typeface="Century Gothic" panose="020B0502020202020204" pitchFamily="34" charset="0"/>
              </a:rPr>
              <a:t>қарыздар </a:t>
            </a:r>
            <a:r>
              <a:rPr lang="ru-RU" sz="900" i="1" dirty="0" smtClean="0">
                <a:latin typeface="Century Gothic" panose="020B0502020202020204" pitchFamily="34" charset="0"/>
              </a:rPr>
              <a:t>беру</a:t>
            </a:r>
            <a:endParaRPr lang="ru-RU" sz="900" i="1" dirty="0">
              <a:latin typeface="Century Gothic" panose="020B0502020202020204" pitchFamily="34" charset="0"/>
            </a:endParaRPr>
          </a:p>
          <a:p>
            <a:pPr marL="85725" indent="-85725">
              <a:buFont typeface="Arial" pitchFamily="34" charset="0"/>
              <a:buChar char="•"/>
            </a:pPr>
            <a:r>
              <a:rPr lang="ru-RU" sz="900" i="1" dirty="0">
                <a:latin typeface="Century Gothic" panose="020B0502020202020204" pitchFamily="34" charset="0"/>
              </a:rPr>
              <a:t>Экспорттың мүмкіндігіне </a:t>
            </a:r>
            <a:r>
              <a:rPr lang="ru-RU" sz="900" i="1" dirty="0" err="1">
                <a:latin typeface="Century Gothic" panose="020B0502020202020204" pitchFamily="34" charset="0"/>
              </a:rPr>
              <a:t>қатысты </a:t>
            </a:r>
            <a:r>
              <a:rPr lang="ru-RU" sz="900" i="1" dirty="0" smtClean="0">
                <a:latin typeface="Century Gothic" panose="020B0502020202020204" pitchFamily="34" charset="0"/>
              </a:rPr>
              <a:t>ШОКС консультация </a:t>
            </a:r>
            <a:r>
              <a:rPr lang="ru-RU" sz="900" i="1" dirty="0">
                <a:latin typeface="Century Gothic" panose="020B0502020202020204" pitchFamily="34" charset="0"/>
              </a:rPr>
              <a:t>беру</a:t>
            </a:r>
          </a:p>
        </p:txBody>
      </p:sp>
      <p:sp>
        <p:nvSpPr>
          <p:cNvPr id="52" name="Прямоугольник 51"/>
          <p:cNvSpPr/>
          <p:nvPr/>
        </p:nvSpPr>
        <p:spPr>
          <a:xfrm>
            <a:off x="266761" y="2891141"/>
            <a:ext cx="2736303" cy="184666"/>
          </a:xfrm>
          <a:prstGeom prst="rect">
            <a:avLst/>
          </a:prstGeom>
        </p:spPr>
        <p:txBody>
          <a:bodyPr wrap="square" lIns="72000" tIns="0" rIns="72000" bIns="0">
            <a:spAutoFit/>
          </a:bodyPr>
          <a:lstStyle/>
          <a:p>
            <a:pPr algn="ctr"/>
            <a:r>
              <a:rPr lang="ru-RU" sz="1200" b="1" dirty="0" smtClean="0">
                <a:solidFill>
                  <a:schemeClr val="accent2">
                    <a:lumMod val="75000"/>
                  </a:schemeClr>
                </a:solidFill>
                <a:latin typeface="Arial Narrow" panose="020B0606020202030204" pitchFamily="34" charset="0"/>
              </a:rPr>
              <a:t>«</a:t>
            </a:r>
            <a:r>
              <a:rPr lang="en-US" sz="1200" b="1" dirty="0" err="1">
                <a:solidFill>
                  <a:schemeClr val="accent2">
                    <a:lumMod val="75000"/>
                  </a:schemeClr>
                </a:solidFill>
                <a:latin typeface="Arial Narrow" panose="020B0606020202030204" pitchFamily="34" charset="0"/>
              </a:rPr>
              <a:t>KazakhExport</a:t>
            </a:r>
            <a:r>
              <a:rPr lang="ru-RU" sz="1200" b="1" dirty="0" smtClean="0">
                <a:solidFill>
                  <a:schemeClr val="accent2">
                    <a:lumMod val="75000"/>
                  </a:schemeClr>
                </a:solidFill>
                <a:latin typeface="Arial Narrow" panose="020B0606020202030204" pitchFamily="34" charset="0"/>
              </a:rPr>
              <a:t>» АҚ</a:t>
            </a:r>
            <a:endParaRPr lang="ru-RU" sz="1200" b="1" dirty="0">
              <a:solidFill>
                <a:schemeClr val="accent2">
                  <a:lumMod val="75000"/>
                </a:schemeClr>
              </a:solidFill>
              <a:latin typeface="Arial Narrow" panose="020B0606020202030204" pitchFamily="34" charset="0"/>
            </a:endParaRPr>
          </a:p>
        </p:txBody>
      </p:sp>
      <p:sp>
        <p:nvSpPr>
          <p:cNvPr id="54" name="Прямоугольник 53"/>
          <p:cNvSpPr/>
          <p:nvPr/>
        </p:nvSpPr>
        <p:spPr>
          <a:xfrm>
            <a:off x="4371215" y="3138423"/>
            <a:ext cx="1656185" cy="1305535"/>
          </a:xfrm>
          <a:prstGeom prst="rect">
            <a:avLst/>
          </a:prstGeom>
        </p:spPr>
        <p:style>
          <a:lnRef idx="2">
            <a:schemeClr val="accent1"/>
          </a:lnRef>
          <a:fillRef idx="1">
            <a:schemeClr val="lt1"/>
          </a:fillRef>
          <a:effectRef idx="0">
            <a:schemeClr val="accent1"/>
          </a:effectRef>
          <a:fontRef idx="minor">
            <a:schemeClr val="dk1"/>
          </a:fontRef>
        </p:style>
        <p:txBody>
          <a:bodyPr lIns="36000" tIns="36000" rIns="36000" bIns="36000" rtlCol="0" anchor="t"/>
          <a:lstStyle/>
          <a:p>
            <a:pPr marL="85725" indent="-85725">
              <a:buFont typeface="Arial" pitchFamily="34" charset="0"/>
              <a:buChar char="•"/>
            </a:pPr>
            <a:r>
              <a:rPr lang="ru-RU" sz="900" i="1" dirty="0">
                <a:latin typeface="Century Gothic" panose="020B0502020202020204" pitchFamily="34" charset="0"/>
              </a:rPr>
              <a:t>ҚР экономикасының басым секторларындағы жобаларды қоса қаржыландыруға халықаралық институционалдық инвесторлар мен жергілікті инвесторларды тарту</a:t>
            </a:r>
          </a:p>
        </p:txBody>
      </p:sp>
      <p:sp>
        <p:nvSpPr>
          <p:cNvPr id="56" name="Прямоугольник 55"/>
          <p:cNvSpPr/>
          <p:nvPr/>
        </p:nvSpPr>
        <p:spPr>
          <a:xfrm>
            <a:off x="3291097" y="2891141"/>
            <a:ext cx="3225119" cy="184666"/>
          </a:xfrm>
          <a:prstGeom prst="rect">
            <a:avLst/>
          </a:prstGeom>
        </p:spPr>
        <p:txBody>
          <a:bodyPr wrap="square" lIns="72000" tIns="0" rIns="72000" bIns="0">
            <a:spAutoFit/>
          </a:bodyPr>
          <a:lstStyle/>
          <a:p>
            <a:pPr algn="ctr"/>
            <a:r>
              <a:rPr lang="ru-RU" sz="1200" b="1" dirty="0" smtClean="0">
                <a:solidFill>
                  <a:schemeClr val="accent2">
                    <a:lumMod val="75000"/>
                  </a:schemeClr>
                </a:solidFill>
                <a:latin typeface="Arial Narrow" panose="020B0606020202030204" pitchFamily="34" charset="0"/>
              </a:rPr>
              <a:t>«</a:t>
            </a:r>
            <a:r>
              <a:rPr lang="en-US" sz="1200" b="1" dirty="0">
                <a:solidFill>
                  <a:schemeClr val="accent2">
                    <a:lumMod val="75000"/>
                  </a:schemeClr>
                </a:solidFill>
                <a:latin typeface="Arial Narrow" panose="020B0606020202030204" pitchFamily="34" charset="0"/>
              </a:rPr>
              <a:t>Qazaqstan Investment Corporation</a:t>
            </a:r>
            <a:r>
              <a:rPr lang="ru-RU" sz="1200" b="1" dirty="0" smtClean="0">
                <a:solidFill>
                  <a:schemeClr val="accent2">
                    <a:lumMod val="75000"/>
                  </a:schemeClr>
                </a:solidFill>
                <a:latin typeface="Arial Narrow" panose="020B0606020202030204" pitchFamily="34" charset="0"/>
              </a:rPr>
              <a:t>» АҚ</a:t>
            </a:r>
            <a:endParaRPr lang="ru-RU" sz="1200" b="1" dirty="0">
              <a:solidFill>
                <a:schemeClr val="accent2">
                  <a:lumMod val="75000"/>
                </a:schemeClr>
              </a:solidFill>
              <a:latin typeface="Arial Narrow" panose="020B0606020202030204" pitchFamily="34" charset="0"/>
            </a:endParaRPr>
          </a:p>
        </p:txBody>
      </p:sp>
      <p:sp>
        <p:nvSpPr>
          <p:cNvPr id="58" name="Прямоугольник 57"/>
          <p:cNvSpPr/>
          <p:nvPr/>
        </p:nvSpPr>
        <p:spPr>
          <a:xfrm>
            <a:off x="7395551" y="3138423"/>
            <a:ext cx="1656185" cy="1433591"/>
          </a:xfrm>
          <a:prstGeom prst="rect">
            <a:avLst/>
          </a:prstGeom>
        </p:spPr>
        <p:style>
          <a:lnRef idx="2">
            <a:schemeClr val="accent1"/>
          </a:lnRef>
          <a:fillRef idx="1">
            <a:schemeClr val="lt1"/>
          </a:fillRef>
          <a:effectRef idx="0">
            <a:schemeClr val="accent1"/>
          </a:effectRef>
          <a:fontRef idx="minor">
            <a:schemeClr val="dk1"/>
          </a:fontRef>
        </p:style>
        <p:txBody>
          <a:bodyPr lIns="36000" tIns="36000" rIns="36000" bIns="36000" rtlCol="0" anchor="t"/>
          <a:lstStyle/>
          <a:p>
            <a:pPr marL="85725" indent="-85725">
              <a:buFont typeface="Arial" pitchFamily="34" charset="0"/>
              <a:buChar char="•"/>
            </a:pPr>
            <a:r>
              <a:rPr lang="ru-RU" sz="900" i="1" dirty="0" err="1" smtClean="0">
                <a:latin typeface="Century Gothic" panose="020B0502020202020204" pitchFamily="34" charset="0"/>
              </a:rPr>
              <a:t>Жұмыс істеп</a:t>
            </a:r>
            <a:r>
              <a:rPr lang="ru-RU" sz="900" i="1" dirty="0" smtClean="0">
                <a:latin typeface="Century Gothic" panose="020B0502020202020204" pitchFamily="34" charset="0"/>
              </a:rPr>
              <a:t> </a:t>
            </a:r>
            <a:r>
              <a:rPr lang="ru-RU" sz="900" i="1" dirty="0" err="1" smtClean="0">
                <a:latin typeface="Century Gothic" panose="020B0502020202020204" pitchFamily="34" charset="0"/>
              </a:rPr>
              <a:t>тұрған </a:t>
            </a:r>
            <a:r>
              <a:rPr lang="ru-RU" sz="900" i="1" dirty="0" smtClean="0">
                <a:latin typeface="Century Gothic" panose="020B0502020202020204" pitchFamily="34" charset="0"/>
              </a:rPr>
              <a:t>ШОКС </a:t>
            </a:r>
            <a:r>
              <a:rPr lang="ru-RU" sz="900" i="1" dirty="0" err="1" smtClean="0">
                <a:latin typeface="Century Gothic" panose="020B0502020202020204" pitchFamily="34" charset="0"/>
              </a:rPr>
              <a:t>өнімдерін </a:t>
            </a:r>
            <a:r>
              <a:rPr lang="ru-RU" sz="900" i="1" dirty="0">
                <a:latin typeface="Century Gothic" panose="020B0502020202020204" pitchFamily="34" charset="0"/>
              </a:rPr>
              <a:t>экспорттау әдістерін оқыту</a:t>
            </a:r>
          </a:p>
          <a:p>
            <a:pPr marL="85725" indent="-85725">
              <a:buFont typeface="Arial" pitchFamily="34" charset="0"/>
              <a:buChar char="•"/>
            </a:pPr>
            <a:r>
              <a:rPr lang="ru-RU" sz="900" i="1" dirty="0">
                <a:latin typeface="Century Gothic" panose="020B0502020202020204" pitchFamily="34" charset="0"/>
              </a:rPr>
              <a:t>Кәсіпкерлік негіздеріне оқыту</a:t>
            </a:r>
          </a:p>
          <a:p>
            <a:pPr marL="85725" indent="-85725">
              <a:buFont typeface="Arial" pitchFamily="34" charset="0"/>
              <a:buChar char="•"/>
            </a:pPr>
            <a:r>
              <a:rPr lang="ru-RU" sz="900" i="1" dirty="0">
                <a:latin typeface="Century Gothic" panose="020B0502020202020204" pitchFamily="34" charset="0"/>
              </a:rPr>
              <a:t>Сервистік қолдау</a:t>
            </a:r>
          </a:p>
          <a:p>
            <a:pPr marL="85725" indent="-85725">
              <a:buFont typeface="Arial" pitchFamily="34" charset="0"/>
              <a:buChar char="•"/>
            </a:pPr>
            <a:r>
              <a:rPr lang="ru-RU" sz="900" i="1" dirty="0">
                <a:latin typeface="Century Gothic" panose="020B0502020202020204" pitchFamily="34" charset="0"/>
              </a:rPr>
              <a:t>ШОБ мүдделерін заңнамалық деңгейде қолдау</a:t>
            </a:r>
          </a:p>
        </p:txBody>
      </p:sp>
      <p:sp>
        <p:nvSpPr>
          <p:cNvPr id="59" name="Прямоугольник 58"/>
          <p:cNvSpPr/>
          <p:nvPr/>
        </p:nvSpPr>
        <p:spPr>
          <a:xfrm>
            <a:off x="6315433" y="2891141"/>
            <a:ext cx="2736303" cy="184666"/>
          </a:xfrm>
          <a:prstGeom prst="rect">
            <a:avLst/>
          </a:prstGeom>
        </p:spPr>
        <p:txBody>
          <a:bodyPr wrap="square" lIns="72000" tIns="0" rIns="72000" bIns="0">
            <a:spAutoFit/>
          </a:bodyPr>
          <a:lstStyle/>
          <a:p>
            <a:pPr algn="ctr"/>
            <a:r>
              <a:rPr lang="ru-RU" sz="1200" b="1" dirty="0">
                <a:solidFill>
                  <a:schemeClr val="accent2">
                    <a:lumMod val="75000"/>
                  </a:schemeClr>
                </a:solidFill>
                <a:latin typeface="Arial Narrow" panose="020B0606020202030204" pitchFamily="34" charset="0"/>
              </a:rPr>
              <a:t>«Атамекен» ҰКП</a:t>
            </a:r>
          </a:p>
        </p:txBody>
      </p:sp>
      <p:pic>
        <p:nvPicPr>
          <p:cNvPr id="1028" name="Picture 4" descr="Image result for Ð´Ð°Ð¼Ñ"/>
          <p:cNvPicPr>
            <a:picLocks noChangeAspect="1" noChangeArrowheads="1"/>
          </p:cNvPicPr>
          <p:nvPr/>
        </p:nvPicPr>
        <p:blipFill rotWithShape="1">
          <a:blip r:embed="rId4">
            <a:extLst>
              <a:ext uri="{28A0092B-C50C-407E-A947-70E740481C1C}">
                <a14:useLocalDpi xmlns="" xmlns:a14="http://schemas.microsoft.com/office/drawing/2010/main" val="0"/>
              </a:ext>
            </a:extLst>
          </a:blip>
          <a:srcRect l="24902" t="29364" r="28224" b="29169"/>
          <a:stretch/>
        </p:blipFill>
        <p:spPr bwMode="auto">
          <a:xfrm>
            <a:off x="3132764" y="1410800"/>
            <a:ext cx="1156308" cy="1025654"/>
          </a:xfrm>
          <a:prstGeom prst="rect">
            <a:avLst/>
          </a:prstGeom>
          <a:noFill/>
          <a:extLst>
            <a:ext uri="{909E8E84-426E-40DD-AFC4-6F175D3DCCD1}">
              <a14:hiddenFill xmlns="" xmlns:a14="http://schemas.microsoft.com/office/drawing/2010/main">
                <a:solidFill>
                  <a:srgbClr val="FFFFFF"/>
                </a:solidFill>
              </a14:hiddenFill>
            </a:ext>
          </a:extLst>
        </p:spPr>
      </p:pic>
      <p:pic>
        <p:nvPicPr>
          <p:cNvPr id="3" name="Picture 2" descr="Image result for Ð±ÑÐº"/>
          <p:cNvPicPr>
            <a:picLocks noChangeAspect="1" noChangeArrowheads="1"/>
          </p:cNvPicPr>
          <p:nvPr/>
        </p:nvPicPr>
        <p:blipFill rotWithShape="1">
          <a:blip r:embed="rId5" cstate="print">
            <a:extLst>
              <a:ext uri="{28A0092B-C50C-407E-A947-70E740481C1C}">
                <a14:useLocalDpi xmlns="" xmlns:a14="http://schemas.microsoft.com/office/drawing/2010/main" val="0"/>
              </a:ext>
            </a:extLst>
          </a:blip>
          <a:srcRect l="8834" t="9961" r="69588" b="34282"/>
          <a:stretch/>
        </p:blipFill>
        <p:spPr bwMode="auto">
          <a:xfrm>
            <a:off x="6359976" y="1314074"/>
            <a:ext cx="1008111" cy="1219106"/>
          </a:xfrm>
          <a:prstGeom prst="rect">
            <a:avLst/>
          </a:prstGeom>
          <a:noFill/>
          <a:extLst>
            <a:ext uri="{909E8E84-426E-40DD-AFC4-6F175D3DCCD1}">
              <a14:hiddenFill xmlns="" xmlns:a14="http://schemas.microsoft.com/office/drawing/2010/main">
                <a:solidFill>
                  <a:srgbClr val="FFFFFF"/>
                </a:solidFill>
              </a14:hiddenFill>
            </a:ext>
          </a:extLst>
        </p:spPr>
      </p:pic>
      <p:pic>
        <p:nvPicPr>
          <p:cNvPr id="4" name="Picture 4" descr="https://mangystau.invest.gov.kz/upload/images/1501737598_kazakhexport-logo-color.jpg"/>
          <p:cNvPicPr>
            <a:picLocks noChangeAspect="1" noChangeArrowheads="1"/>
          </p:cNvPicPr>
          <p:nvPr/>
        </p:nvPicPr>
        <p:blipFill rotWithShape="1">
          <a:blip r:embed="rId6"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50000" b="32299"/>
          <a:stretch/>
        </p:blipFill>
        <p:spPr bwMode="auto">
          <a:xfrm>
            <a:off x="55968" y="3371966"/>
            <a:ext cx="1235263" cy="766439"/>
          </a:xfrm>
          <a:prstGeom prst="rect">
            <a:avLst/>
          </a:prstGeom>
          <a:noFill/>
          <a:extLst>
            <a:ext uri="{909E8E84-426E-40DD-AFC4-6F175D3DCCD1}">
              <a14:hiddenFill xmlns="" xmlns:a14="http://schemas.microsoft.com/office/drawing/2010/main">
                <a:solidFill>
                  <a:srgbClr val="FFFFFF"/>
                </a:solidFill>
              </a14:hiddenFill>
            </a:ext>
          </a:extLst>
        </p:spPr>
      </p:pic>
      <p:sp>
        <p:nvSpPr>
          <p:cNvPr id="5" name="AutoShape 8" descr="https://old.rcpp.kz/images/partners/atameken.jpg"/>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AutoShape 10" descr="https://old.rcpp.kz/images/partners/atameken.jpg"/>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12" descr="https://old.rcpp.kz/images/partners/atameken.jpg"/>
          <p:cNvSpPr>
            <a:spLocks noChangeAspect="1" noChangeArrowheads="1"/>
          </p:cNvSpPr>
          <p:nvPr/>
        </p:nvSpPr>
        <p:spPr bwMode="auto">
          <a:xfrm>
            <a:off x="460375" y="1603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40" name="Picture 16" descr="http://kzvesti.kz/uploads/posts/2017-10/1509022036_logorpp2017.png"/>
          <p:cNvPicPr>
            <a:picLocks noChangeAspect="1" noChangeArrowheads="1"/>
          </p:cNvPicPr>
          <p:nvPr/>
        </p:nvPicPr>
        <p:blipFill rotWithShape="1">
          <a:blip r:embed="rId7" cstate="print">
            <a:extLst>
              <a:ext uri="{28A0092B-C50C-407E-A947-70E740481C1C}">
                <a14:useLocalDpi xmlns="" xmlns:a14="http://schemas.microsoft.com/office/drawing/2010/main" val="0"/>
              </a:ext>
            </a:extLst>
          </a:blip>
          <a:srcRect l="29382" r="29460" b="46917"/>
          <a:stretch/>
        </p:blipFill>
        <p:spPr bwMode="auto">
          <a:xfrm>
            <a:off x="6250998" y="3263318"/>
            <a:ext cx="1161220" cy="983734"/>
          </a:xfrm>
          <a:prstGeom prst="rect">
            <a:avLst/>
          </a:prstGeom>
          <a:noFill/>
          <a:extLst>
            <a:ext uri="{909E8E84-426E-40DD-AFC4-6F175D3DCCD1}">
              <a14:hiddenFill xmlns="" xmlns:a14="http://schemas.microsoft.com/office/drawing/2010/main">
                <a:solidFill>
                  <a:srgbClr val="FFFFFF"/>
                </a:solidFill>
              </a14:hiddenFill>
            </a:ext>
          </a:extLst>
        </p:spPr>
      </p:pic>
      <p:pic>
        <p:nvPicPr>
          <p:cNvPr id="15" name="Рисунок 14">
            <a:extLst>
              <a:ext uri="{FF2B5EF4-FFF2-40B4-BE49-F238E27FC236}">
                <a16:creationId xmlns="" xmlns:a16="http://schemas.microsoft.com/office/drawing/2014/main" id="{55128598-05CC-CDC0-05EE-12720CB804D1}"/>
              </a:ext>
            </a:extLst>
          </p:cNvPr>
          <p:cNvPicPr>
            <a:picLocks noChangeAspect="1"/>
          </p:cNvPicPr>
          <p:nvPr/>
        </p:nvPicPr>
        <p:blipFill>
          <a:blip r:embed="rId8">
            <a:extLst>
              <a:ext uri="{28A0092B-C50C-407E-A947-70E740481C1C}">
                <a14:useLocalDpi xmlns="" xmlns:a14="http://schemas.microsoft.com/office/drawing/2010/main" val="0"/>
              </a:ext>
            </a:extLst>
          </a:blip>
          <a:stretch>
            <a:fillRect/>
          </a:stretch>
        </p:blipFill>
        <p:spPr>
          <a:xfrm>
            <a:off x="3301952" y="3233200"/>
            <a:ext cx="993973" cy="1013852"/>
          </a:xfrm>
          <a:prstGeom prst="rect">
            <a:avLst/>
          </a:prstGeom>
        </p:spPr>
      </p:pic>
      <p:pic>
        <p:nvPicPr>
          <p:cNvPr id="8" name="Рисунок 7"/>
          <p:cNvPicPr>
            <a:picLocks noChangeAspect="1"/>
          </p:cNvPicPr>
          <p:nvPr/>
        </p:nvPicPr>
        <p:blipFill>
          <a:blip r:embed="rId9" cstate="print">
            <a:extLst>
              <a:ext uri="{28A0092B-C50C-407E-A947-70E740481C1C}">
                <a14:useLocalDpi xmlns="" xmlns:a14="http://schemas.microsoft.com/office/drawing/2010/main" val="0"/>
              </a:ext>
            </a:extLst>
          </a:blip>
          <a:stretch>
            <a:fillRect/>
          </a:stretch>
        </p:blipFill>
        <p:spPr>
          <a:xfrm>
            <a:off x="147462" y="1380209"/>
            <a:ext cx="1117274" cy="1117274"/>
          </a:xfrm>
          <a:prstGeom prst="rect">
            <a:avLst/>
          </a:prstGeom>
        </p:spPr>
      </p:pic>
    </p:spTree>
    <p:extLst>
      <p:ext uri="{BB962C8B-B14F-4D97-AF65-F5344CB8AC3E}">
        <p14:creationId xmlns="" xmlns:p14="http://schemas.microsoft.com/office/powerpoint/2010/main" val="3066312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rotWithShape="1">
          <a:blip r:embed="rId2"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7740352" y="154383"/>
            <a:ext cx="1224136" cy="3864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7" name="Номер слайда 2"/>
          <p:cNvSpPr>
            <a:spLocks noGrp="1"/>
          </p:cNvSpPr>
          <p:nvPr>
            <p:ph type="sldNum" sz="quarter" idx="12"/>
          </p:nvPr>
        </p:nvSpPr>
        <p:spPr>
          <a:xfrm>
            <a:off x="8278344" y="4767263"/>
            <a:ext cx="470120" cy="274320"/>
          </a:xfrm>
        </p:spPr>
        <p:txBody>
          <a:bodyPr/>
          <a:lstStyle/>
          <a:p>
            <a:pPr algn="r"/>
            <a:fld id="{289900C6-6639-4AE9-927A-EA6F8006A509}" type="slidenum">
              <a:rPr lang="ru-RU" smtClean="0"/>
              <a:pPr algn="r"/>
              <a:t>27</a:t>
            </a:fld>
            <a:endParaRPr lang="ru-RU" dirty="0"/>
          </a:p>
        </p:txBody>
      </p:sp>
      <p:sp>
        <p:nvSpPr>
          <p:cNvPr id="3" name="Прямоугольник 2">
            <a:extLst>
              <a:ext uri="{FF2B5EF4-FFF2-40B4-BE49-F238E27FC236}">
                <a16:creationId xmlns="" xmlns:a16="http://schemas.microsoft.com/office/drawing/2014/main" id="{4D27A78E-4778-307C-9837-84D6A4EEFA44}"/>
              </a:ext>
            </a:extLst>
          </p:cNvPr>
          <p:cNvSpPr/>
          <p:nvPr/>
        </p:nvSpPr>
        <p:spPr>
          <a:xfrm>
            <a:off x="492720" y="1707654"/>
            <a:ext cx="7785624" cy="1800200"/>
          </a:xfrm>
          <a:prstGeom prst="rect">
            <a:avLst/>
          </a:prstGeom>
          <a:solidFill>
            <a:schemeClr val="accent2">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lIns="36000" rIns="36000" rtlCol="0" anchor="t"/>
          <a:lstStyle/>
          <a:p>
            <a:pPr marL="411163" indent="-228600">
              <a:buAutoNum type="arabicParenR"/>
            </a:pPr>
            <a:r>
              <a:rPr lang="kk-KZ" sz="1000" dirty="0" smtClean="0">
                <a:solidFill>
                  <a:schemeClr val="tx1"/>
                </a:solidFill>
                <a:latin typeface="Century Gothic" panose="020B0502020202020204" pitchFamily="34" charset="0"/>
              </a:rPr>
              <a:t>ҚР ҚМ Мемлекеттік кірістер комитеті </a:t>
            </a:r>
            <a:r>
              <a:rPr lang="ru-RU" sz="1000" dirty="0" smtClean="0">
                <a:solidFill>
                  <a:schemeClr val="tx1"/>
                </a:solidFill>
                <a:latin typeface="Century Gothic" panose="020B0502020202020204" pitchFamily="34" charset="0"/>
              </a:rPr>
              <a:t>(</a:t>
            </a:r>
            <a:r>
              <a:rPr lang="en-US" sz="1000" dirty="0" smtClean="0">
                <a:solidFill>
                  <a:schemeClr val="tx1"/>
                </a:solidFill>
                <a:latin typeface="Century Gothic" panose="020B0502020202020204" pitchFamily="34" charset="0"/>
                <a:hlinkClick r:id="rId3"/>
              </a:rPr>
              <a:t>https://kgd.gov.kz/ru/exp_trade_files</a:t>
            </a:r>
            <a:r>
              <a:rPr lang="ru-RU" sz="1000" dirty="0" smtClean="0">
                <a:solidFill>
                  <a:schemeClr val="tx1"/>
                </a:solidFill>
                <a:latin typeface="Century Gothic" panose="020B0502020202020204" pitchFamily="34" charset="0"/>
              </a:rPr>
              <a:t>)</a:t>
            </a:r>
          </a:p>
          <a:p>
            <a:pPr marL="411163" indent="-228600">
              <a:buAutoNum type="arabicParenR"/>
            </a:pPr>
            <a:r>
              <a:rPr lang="kk-KZ" sz="1000" dirty="0" smtClean="0">
                <a:solidFill>
                  <a:schemeClr val="tx1"/>
                </a:solidFill>
                <a:latin typeface="Century Gothic" panose="020B0502020202020204" pitchFamily="34" charset="0"/>
              </a:rPr>
              <a:t>ҚР ҰЭМ Стастистика жөніндегі комитеті </a:t>
            </a:r>
            <a:r>
              <a:rPr lang="ru-RU" sz="1000" dirty="0" smtClean="0">
                <a:solidFill>
                  <a:schemeClr val="tx1"/>
                </a:solidFill>
                <a:latin typeface="Century Gothic" panose="020B0502020202020204" pitchFamily="34" charset="0"/>
              </a:rPr>
              <a:t>(</a:t>
            </a:r>
            <a:r>
              <a:rPr lang="en-US" sz="1000" dirty="0" smtClean="0">
                <a:solidFill>
                  <a:schemeClr val="tx1"/>
                </a:solidFill>
                <a:latin typeface="Century Gothic" panose="020B0502020202020204" pitchFamily="34" charset="0"/>
                <a:hlinkClick r:id="rId4"/>
              </a:rPr>
              <a:t>https://stat.gov.kz/ru/</a:t>
            </a:r>
            <a:r>
              <a:rPr lang="ru-RU" sz="1000" dirty="0" smtClean="0">
                <a:solidFill>
                  <a:schemeClr val="tx1"/>
                </a:solidFill>
                <a:latin typeface="Century Gothic" panose="020B0502020202020204" pitchFamily="34" charset="0"/>
              </a:rPr>
              <a:t>)</a:t>
            </a:r>
          </a:p>
          <a:p>
            <a:pPr marL="411163" indent="-228600">
              <a:buAutoNum type="arabicParenR"/>
            </a:pPr>
            <a:r>
              <a:rPr lang="ru-RU" sz="1000" dirty="0" smtClean="0">
                <a:solidFill>
                  <a:schemeClr val="tx1"/>
                </a:solidFill>
                <a:latin typeface="Century Gothic" panose="020B0502020202020204" pitchFamily="34" charset="0"/>
              </a:rPr>
              <a:t>ШҚО Стратегия </a:t>
            </a:r>
            <a:r>
              <a:rPr lang="ru-RU" sz="1000" dirty="0" err="1" smtClean="0">
                <a:solidFill>
                  <a:schemeClr val="tx1"/>
                </a:solidFill>
                <a:latin typeface="Century Gothic" panose="020B0502020202020204" pitchFamily="34" charset="0"/>
              </a:rPr>
              <a:t>және экономикалық </a:t>
            </a:r>
            <a:r>
              <a:rPr lang="ru-RU" sz="1000" dirty="0" smtClean="0">
                <a:solidFill>
                  <a:schemeClr val="tx1"/>
                </a:solidFill>
                <a:latin typeface="Century Gothic" panose="020B0502020202020204" pitchFamily="34" charset="0"/>
              </a:rPr>
              <a:t>даму </a:t>
            </a:r>
            <a:r>
              <a:rPr lang="ru-RU" sz="1000" dirty="0" err="1" smtClean="0">
                <a:solidFill>
                  <a:schemeClr val="tx1"/>
                </a:solidFill>
                <a:latin typeface="Century Gothic" panose="020B0502020202020204" pitchFamily="34" charset="0"/>
              </a:rPr>
              <a:t>басқармасы </a:t>
            </a:r>
            <a:r>
              <a:rPr lang="ru-RU" sz="1000" dirty="0" smtClean="0">
                <a:solidFill>
                  <a:schemeClr val="tx1"/>
                </a:solidFill>
                <a:latin typeface="Century Gothic" panose="020B0502020202020204" pitchFamily="34" charset="0"/>
              </a:rPr>
              <a:t>(</a:t>
            </a:r>
            <a:r>
              <a:rPr lang="en-US" sz="1000" dirty="0" smtClean="0">
                <a:solidFill>
                  <a:schemeClr val="tx1"/>
                </a:solidFill>
                <a:latin typeface="Century Gothic" panose="020B0502020202020204" pitchFamily="34" charset="0"/>
                <a:hlinkClick r:id="rId5"/>
              </a:rPr>
              <a:t>https://www.gov.kz/memleket/entities/akimvko?lang=ru</a:t>
            </a:r>
            <a:r>
              <a:rPr lang="ru-RU" sz="1000" dirty="0" smtClean="0">
                <a:solidFill>
                  <a:schemeClr val="tx1"/>
                </a:solidFill>
                <a:latin typeface="Century Gothic" panose="020B0502020202020204" pitchFamily="34" charset="0"/>
              </a:rPr>
              <a:t>)</a:t>
            </a:r>
          </a:p>
          <a:p>
            <a:pPr marL="411163" indent="-228600">
              <a:buAutoNum type="arabicParenR"/>
            </a:pPr>
            <a:r>
              <a:rPr lang="ru-RU" sz="1000" dirty="0" err="1" smtClean="0">
                <a:solidFill>
                  <a:schemeClr val="tx1"/>
                </a:solidFill>
                <a:latin typeface="Century Gothic" panose="020B0502020202020204" pitchFamily="34" charset="0"/>
              </a:rPr>
              <a:t>Шығыс Қазақстан облысының </a:t>
            </a:r>
            <a:r>
              <a:rPr lang="ru-RU" sz="1000" dirty="0" smtClean="0">
                <a:solidFill>
                  <a:schemeClr val="tx1"/>
                </a:solidFill>
                <a:latin typeface="Century Gothic" panose="020B0502020202020204" pitchFamily="34" charset="0"/>
              </a:rPr>
              <a:t>2021-2025 </a:t>
            </a:r>
            <a:r>
              <a:rPr lang="ru-RU" sz="1000" dirty="0" err="1" smtClean="0">
                <a:solidFill>
                  <a:schemeClr val="tx1"/>
                </a:solidFill>
                <a:latin typeface="Century Gothic" panose="020B0502020202020204" pitchFamily="34" charset="0"/>
              </a:rPr>
              <a:t>жылдарға арналған </a:t>
            </a:r>
            <a:r>
              <a:rPr lang="ru-RU" sz="1000" dirty="0" smtClean="0">
                <a:solidFill>
                  <a:schemeClr val="tx1"/>
                </a:solidFill>
                <a:latin typeface="Century Gothic" panose="020B0502020202020204" pitchFamily="34" charset="0"/>
              </a:rPr>
              <a:t>даму </a:t>
            </a:r>
            <a:r>
              <a:rPr lang="ru-RU" sz="1000" dirty="0" err="1" smtClean="0">
                <a:solidFill>
                  <a:schemeClr val="tx1"/>
                </a:solidFill>
                <a:latin typeface="Century Gothic" panose="020B0502020202020204" pitchFamily="34" charset="0"/>
              </a:rPr>
              <a:t>жоспары</a:t>
            </a:r>
            <a:r>
              <a:rPr lang="ru-RU" sz="1000" dirty="0" smtClean="0">
                <a:solidFill>
                  <a:schemeClr val="tx1"/>
                </a:solidFill>
                <a:latin typeface="Century Gothic" panose="020B0502020202020204" pitchFamily="34" charset="0"/>
              </a:rPr>
              <a:t> (</a:t>
            </a:r>
            <a:r>
              <a:rPr lang="en-US" sz="1000" dirty="0" smtClean="0">
                <a:solidFill>
                  <a:schemeClr val="tx1"/>
                </a:solidFill>
                <a:latin typeface="Century Gothic" panose="020B0502020202020204" pitchFamily="34" charset="0"/>
                <a:hlinkClick r:id="rId6"/>
              </a:rPr>
              <a:t>https://online.zakon.kz/Document/?doc_id=37957260</a:t>
            </a:r>
            <a:r>
              <a:rPr lang="ru-RU" sz="1000" dirty="0" smtClean="0">
                <a:solidFill>
                  <a:schemeClr val="tx1"/>
                </a:solidFill>
                <a:latin typeface="Century Gothic" panose="020B0502020202020204" pitchFamily="34" charset="0"/>
              </a:rPr>
              <a:t>)</a:t>
            </a:r>
          </a:p>
          <a:p>
            <a:pPr marL="411163" indent="-228600">
              <a:buAutoNum type="arabicParenR"/>
            </a:pPr>
            <a:endParaRPr lang="ru-RU" sz="1000" dirty="0" smtClean="0">
              <a:solidFill>
                <a:schemeClr val="tx1"/>
              </a:solidFill>
              <a:latin typeface="Century Gothic" panose="020B0502020202020204" pitchFamily="34" charset="0"/>
            </a:endParaRPr>
          </a:p>
          <a:p>
            <a:pPr marL="182563"/>
            <a:r>
              <a:rPr lang="ru-RU" sz="1000" dirty="0" smtClean="0">
                <a:solidFill>
                  <a:schemeClr val="tx1"/>
                </a:solidFill>
                <a:latin typeface="Century Gothic" panose="020B0502020202020204" pitchFamily="34" charset="0"/>
              </a:rPr>
              <a:t>5)</a:t>
            </a:r>
            <a:r>
              <a:rPr lang="ru-RU" sz="1000" dirty="0" smtClean="0">
                <a:solidFill>
                  <a:srgbClr val="0563C1"/>
                </a:solidFill>
                <a:latin typeface="Calibri" panose="020F0502020204030204" pitchFamily="34" charset="0"/>
              </a:rPr>
              <a:t>   </a:t>
            </a:r>
            <a:r>
              <a:rPr lang="ru-RU" sz="800" u="sng" dirty="0" smtClean="0">
                <a:solidFill>
                  <a:srgbClr val="0563C1"/>
                </a:solidFill>
                <a:latin typeface="Century Gothic" panose="020B0502020202020204" pitchFamily="34" charset="0"/>
                <a:ea typeface="Calibri" panose="020F0502020204030204" pitchFamily="34" charset="0"/>
                <a:hlinkClick r:id="rId7"/>
              </a:rPr>
              <a:t>https://www.undp.org/sites/g/files/zskgke326/files/migration/kz/9df747f221b2d141139e34612f4e612e2008dd3ab430eccdf15fa02052700b46.pdf</a:t>
            </a:r>
            <a:endParaRPr lang="ru-RU" sz="800" u="sng" dirty="0" smtClean="0">
              <a:solidFill>
                <a:srgbClr val="0563C1"/>
              </a:solidFill>
              <a:latin typeface="Century Gothic" panose="020B0502020202020204" pitchFamily="34" charset="0"/>
              <a:ea typeface="Calibri" panose="020F0502020204030204" pitchFamily="34" charset="0"/>
            </a:endParaRPr>
          </a:p>
          <a:p>
            <a:pPr marL="182563"/>
            <a:r>
              <a:rPr lang="ru-RU" sz="1000" dirty="0" smtClean="0">
                <a:solidFill>
                  <a:schemeClr val="tx1"/>
                </a:solidFill>
                <a:latin typeface="Century Gothic" panose="020B0502020202020204" pitchFamily="34" charset="0"/>
              </a:rPr>
              <a:t>6) </a:t>
            </a:r>
            <a:r>
              <a:rPr lang="ru-RU" sz="1000" u="sng" dirty="0" smtClean="0">
                <a:solidFill>
                  <a:srgbClr val="0563C1"/>
                </a:solidFill>
                <a:latin typeface="Century Gothic" panose="020B0502020202020204" pitchFamily="34" charset="0"/>
                <a:ea typeface="Calibri" panose="020F0502020204030204" pitchFamily="34" charset="0"/>
                <a:hlinkClick r:id="rId8"/>
              </a:rPr>
              <a:t>https://www.eijournal.ru/jour/article/view/31/16</a:t>
            </a:r>
            <a:endParaRPr lang="en-US" sz="1000" u="sng" dirty="0" smtClean="0">
              <a:solidFill>
                <a:srgbClr val="0563C1"/>
              </a:solidFill>
              <a:latin typeface="Century Gothic" panose="020B0502020202020204" pitchFamily="34" charset="0"/>
              <a:ea typeface="Calibri" panose="020F0502020204030204" pitchFamily="34" charset="0"/>
            </a:endParaRPr>
          </a:p>
          <a:p>
            <a:pPr marL="182563"/>
            <a:endParaRPr lang="ru-RU" sz="1000" dirty="0">
              <a:solidFill>
                <a:schemeClr val="tx1"/>
              </a:solidFill>
              <a:latin typeface="Century Gothic" panose="020B0502020202020204" pitchFamily="34" charset="0"/>
            </a:endParaRPr>
          </a:p>
          <a:p>
            <a:pPr marL="182563"/>
            <a:endParaRPr lang="ru-RU" sz="1000" dirty="0">
              <a:solidFill>
                <a:schemeClr val="tx1"/>
              </a:solidFill>
              <a:latin typeface="Century Gothic" panose="020B0502020202020204" pitchFamily="34" charset="0"/>
            </a:endParaRPr>
          </a:p>
          <a:p>
            <a:pPr marL="182563"/>
            <a:endParaRPr lang="ru-RU" sz="1000" dirty="0">
              <a:solidFill>
                <a:schemeClr val="tx1"/>
              </a:solidFill>
              <a:latin typeface="Century Gothic" panose="020B0502020202020204" pitchFamily="34" charset="0"/>
            </a:endParaRPr>
          </a:p>
        </p:txBody>
      </p:sp>
      <p:sp>
        <p:nvSpPr>
          <p:cNvPr id="6" name="Заголовок 1">
            <a:extLst>
              <a:ext uri="{FF2B5EF4-FFF2-40B4-BE49-F238E27FC236}">
                <a16:creationId xmlns="" xmlns:a16="http://schemas.microsoft.com/office/drawing/2014/main" id="{5B9001E2-D6E4-714B-9A2E-87E687493BD1}"/>
              </a:ext>
            </a:extLst>
          </p:cNvPr>
          <p:cNvSpPr txBox="1">
            <a:spLocks/>
          </p:cNvSpPr>
          <p:nvPr/>
        </p:nvSpPr>
        <p:spPr>
          <a:xfrm>
            <a:off x="419128" y="267494"/>
            <a:ext cx="7859216" cy="742950"/>
          </a:xfrm>
          <a:prstGeom prst="rect">
            <a:avLst/>
          </a:prstGeom>
        </p:spPr>
        <p:txBody>
          <a:bodyPr>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ru-RU" sz="2100" b="1" dirty="0">
                <a:solidFill>
                  <a:schemeClr val="tx1"/>
                </a:solidFill>
                <a:latin typeface="Arial Narrow" panose="020B0606020202030204" pitchFamily="34" charset="0"/>
              </a:rPr>
              <a:t>Ақпарат көздеріне сілтемелер</a:t>
            </a:r>
          </a:p>
        </p:txBody>
      </p:sp>
    </p:spTree>
    <p:extLst>
      <p:ext uri="{BB962C8B-B14F-4D97-AF65-F5344CB8AC3E}">
        <p14:creationId xmlns="" xmlns:p14="http://schemas.microsoft.com/office/powerpoint/2010/main" val="27210863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Picture 2"/>
          <p:cNvPicPr>
            <a:picLocks noChangeAspect="1" noChangeArrowheads="1"/>
          </p:cNvPicPr>
          <p:nvPr/>
        </p:nvPicPr>
        <p:blipFill rotWithShape="1">
          <a:blip r:embed="rId2"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2987824" y="699542"/>
            <a:ext cx="3096344" cy="97761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7" name="Заголовок 3"/>
          <p:cNvSpPr txBox="1">
            <a:spLocks/>
          </p:cNvSpPr>
          <p:nvPr/>
        </p:nvSpPr>
        <p:spPr>
          <a:xfrm>
            <a:off x="1115616" y="1995686"/>
            <a:ext cx="6264696" cy="720081"/>
          </a:xfrm>
          <a:prstGeom prst="rect">
            <a:avLst/>
          </a:prstGeom>
          <a:ln w="12700">
            <a:solidFill>
              <a:srgbClr val="92D050"/>
            </a:solidFill>
          </a:ln>
        </p:spPr>
        <p:txBody>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kk-KZ" altLang="ru-RU" sz="1800" b="1" dirty="0">
                <a:solidFill>
                  <a:schemeClr val="tx1"/>
                </a:solidFill>
                <a:latin typeface="Arial Narrow" panose="020B0606020202030204" pitchFamily="34" charset="0"/>
              </a:rPr>
              <a:t>Талдауды «Даму» қорының Стратегиялық талдау және корпоративтік даму департаменті дайындады</a:t>
            </a:r>
            <a:endParaRPr lang="ru-RU" sz="1800" b="1" dirty="0">
              <a:solidFill>
                <a:schemeClr val="tx1"/>
              </a:solidFill>
              <a:latin typeface="Arial Narrow" panose="020B0606020202030204" pitchFamily="34" charset="0"/>
            </a:endParaRPr>
          </a:p>
        </p:txBody>
      </p:sp>
      <p:sp>
        <p:nvSpPr>
          <p:cNvPr id="3" name="Заголовок 3">
            <a:extLst>
              <a:ext uri="{FF2B5EF4-FFF2-40B4-BE49-F238E27FC236}">
                <a16:creationId xmlns="" xmlns:a16="http://schemas.microsoft.com/office/drawing/2014/main" id="{73934F58-14D3-0380-D083-6A2503F01D41}"/>
              </a:ext>
            </a:extLst>
          </p:cNvPr>
          <p:cNvSpPr txBox="1">
            <a:spLocks/>
          </p:cNvSpPr>
          <p:nvPr/>
        </p:nvSpPr>
        <p:spPr>
          <a:xfrm>
            <a:off x="1115616" y="2931790"/>
            <a:ext cx="6264696" cy="720081"/>
          </a:xfrm>
          <a:prstGeom prst="rect">
            <a:avLst/>
          </a:prstGeom>
          <a:ln w="12700">
            <a:solidFill>
              <a:srgbClr val="69B7C0"/>
            </a:solidFill>
          </a:ln>
        </p:spPr>
        <p:txBody>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ru-RU" sz="1200" dirty="0" err="1">
                <a:solidFill>
                  <a:schemeClr val="tx1"/>
                </a:solidFill>
                <a:latin typeface="Arial Narrow" panose="020B0606020202030204" pitchFamily="34" charset="0"/>
              </a:rPr>
              <a:t>Департаменттің </a:t>
            </a:r>
            <a:r>
              <a:rPr lang="ru-RU" sz="1200" dirty="0" err="1" smtClean="0">
                <a:solidFill>
                  <a:schemeClr val="tx1"/>
                </a:solidFill>
                <a:latin typeface="Arial Narrow" panose="020B0606020202030204" pitchFamily="34" charset="0"/>
              </a:rPr>
              <a:t>жетекшісі</a:t>
            </a:r>
            <a:r>
              <a:rPr lang="ru-RU" sz="1200" dirty="0" smtClean="0">
                <a:solidFill>
                  <a:schemeClr val="tx1"/>
                </a:solidFill>
                <a:latin typeface="Arial Narrow" panose="020B0606020202030204" pitchFamily="34" charset="0"/>
              </a:rPr>
              <a:t> </a:t>
            </a:r>
            <a:r>
              <a:rPr lang="ru-RU" sz="1200" b="1" dirty="0" smtClean="0">
                <a:solidFill>
                  <a:schemeClr val="tx1"/>
                </a:solidFill>
                <a:latin typeface="Arial Narrow" panose="020B0606020202030204" pitchFamily="34" charset="0"/>
              </a:rPr>
              <a:t>- </a:t>
            </a:r>
            <a:r>
              <a:rPr lang="ru-RU" sz="1200" b="1" dirty="0">
                <a:solidFill>
                  <a:schemeClr val="tx1"/>
                </a:solidFill>
                <a:latin typeface="Arial Narrow" panose="020B0606020202030204" pitchFamily="34" charset="0"/>
              </a:rPr>
              <a:t>Нұрсұлтан Абдолла (</a:t>
            </a:r>
            <a:r>
              <a:rPr lang="ru-RU" sz="1200" b="1" dirty="0" err="1" smtClean="0">
                <a:solidFill>
                  <a:schemeClr val="tx1"/>
                </a:solidFill>
                <a:latin typeface="Arial Narrow" panose="020B0606020202030204" pitchFamily="34" charset="0"/>
              </a:rPr>
              <a:t>ішкі</a:t>
            </a:r>
            <a:r>
              <a:rPr lang="ru-RU" sz="1200" b="1" dirty="0" smtClean="0">
                <a:solidFill>
                  <a:schemeClr val="tx1"/>
                </a:solidFill>
                <a:latin typeface="Arial Narrow" panose="020B0606020202030204" pitchFamily="34" charset="0"/>
              </a:rPr>
              <a:t> 1002</a:t>
            </a:r>
            <a:r>
              <a:rPr lang="ru-RU" sz="1200" b="1" dirty="0">
                <a:solidFill>
                  <a:schemeClr val="tx1"/>
                </a:solidFill>
                <a:latin typeface="Arial Narrow" panose="020B0606020202030204" pitchFamily="34" charset="0"/>
              </a:rPr>
              <a:t>)</a:t>
            </a:r>
            <a:endParaRPr lang="kk-KZ" sz="1200" b="1" dirty="0">
              <a:solidFill>
                <a:schemeClr val="tx1"/>
              </a:solidFill>
              <a:latin typeface="Arial Narrow" panose="020B0606020202030204" pitchFamily="34" charset="0"/>
            </a:endParaRPr>
          </a:p>
          <a:p>
            <a:r>
              <a:rPr lang="ru-RU" sz="1200" dirty="0">
                <a:solidFill>
                  <a:schemeClr val="tx1"/>
                </a:solidFill>
                <a:latin typeface="Arial Narrow" panose="020B0606020202030204" pitchFamily="34" charset="0"/>
              </a:rPr>
              <a:t>Департамент директоры </a:t>
            </a:r>
            <a:r>
              <a:rPr lang="ru-RU" sz="1200" b="1" dirty="0">
                <a:solidFill>
                  <a:schemeClr val="tx1"/>
                </a:solidFill>
                <a:latin typeface="Arial Narrow" panose="020B0606020202030204" pitchFamily="34" charset="0"/>
              </a:rPr>
              <a:t>- Қабатаева Айжан (</a:t>
            </a:r>
            <a:r>
              <a:rPr lang="ru-RU" sz="1200" b="1" dirty="0" err="1" smtClean="0">
                <a:solidFill>
                  <a:schemeClr val="tx1"/>
                </a:solidFill>
                <a:latin typeface="Arial Narrow" panose="020B0606020202030204" pitchFamily="34" charset="0"/>
              </a:rPr>
              <a:t>ішкі</a:t>
            </a:r>
            <a:r>
              <a:rPr lang="ru-RU" sz="1200" b="1" dirty="0" smtClean="0">
                <a:solidFill>
                  <a:schemeClr val="tx1"/>
                </a:solidFill>
                <a:latin typeface="Arial Narrow" panose="020B0606020202030204" pitchFamily="34" charset="0"/>
              </a:rPr>
              <a:t> </a:t>
            </a:r>
            <a:r>
              <a:rPr lang="ru-RU" sz="1200" b="1" dirty="0">
                <a:solidFill>
                  <a:schemeClr val="tx1"/>
                </a:solidFill>
                <a:latin typeface="Arial Narrow" panose="020B0606020202030204" pitchFamily="34" charset="0"/>
              </a:rPr>
              <a:t>1701)</a:t>
            </a:r>
          </a:p>
          <a:p>
            <a:r>
              <a:rPr lang="ru-RU" sz="1200" dirty="0">
                <a:solidFill>
                  <a:schemeClr val="tx1"/>
                </a:solidFill>
                <a:latin typeface="Arial Narrow" panose="020B0606020202030204" pitchFamily="34" charset="0"/>
              </a:rPr>
              <a:t>Бас менеджер </a:t>
            </a:r>
            <a:r>
              <a:rPr lang="ru-RU" sz="1200" b="1" dirty="0">
                <a:solidFill>
                  <a:schemeClr val="tx1"/>
                </a:solidFill>
                <a:latin typeface="Arial Narrow" panose="020B0606020202030204" pitchFamily="34" charset="0"/>
              </a:rPr>
              <a:t>- Қасымбек Алдияр (</a:t>
            </a:r>
            <a:r>
              <a:rPr lang="ru-RU" sz="1200" b="1" dirty="0" err="1" smtClean="0">
                <a:solidFill>
                  <a:schemeClr val="tx1"/>
                </a:solidFill>
                <a:latin typeface="Arial Narrow" panose="020B0606020202030204" pitchFamily="34" charset="0"/>
              </a:rPr>
              <a:t>ішкі</a:t>
            </a:r>
            <a:r>
              <a:rPr lang="ru-RU" sz="1200" b="1" dirty="0" smtClean="0">
                <a:solidFill>
                  <a:schemeClr val="tx1"/>
                </a:solidFill>
                <a:latin typeface="Arial Narrow" panose="020B0606020202030204" pitchFamily="34" charset="0"/>
              </a:rPr>
              <a:t> </a:t>
            </a:r>
            <a:r>
              <a:rPr lang="ru-RU" sz="1200" b="1" dirty="0">
                <a:solidFill>
                  <a:schemeClr val="tx1"/>
                </a:solidFill>
                <a:latin typeface="Arial Narrow" panose="020B0606020202030204" pitchFamily="34" charset="0"/>
              </a:rPr>
              <a:t>1703</a:t>
            </a:r>
            <a:r>
              <a:rPr lang="kk-KZ" sz="1200" b="1" dirty="0">
                <a:solidFill>
                  <a:schemeClr val="tx1"/>
                </a:solidFill>
                <a:latin typeface="Arial Narrow" panose="020B0606020202030204" pitchFamily="34" charset="0"/>
              </a:rPr>
              <a:t>)</a:t>
            </a:r>
            <a:endParaRPr lang="ru-RU" sz="1200" b="1" dirty="0">
              <a:solidFill>
                <a:schemeClr val="tx1"/>
              </a:solidFill>
              <a:latin typeface="Arial Narrow" panose="020B0606020202030204" pitchFamily="34" charset="0"/>
            </a:endParaRPr>
          </a:p>
        </p:txBody>
      </p:sp>
    </p:spTree>
    <p:extLst>
      <p:ext uri="{BB962C8B-B14F-4D97-AF65-F5344CB8AC3E}">
        <p14:creationId xmlns="" xmlns:p14="http://schemas.microsoft.com/office/powerpoint/2010/main" val="17870193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Picture 2"/>
          <p:cNvPicPr>
            <a:picLocks noChangeAspect="1" noChangeArrowheads="1"/>
          </p:cNvPicPr>
          <p:nvPr/>
        </p:nvPicPr>
        <p:blipFill rotWithShape="1">
          <a:blip r:embed="rId2"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2987824" y="699542"/>
            <a:ext cx="3096344" cy="97761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7" name="Заголовок 3"/>
          <p:cNvSpPr txBox="1">
            <a:spLocks/>
          </p:cNvSpPr>
          <p:nvPr/>
        </p:nvSpPr>
        <p:spPr>
          <a:xfrm>
            <a:off x="2051720" y="1923678"/>
            <a:ext cx="5163486" cy="576064"/>
          </a:xfrm>
          <a:prstGeom prst="rect">
            <a:avLst/>
          </a:prstGeom>
        </p:spPr>
        <p:txBody>
          <a:bodyPr/>
          <a:lstStyle>
            <a:lvl1pPr algn="l" rtl="0" eaLnBrk="1" latinLnBrk="0" hangingPunct="1">
              <a:spcBef>
                <a:spcPct val="0"/>
              </a:spcBef>
              <a:buNone/>
              <a:defRPr kumimoji="0" sz="3200" kern="1200">
                <a:solidFill>
                  <a:schemeClr val="tx2"/>
                </a:solidFill>
                <a:latin typeface="+mj-lt"/>
                <a:ea typeface="+mj-ea"/>
                <a:cs typeface="+mj-cs"/>
              </a:defRPr>
            </a:lvl1pPr>
          </a:lstStyle>
          <a:p>
            <a:pPr algn="ctr"/>
            <a:r>
              <a:rPr lang="ru-RU" altLang="ru-RU" sz="2800" b="1" dirty="0">
                <a:solidFill>
                  <a:srgbClr val="0070C0"/>
                </a:solidFill>
                <a:latin typeface="Arial Narrow" panose="020B0606020202030204" pitchFamily="34" charset="0"/>
              </a:rPr>
              <a:t>Назарларыңызға алғысымызды білдіреміз!</a:t>
            </a:r>
            <a:endParaRPr lang="ru-RU" sz="2800" b="1" dirty="0">
              <a:latin typeface="Arial Narrow" panose="020B0606020202030204" pitchFamily="34" charset="0"/>
            </a:endParaRPr>
          </a:p>
        </p:txBody>
      </p:sp>
      <p:sp>
        <p:nvSpPr>
          <p:cNvPr id="48" name="Rectangle 4"/>
          <p:cNvSpPr>
            <a:spLocks noChangeArrowheads="1"/>
          </p:cNvSpPr>
          <p:nvPr/>
        </p:nvSpPr>
        <p:spPr bwMode="auto">
          <a:xfrm>
            <a:off x="2627784" y="2806645"/>
            <a:ext cx="3888432" cy="12772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p>
            <a:pPr algn="ctr"/>
            <a:r>
              <a:rPr lang="ru-RU" altLang="ru-RU" sz="1100" b="1" dirty="0">
                <a:latin typeface="Arial Narrow" panose="020B0606020202030204" pitchFamily="34" charset="0"/>
              </a:rPr>
              <a:t>050004, Алматы қаласы, Гоголь көшесі, 111</a:t>
            </a:r>
          </a:p>
          <a:p>
            <a:pPr algn="ctr"/>
            <a:r>
              <a:rPr lang="ru-RU" altLang="ru-RU" sz="1100" b="1" dirty="0">
                <a:latin typeface="Arial Narrow" panose="020B0606020202030204" pitchFamily="34" charset="0"/>
              </a:rPr>
              <a:t>Тел.:</a:t>
            </a:r>
            <a:r>
              <a:rPr lang="ru-RU" altLang="ru-RU" sz="1100" b="1" dirty="0">
                <a:solidFill>
                  <a:srgbClr val="0070C0"/>
                </a:solidFill>
                <a:latin typeface="Arial Narrow" panose="020B0606020202030204" pitchFamily="34" charset="0"/>
              </a:rPr>
              <a:t> 8 (7</a:t>
            </a:r>
            <a:r>
              <a:rPr lang="en-US" altLang="ru-RU" sz="1100" b="1" dirty="0">
                <a:solidFill>
                  <a:srgbClr val="0070C0"/>
                </a:solidFill>
                <a:latin typeface="Arial Narrow" panose="020B0606020202030204" pitchFamily="34" charset="0"/>
              </a:rPr>
              <a:t>2</a:t>
            </a:r>
            <a:r>
              <a:rPr lang="ru-RU" altLang="ru-RU" sz="1100" b="1" dirty="0">
                <a:solidFill>
                  <a:srgbClr val="0070C0"/>
                </a:solidFill>
                <a:latin typeface="Arial Narrow" panose="020B0606020202030204" pitchFamily="34" charset="0"/>
              </a:rPr>
              <a:t>7) 244-55-66, 244-55-77</a:t>
            </a:r>
          </a:p>
          <a:p>
            <a:pPr algn="ctr"/>
            <a:r>
              <a:rPr lang="ru-RU" altLang="ru-RU" sz="1100" b="1" dirty="0" err="1" smtClean="0">
                <a:latin typeface="Arial Narrow" panose="020B0606020202030204" pitchFamily="34" charset="0"/>
              </a:rPr>
              <a:t>Call-орталық:</a:t>
            </a:r>
            <a:r>
              <a:rPr lang="ru-RU" altLang="ru-RU" sz="1100" b="1" dirty="0" err="1" smtClean="0">
                <a:solidFill>
                  <a:srgbClr val="0070C0"/>
                </a:solidFill>
                <a:latin typeface="Arial Narrow" panose="020B0606020202030204" pitchFamily="34" charset="0"/>
              </a:rPr>
              <a:t> </a:t>
            </a:r>
            <a:r>
              <a:rPr lang="ru-RU" altLang="ru-RU" sz="1100" b="1" dirty="0">
                <a:solidFill>
                  <a:srgbClr val="0070C0"/>
                </a:solidFill>
                <a:latin typeface="Arial Narrow" panose="020B0606020202030204" pitchFamily="34" charset="0"/>
              </a:rPr>
              <a:t>1408</a:t>
            </a:r>
          </a:p>
          <a:p>
            <a:pPr algn="ctr"/>
            <a:r>
              <a:rPr lang="ru-RU" altLang="ru-RU" sz="1100" b="1" dirty="0">
                <a:latin typeface="Arial Narrow" panose="020B0606020202030204" pitchFamily="34" charset="0"/>
              </a:rPr>
              <a:t>Факс:</a:t>
            </a:r>
            <a:r>
              <a:rPr lang="ru-RU" altLang="ru-RU" sz="1100" b="1" dirty="0">
                <a:solidFill>
                  <a:srgbClr val="0070C0"/>
                </a:solidFill>
                <a:latin typeface="Arial Narrow" panose="020B0606020202030204" pitchFamily="34" charset="0"/>
              </a:rPr>
              <a:t> 8 (727) 278 07 76</a:t>
            </a:r>
          </a:p>
          <a:p>
            <a:pPr algn="ctr"/>
            <a:r>
              <a:rPr lang="en-US" altLang="ru-RU" sz="1100" b="1" dirty="0">
                <a:latin typeface="Arial Narrow" panose="020B0606020202030204" pitchFamily="34" charset="0"/>
              </a:rPr>
              <a:t>E</a:t>
            </a:r>
            <a:r>
              <a:rPr lang="ru-RU" altLang="ru-RU" sz="1100" b="1" dirty="0">
                <a:latin typeface="Arial Narrow" panose="020B0606020202030204" pitchFamily="34" charset="0"/>
              </a:rPr>
              <a:t>-</a:t>
            </a:r>
            <a:r>
              <a:rPr lang="en-US" altLang="ru-RU" sz="1100" b="1" dirty="0">
                <a:latin typeface="Arial Narrow" panose="020B0606020202030204" pitchFamily="34" charset="0"/>
              </a:rPr>
              <a:t>mail</a:t>
            </a:r>
            <a:r>
              <a:rPr lang="ru-RU" altLang="ru-RU" sz="1100" b="1" dirty="0">
                <a:latin typeface="Arial Narrow" panose="020B0606020202030204" pitchFamily="34" charset="0"/>
              </a:rPr>
              <a:t>:</a:t>
            </a:r>
            <a:r>
              <a:rPr lang="en-US" altLang="ru-RU" sz="1100" b="1" dirty="0">
                <a:solidFill>
                  <a:srgbClr val="0070C0"/>
                </a:solidFill>
                <a:latin typeface="Arial Narrow" panose="020B0606020202030204" pitchFamily="34" charset="0"/>
              </a:rPr>
              <a:t> info</a:t>
            </a:r>
            <a:r>
              <a:rPr lang="ru-RU" altLang="ru-RU" sz="1100" b="1" dirty="0">
                <a:solidFill>
                  <a:srgbClr val="0070C0"/>
                </a:solidFill>
                <a:latin typeface="Arial Narrow" panose="020B0606020202030204" pitchFamily="34" charset="0"/>
              </a:rPr>
              <a:t>@</a:t>
            </a:r>
            <a:r>
              <a:rPr lang="en-US" altLang="ru-RU" sz="1100" b="1" dirty="0">
                <a:solidFill>
                  <a:srgbClr val="0070C0"/>
                </a:solidFill>
                <a:latin typeface="Arial Narrow" panose="020B0606020202030204" pitchFamily="34" charset="0"/>
              </a:rPr>
              <a:t>fund</a:t>
            </a:r>
            <a:r>
              <a:rPr lang="ru-RU" altLang="ru-RU" sz="1100" b="1" dirty="0">
                <a:solidFill>
                  <a:srgbClr val="0070C0"/>
                </a:solidFill>
                <a:latin typeface="Arial Narrow" panose="020B0606020202030204" pitchFamily="34" charset="0"/>
              </a:rPr>
              <a:t>.</a:t>
            </a:r>
            <a:r>
              <a:rPr lang="en-US" altLang="ru-RU" sz="1100" b="1" dirty="0">
                <a:solidFill>
                  <a:srgbClr val="0070C0"/>
                </a:solidFill>
                <a:latin typeface="Arial Narrow" panose="020B0606020202030204" pitchFamily="34" charset="0"/>
              </a:rPr>
              <a:t>kz</a:t>
            </a:r>
            <a:endParaRPr lang="ru-RU" altLang="ru-RU" sz="1100" b="1" dirty="0">
              <a:solidFill>
                <a:srgbClr val="0070C0"/>
              </a:solidFill>
              <a:latin typeface="Arial Narrow" panose="020B0606020202030204" pitchFamily="34" charset="0"/>
            </a:endParaRPr>
          </a:p>
          <a:p>
            <a:pPr algn="ctr"/>
            <a:r>
              <a:rPr lang="ru-RU" altLang="ru-RU" sz="1100" b="1" dirty="0" err="1" smtClean="0">
                <a:latin typeface="Arial Narrow" panose="020B0606020202030204" pitchFamily="34" charset="0"/>
              </a:rPr>
              <a:t>Қордың </a:t>
            </a:r>
            <a:r>
              <a:rPr lang="ru-RU" altLang="ru-RU" sz="1100" b="1" dirty="0" smtClean="0">
                <a:latin typeface="Arial Narrow" panose="020B0606020202030204" pitchFamily="34" charset="0"/>
              </a:rPr>
              <a:t>сайты: </a:t>
            </a:r>
            <a:r>
              <a:rPr lang="en-US" altLang="ru-RU" sz="1100" b="1" dirty="0" smtClean="0">
                <a:solidFill>
                  <a:srgbClr val="0A45A6"/>
                </a:solidFill>
                <a:latin typeface="Arial Narrow" panose="020B0606020202030204" pitchFamily="34" charset="0"/>
                <a:hlinkClick r:id="rId3"/>
              </a:rPr>
              <a:t>http</a:t>
            </a:r>
            <a:r>
              <a:rPr lang="ru-RU" altLang="ru-RU" sz="1100" b="1" dirty="0" smtClean="0">
                <a:solidFill>
                  <a:srgbClr val="0A45A6"/>
                </a:solidFill>
                <a:latin typeface="Arial Narrow" panose="020B0606020202030204" pitchFamily="34" charset="0"/>
                <a:hlinkClick r:id="rId3"/>
              </a:rPr>
              <a:t>://</a:t>
            </a:r>
            <a:r>
              <a:rPr lang="en-US" altLang="ru-RU" sz="1100" b="1" dirty="0" smtClean="0">
                <a:solidFill>
                  <a:srgbClr val="0A45A6"/>
                </a:solidFill>
                <a:latin typeface="Arial Narrow" panose="020B0606020202030204" pitchFamily="34" charset="0"/>
                <a:hlinkClick r:id="rId3"/>
              </a:rPr>
              <a:t>www</a:t>
            </a:r>
            <a:r>
              <a:rPr lang="ru-RU" altLang="ru-RU" sz="1100" b="1" dirty="0" smtClean="0">
                <a:solidFill>
                  <a:srgbClr val="0A45A6"/>
                </a:solidFill>
                <a:latin typeface="Arial Narrow" panose="020B0606020202030204" pitchFamily="34" charset="0"/>
                <a:hlinkClick r:id="rId3"/>
              </a:rPr>
              <a:t>.</a:t>
            </a:r>
            <a:r>
              <a:rPr lang="en-US" altLang="ru-RU" sz="1100" b="1" dirty="0" err="1" smtClean="0">
                <a:solidFill>
                  <a:srgbClr val="0A45A6"/>
                </a:solidFill>
                <a:latin typeface="Arial Narrow" panose="020B0606020202030204" pitchFamily="34" charset="0"/>
                <a:hlinkClick r:id="rId3"/>
              </a:rPr>
              <a:t>damu</a:t>
            </a:r>
            <a:r>
              <a:rPr lang="ru-RU" altLang="ru-RU" sz="1100" b="1" dirty="0" smtClean="0">
                <a:solidFill>
                  <a:srgbClr val="0A45A6"/>
                </a:solidFill>
                <a:latin typeface="Arial Narrow" panose="020B0606020202030204" pitchFamily="34" charset="0"/>
                <a:hlinkClick r:id="rId3"/>
              </a:rPr>
              <a:t>.</a:t>
            </a:r>
            <a:r>
              <a:rPr lang="en-US" altLang="ru-RU" sz="1100" b="1" dirty="0" err="1" smtClean="0">
                <a:solidFill>
                  <a:srgbClr val="0A45A6"/>
                </a:solidFill>
                <a:latin typeface="Arial Narrow" panose="020B0606020202030204" pitchFamily="34" charset="0"/>
                <a:hlinkClick r:id="rId3"/>
              </a:rPr>
              <a:t>kz</a:t>
            </a:r>
            <a:endParaRPr lang="ru-RU" altLang="ru-RU" sz="1100" b="1" dirty="0" smtClean="0">
              <a:solidFill>
                <a:srgbClr val="0A45A6"/>
              </a:solidFill>
              <a:latin typeface="Arial Narrow" panose="020B0606020202030204" pitchFamily="34" charset="0"/>
            </a:endParaRPr>
          </a:p>
          <a:p>
            <a:pPr algn="ctr"/>
            <a:r>
              <a:rPr lang="ru-RU" altLang="ru-RU" sz="1100" b="1" dirty="0" smtClean="0">
                <a:latin typeface="Arial Narrow" panose="020B0606020202030204" pitchFamily="34" charset="0"/>
              </a:rPr>
              <a:t>Бизнес-портал</a:t>
            </a:r>
            <a:r>
              <a:rPr lang="ru-RU" altLang="ru-RU" sz="1100" b="1" dirty="0">
                <a:latin typeface="Arial Narrow" panose="020B0606020202030204" pitchFamily="34" charset="0"/>
              </a:rPr>
              <a:t>:</a:t>
            </a:r>
            <a:r>
              <a:rPr lang="en-US" altLang="ru-RU" sz="1100" b="1" dirty="0">
                <a:latin typeface="Arial Narrow" panose="020B0606020202030204" pitchFamily="34" charset="0"/>
                <a:hlinkClick r:id="rId4"/>
              </a:rPr>
              <a:t> http://business.gov.kz</a:t>
            </a:r>
          </a:p>
        </p:txBody>
      </p:sp>
      <p:pic>
        <p:nvPicPr>
          <p:cNvPr id="49" name="Picture 2">
            <a:hlinkClick r:id="rId5"/>
          </p:cNvPr>
          <p:cNvPicPr>
            <a:picLocks noChangeArrowheads="1"/>
          </p:cNvPicPr>
          <p:nvPr/>
        </p:nvPicPr>
        <p:blipFill>
          <a:blip r:embed="rId6">
            <a:extLst>
              <a:ext uri="{28A0092B-C50C-407E-A947-70E740481C1C}">
                <a14:useLocalDpi xmlns="" xmlns:a14="http://schemas.microsoft.com/office/drawing/2010/main" val="0"/>
              </a:ext>
            </a:extLst>
          </a:blip>
          <a:srcRect t="24519" b="23912"/>
          <a:stretch>
            <a:fillRect/>
          </a:stretch>
        </p:blipFill>
        <p:spPr bwMode="auto">
          <a:xfrm>
            <a:off x="3563888" y="4155067"/>
            <a:ext cx="789747" cy="287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0" name="Picture 5">
            <a:hlinkClick r:id="rId7"/>
          </p:cNvPr>
          <p:cNvPicPr>
            <a:picLocks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4394205" y="4155067"/>
            <a:ext cx="286789" cy="2867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1" name="Picture 6">
            <a:hlinkClick r:id="rId9"/>
          </p:cNvPr>
          <p:cNvPicPr>
            <a:picLocks noChangeArrowheads="1"/>
          </p:cNvPicPr>
          <p:nvPr/>
        </p:nvPicPr>
        <p:blipFill>
          <a:blip r:embed="rId10">
            <a:extLst>
              <a:ext uri="{28A0092B-C50C-407E-A947-70E740481C1C}">
                <a14:useLocalDpi xmlns="" xmlns:a14="http://schemas.microsoft.com/office/drawing/2010/main" val="0"/>
              </a:ext>
            </a:extLst>
          </a:blip>
          <a:srcRect l="19176" t="3665" r="19176" b="3665"/>
          <a:stretch>
            <a:fillRect/>
          </a:stretch>
        </p:blipFill>
        <p:spPr bwMode="auto">
          <a:xfrm>
            <a:off x="4760683" y="4155067"/>
            <a:ext cx="286993" cy="2888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2" name="Picture 7">
            <a:hlinkClick r:id="rId11"/>
          </p:cNvPr>
          <p:cNvPicPr>
            <a:picLocks noChangeArrowheads="1"/>
          </p:cNvPicPr>
          <p:nvPr/>
        </p:nvPicPr>
        <p:blipFill>
          <a:blip r:embed="rId12">
            <a:extLst>
              <a:ext uri="{28A0092B-C50C-407E-A947-70E740481C1C}">
                <a14:useLocalDpi xmlns="" xmlns:a14="http://schemas.microsoft.com/office/drawing/2010/main" val="0"/>
              </a:ext>
            </a:extLst>
          </a:blip>
          <a:srcRect l="19760" t="22279" r="19760" b="22279"/>
          <a:stretch>
            <a:fillRect/>
          </a:stretch>
        </p:blipFill>
        <p:spPr bwMode="auto">
          <a:xfrm>
            <a:off x="5116811" y="4155066"/>
            <a:ext cx="314236" cy="288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22687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8456190" y="4782937"/>
            <a:ext cx="358952" cy="274320"/>
          </a:xfrm>
        </p:spPr>
        <p:txBody>
          <a:bodyPr/>
          <a:lstStyle/>
          <a:p>
            <a:fld id="{2BFBE491-5EF2-4275-9C8C-803B79656BAF}" type="slidenum">
              <a:rPr lang="ru-RU" smtClean="0"/>
              <a:pPr/>
              <a:t>3</a:t>
            </a:fld>
            <a:endParaRPr lang="ru-RU" dirty="0"/>
          </a:p>
        </p:txBody>
      </p:sp>
      <p:sp>
        <p:nvSpPr>
          <p:cNvPr id="15" name="Заголовок 1"/>
          <p:cNvSpPr txBox="1">
            <a:spLocks/>
          </p:cNvSpPr>
          <p:nvPr/>
        </p:nvSpPr>
        <p:spPr>
          <a:xfrm>
            <a:off x="670470" y="191308"/>
            <a:ext cx="5816111" cy="68232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2100" b="1" dirty="0" smtClean="0">
                <a:latin typeface="Arial Narrow" panose="020B0606020202030204" pitchFamily="34" charset="0"/>
              </a:rPr>
              <a:t>2021 </a:t>
            </a:r>
            <a:r>
              <a:rPr lang="ru-RU" sz="2100" b="1" dirty="0">
                <a:latin typeface="Arial Narrow" panose="020B0606020202030204" pitchFamily="34" charset="0"/>
              </a:rPr>
              <a:t>- 2025 жылдарға </a:t>
            </a:r>
            <a:r>
              <a:rPr lang="ru-RU" sz="2100" b="1" dirty="0" err="1">
                <a:latin typeface="Arial Narrow" panose="020B0606020202030204" pitchFamily="34" charset="0"/>
              </a:rPr>
              <a:t>арналған </a:t>
            </a:r>
            <a:r>
              <a:rPr lang="ru-RU" sz="2100" b="1" dirty="0" err="1" smtClean="0">
                <a:latin typeface="Arial Narrow" panose="020B0606020202030204" pitchFamily="34" charset="0"/>
              </a:rPr>
              <a:t>кәсіпкерлікті дамыту</a:t>
            </a:r>
            <a:r>
              <a:rPr lang="ru-RU" sz="2100" b="1" dirty="0" smtClean="0">
                <a:latin typeface="Arial Narrow" panose="020B0606020202030204" pitchFamily="34" charset="0"/>
              </a:rPr>
              <a:t> </a:t>
            </a:r>
            <a:r>
              <a:rPr lang="ru-RU" sz="2100" b="1" dirty="0" err="1" smtClean="0">
                <a:latin typeface="Arial Narrow" panose="020B0606020202030204" pitchFamily="34" charset="0"/>
              </a:rPr>
              <a:t>жөніндегі ұлттық </a:t>
            </a:r>
            <a:r>
              <a:rPr lang="ru-RU" sz="2100" b="1" dirty="0">
                <a:latin typeface="Arial Narrow" panose="020B0606020202030204" pitchFamily="34" charset="0"/>
              </a:rPr>
              <a:t>жоба</a:t>
            </a:r>
          </a:p>
          <a:p>
            <a:r>
              <a:rPr lang="ru-RU" sz="1200" b="1" i="1" dirty="0">
                <a:latin typeface="Arial Narrow" panose="020B0606020202030204" pitchFamily="34" charset="0"/>
              </a:rPr>
              <a:t>Субсидиялау</a:t>
            </a:r>
          </a:p>
        </p:txBody>
      </p:sp>
      <p:sp>
        <p:nvSpPr>
          <p:cNvPr id="107" name="Прямоугольник 106"/>
          <p:cNvSpPr/>
          <p:nvPr/>
        </p:nvSpPr>
        <p:spPr>
          <a:xfrm>
            <a:off x="508334" y="4729007"/>
            <a:ext cx="8024106" cy="382180"/>
          </a:xfrm>
          <a:prstGeom prst="rect">
            <a:avLst/>
          </a:prstGeom>
        </p:spPr>
        <p:txBody>
          <a:bodyPr wrap="square" lIns="58444" tIns="29222" rIns="58444" bIns="29222">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ru-RU" sz="700" b="1" i="1" dirty="0">
                <a:solidFill>
                  <a:srgbClr val="C00000"/>
                </a:solidFill>
                <a:latin typeface="Arial Narrow" panose="020B0606020202030204" pitchFamily="34" charset="0"/>
                <a:cs typeface="Times New Roman" pitchFamily="18" charset="0"/>
              </a:rPr>
              <a:t>* - моно, шағын қалаларда және ауылдық елді мекендерде</a:t>
            </a:r>
            <a:r>
              <a:rPr lang="ru-RU" sz="700" i="1" dirty="0">
                <a:latin typeface="Arial Narrow" panose="020B0606020202030204" pitchFamily="34" charset="0"/>
                <a:cs typeface="Times New Roman" pitchFamily="18" charset="0"/>
              </a:rPr>
              <a:t>:</a:t>
            </a:r>
          </a:p>
          <a:p>
            <a:pPr marL="471488" lvl="1" indent="-128588">
              <a:buFont typeface="Arial" panose="020B0604020202020204" pitchFamily="34" charset="0"/>
              <a:buChar char="•"/>
              <a:defRPr/>
            </a:pPr>
            <a:r>
              <a:rPr lang="ru-RU" sz="700" i="1" dirty="0">
                <a:latin typeface="Arial Narrow" panose="020B0606020202030204" pitchFamily="34" charset="0"/>
                <a:cs typeface="Times New Roman" pitchFamily="18" charset="0"/>
              </a:rPr>
              <a:t>«Шағын, оның </a:t>
            </a:r>
            <a:r>
              <a:rPr lang="ru-RU" sz="700" i="1" dirty="0" err="1">
                <a:latin typeface="Arial Narrow" panose="020B0606020202030204" pitchFamily="34" charset="0"/>
                <a:cs typeface="Times New Roman" pitchFamily="18" charset="0"/>
              </a:rPr>
              <a:t>ішінде</a:t>
            </a:r>
            <a:r>
              <a:rPr lang="ru-RU" sz="700" i="1" dirty="0">
                <a:latin typeface="Arial Narrow" panose="020B0606020202030204" pitchFamily="34" charset="0"/>
                <a:cs typeface="Times New Roman" pitchFamily="18" charset="0"/>
              </a:rPr>
              <a:t> </a:t>
            </a:r>
            <a:r>
              <a:rPr lang="ru-RU" sz="700" i="1" dirty="0" err="1" smtClean="0">
                <a:latin typeface="Arial Narrow" panose="020B0606020202030204" pitchFamily="34" charset="0"/>
                <a:cs typeface="Times New Roman" pitchFamily="18" charset="0"/>
              </a:rPr>
              <a:t>микрокәсіпкерлік </a:t>
            </a:r>
            <a:r>
              <a:rPr lang="ru-RU" sz="700" i="1" dirty="0">
                <a:latin typeface="Arial Narrow" panose="020B0606020202030204" pitchFamily="34" charset="0"/>
                <a:cs typeface="Times New Roman" pitchFamily="18" charset="0"/>
              </a:rPr>
              <a:t>субъектілерін қолдау» бағыты </a:t>
            </a:r>
            <a:r>
              <a:rPr lang="ru-RU" sz="700" i="1" dirty="0" err="1">
                <a:latin typeface="Arial Narrow" panose="020B0606020202030204" pitchFamily="34" charset="0"/>
                <a:cs typeface="Times New Roman" pitchFamily="18" charset="0"/>
              </a:rPr>
              <a:t>аясында</a:t>
            </a:r>
            <a:r>
              <a:rPr lang="ru-RU" sz="700" i="1" dirty="0">
                <a:latin typeface="Arial Narrow" panose="020B0606020202030204" pitchFamily="34" charset="0"/>
                <a:cs typeface="Times New Roman" pitchFamily="18" charset="0"/>
              </a:rPr>
              <a:t> </a:t>
            </a:r>
            <a:r>
              <a:rPr lang="ru-RU" sz="700" i="1" dirty="0" smtClean="0">
                <a:latin typeface="Arial Narrow" panose="020B0606020202030204" pitchFamily="34" charset="0"/>
                <a:cs typeface="Times New Roman" pitchFamily="18" charset="0"/>
              </a:rPr>
              <a:t>– кредит </a:t>
            </a:r>
            <a:r>
              <a:rPr lang="ru-RU" sz="700" i="1" dirty="0" err="1" smtClean="0">
                <a:latin typeface="Arial Narrow" panose="020B0606020202030204" pitchFamily="34" charset="0"/>
                <a:cs typeface="Times New Roman" pitchFamily="18" charset="0"/>
              </a:rPr>
              <a:t>сомасы</a:t>
            </a:r>
            <a:r>
              <a:rPr lang="ru-RU" sz="700" i="1" dirty="0" smtClean="0">
                <a:latin typeface="Arial Narrow" panose="020B0606020202030204" pitchFamily="34" charset="0"/>
                <a:cs typeface="Times New Roman" pitchFamily="18" charset="0"/>
              </a:rPr>
              <a:t> </a:t>
            </a:r>
            <a:r>
              <a:rPr lang="ru-RU" sz="700" b="1" i="1" dirty="0">
                <a:solidFill>
                  <a:srgbClr val="C00000"/>
                </a:solidFill>
                <a:latin typeface="Arial Narrow" panose="020B0606020202030204" pitchFamily="34" charset="0"/>
                <a:cs typeface="Times New Roman" pitchFamily="18" charset="0"/>
              </a:rPr>
              <a:t>20 млн </a:t>
            </a:r>
            <a:r>
              <a:rPr lang="ru-RU" sz="700" i="1" dirty="0">
                <a:latin typeface="Arial Narrow" panose="020B0606020202030204" pitchFamily="34" charset="0"/>
                <a:cs typeface="Times New Roman" pitchFamily="18" charset="0"/>
              </a:rPr>
              <a:t>теңгеге дейін, 16,75% мемлекет субсидиялайды, ал айырмашылықты кәсіпкер төлейді.</a:t>
            </a:r>
          </a:p>
          <a:p>
            <a:pPr marL="471488" lvl="1" indent="-128588">
              <a:buFont typeface="Arial" panose="020B0604020202020204" pitchFamily="34" charset="0"/>
              <a:buChar char="•"/>
              <a:defRPr/>
            </a:pPr>
            <a:r>
              <a:rPr lang="ru-RU" sz="700" i="1" dirty="0">
                <a:latin typeface="Arial Narrow" panose="020B0606020202030204" pitchFamily="34" charset="0"/>
                <a:cs typeface="Times New Roman" pitchFamily="18" charset="0"/>
              </a:rPr>
              <a:t>«Кәсіпкерлерді/индустриялық-инновациялық қызмет субъектілерін салалық қолдау» бағыты аясында - </a:t>
            </a:r>
            <a:r>
              <a:rPr lang="ru-RU" sz="700" b="1" i="1" dirty="0">
                <a:solidFill>
                  <a:srgbClr val="C00000"/>
                </a:solidFill>
                <a:latin typeface="Arial Narrow" panose="020B0606020202030204" pitchFamily="34" charset="0"/>
                <a:cs typeface="Times New Roman" pitchFamily="18" charset="0"/>
              </a:rPr>
              <a:t>1,5 млрд </a:t>
            </a:r>
            <a:r>
              <a:rPr lang="ru-RU" sz="700" i="1" dirty="0">
                <a:latin typeface="Arial Narrow" panose="020B0606020202030204" pitchFamily="34" charset="0"/>
                <a:cs typeface="Times New Roman" pitchFamily="18" charset="0"/>
              </a:rPr>
              <a:t>теңгеге дейінгі несие сомасы.</a:t>
            </a:r>
          </a:p>
        </p:txBody>
      </p:sp>
      <p:sp>
        <p:nvSpPr>
          <p:cNvPr id="3" name="TextBox 2">
            <a:extLst>
              <a:ext uri="{FF2B5EF4-FFF2-40B4-BE49-F238E27FC236}">
                <a16:creationId xmlns="" xmlns:a16="http://schemas.microsoft.com/office/drawing/2014/main" id="{BAD561CB-D99F-518E-DF73-0EE3B5F20C40}"/>
              </a:ext>
            </a:extLst>
          </p:cNvPr>
          <p:cNvSpPr txBox="1"/>
          <p:nvPr/>
        </p:nvSpPr>
        <p:spPr>
          <a:xfrm>
            <a:off x="1263949" y="1114425"/>
            <a:ext cx="2818205" cy="1721697"/>
          </a:xfrm>
          <a:prstGeom prst="rect">
            <a:avLst/>
          </a:prstGeom>
          <a:noFill/>
          <a:ln>
            <a:solidFill>
              <a:srgbClr val="79AE47"/>
            </a:solidFill>
            <a:prstDash val="sysDot"/>
          </a:ln>
        </p:spPr>
        <p:txBody>
          <a:bodyPr lIns="0" tIns="29222" rIns="0" bIns="29222">
            <a:noAutofit/>
          </a:bodyPr>
          <a:lstStyle/>
          <a:p>
            <a:pPr algn="ctr">
              <a:defRPr/>
            </a:pPr>
            <a:r>
              <a:rPr lang="ru-RU" sz="900" b="1" kern="0" dirty="0">
                <a:latin typeface="Century Gothic" panose="020B0502020202020204" pitchFamily="34" charset="0"/>
                <a:cs typeface="Times New Roman" pitchFamily="18" charset="0"/>
              </a:rPr>
              <a:t>* </a:t>
            </a:r>
            <a:r>
              <a:rPr lang="ru-RU" sz="900" b="1" kern="0" dirty="0" smtClean="0">
                <a:latin typeface="Century Gothic" panose="020B0502020202020204" pitchFamily="34" charset="0"/>
                <a:cs typeface="Times New Roman" pitchFamily="18" charset="0"/>
              </a:rPr>
              <a:t>Микро </a:t>
            </a:r>
            <a:r>
              <a:rPr lang="ru-RU" sz="900" b="1" kern="0" dirty="0" err="1" smtClean="0">
                <a:latin typeface="Century Gothic" panose="020B0502020202020204" pitchFamily="34" charset="0"/>
                <a:cs typeface="Times New Roman" pitchFamily="18" charset="0"/>
              </a:rPr>
              <a:t>және </a:t>
            </a:r>
            <a:r>
              <a:rPr lang="ru-RU" sz="900" b="1" kern="0" dirty="0">
                <a:latin typeface="Century Gothic" panose="020B0502020202020204" pitchFamily="34" charset="0"/>
                <a:cs typeface="Times New Roman" pitchFamily="18" charset="0"/>
              </a:rPr>
              <a:t>шағын кәсіпкерлік субъектілерін қолдау</a:t>
            </a:r>
            <a:endParaRPr lang="kk-KZ" sz="900" b="1" kern="0" dirty="0">
              <a:latin typeface="Century Gothic" panose="020B0502020202020204" pitchFamily="34" charset="0"/>
              <a:cs typeface="Times New Roman" pitchFamily="18" charset="0"/>
            </a:endParaRP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a:p>
            <a:pPr>
              <a:defRPr/>
            </a:pPr>
            <a:r>
              <a:rPr lang="kk-KZ" sz="900" kern="0" dirty="0">
                <a:solidFill>
                  <a:prstClr val="black"/>
                </a:solidFill>
                <a:cs typeface="Times New Roman" pitchFamily="18" charset="0"/>
              </a:rPr>
              <a:t>	</a:t>
            </a: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p:txBody>
      </p:sp>
      <p:sp>
        <p:nvSpPr>
          <p:cNvPr id="4" name="Прямоугольник 12">
            <a:extLst>
              <a:ext uri="{FF2B5EF4-FFF2-40B4-BE49-F238E27FC236}">
                <a16:creationId xmlns="" xmlns:a16="http://schemas.microsoft.com/office/drawing/2014/main" id="{87724800-AFCA-568F-9845-606D4C79C3F0}"/>
              </a:ext>
            </a:extLst>
          </p:cNvPr>
          <p:cNvSpPr>
            <a:spLocks noChangeArrowheads="1"/>
          </p:cNvSpPr>
          <p:nvPr/>
        </p:nvSpPr>
        <p:spPr bwMode="auto">
          <a:xfrm>
            <a:off x="2117848" y="2360797"/>
            <a:ext cx="1843376" cy="4283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29222" rIns="0" bIns="29222">
            <a:spAutoFit/>
          </a:bodyPr>
          <a:lstStyle/>
          <a:p>
            <a:pPr algn="ctr"/>
            <a:r>
              <a:rPr lang="ru-RU" sz="800" b="1" kern="0" dirty="0">
                <a:solidFill>
                  <a:srgbClr val="AFD200"/>
                </a:solidFill>
                <a:latin typeface="Century Gothic" panose="020B0502020202020204" pitchFamily="34" charset="0"/>
                <a:cs typeface="Times New Roman" pitchFamily="18" charset="0"/>
              </a:rPr>
              <a:t>15,75% </a:t>
            </a:r>
            <a:r>
              <a:rPr lang="ru-RU" sz="800" b="1" kern="0" dirty="0" smtClean="0">
                <a:solidFill>
                  <a:srgbClr val="AFD200"/>
                </a:solidFill>
                <a:latin typeface="Century Gothic" panose="020B0502020202020204" pitchFamily="34" charset="0"/>
                <a:cs typeface="Times New Roman" pitchFamily="18" charset="0"/>
              </a:rPr>
              <a:t>-</a:t>
            </a:r>
            <a:r>
              <a:rPr lang="ru-RU" sz="800" b="1" kern="0" dirty="0" err="1" smtClean="0">
                <a:solidFill>
                  <a:srgbClr val="AFD200"/>
                </a:solidFill>
                <a:latin typeface="Century Gothic" panose="020B0502020202020204" pitchFamily="34" charset="0"/>
                <a:cs typeface="Times New Roman" pitchFamily="18" charset="0"/>
              </a:rPr>
              <a:t>ын</a:t>
            </a:r>
            <a:r>
              <a:rPr lang="ru-RU" sz="800" b="1" kern="0" dirty="0" smtClean="0">
                <a:solidFill>
                  <a:srgbClr val="AFD200"/>
                </a:solidFill>
                <a:latin typeface="Century Gothic" panose="020B0502020202020204" pitchFamily="34" charset="0"/>
                <a:cs typeface="Times New Roman" pitchFamily="18" charset="0"/>
              </a:rPr>
              <a:t> </a:t>
            </a:r>
            <a:r>
              <a:rPr lang="ru-RU" sz="800" b="1" kern="0" dirty="0">
                <a:solidFill>
                  <a:srgbClr val="AFD200"/>
                </a:solidFill>
                <a:latin typeface="Century Gothic" panose="020B0502020202020204" pitchFamily="34" charset="0"/>
                <a:cs typeface="Times New Roman" pitchFamily="18" charset="0"/>
              </a:rPr>
              <a:t>мемлекет субсидиялайды, ал айырмашылығын кәсіпкер төлейді</a:t>
            </a:r>
            <a:r>
              <a:rPr lang="ru-RU" sz="800" kern="0" dirty="0">
                <a:solidFill>
                  <a:srgbClr val="AFD200"/>
                </a:solidFill>
                <a:latin typeface="Century Gothic" panose="020B0502020202020204" pitchFamily="34" charset="0"/>
                <a:cs typeface="Times New Roman" pitchFamily="18" charset="0"/>
              </a:rPr>
              <a:t>.</a:t>
            </a:r>
          </a:p>
        </p:txBody>
      </p:sp>
      <p:grpSp>
        <p:nvGrpSpPr>
          <p:cNvPr id="5" name="Группа 4">
            <a:extLst>
              <a:ext uri="{FF2B5EF4-FFF2-40B4-BE49-F238E27FC236}">
                <a16:creationId xmlns="" xmlns:a16="http://schemas.microsoft.com/office/drawing/2014/main" id="{42C2CC08-B307-669B-B442-2EDB2D2F5FB0}"/>
              </a:ext>
            </a:extLst>
          </p:cNvPr>
          <p:cNvGrpSpPr/>
          <p:nvPr/>
        </p:nvGrpSpPr>
        <p:grpSpPr>
          <a:xfrm>
            <a:off x="2111084" y="1623653"/>
            <a:ext cx="1683586" cy="747790"/>
            <a:chOff x="1053654" y="4682176"/>
            <a:chExt cx="1520825" cy="1329400"/>
          </a:xfrm>
        </p:grpSpPr>
        <p:grpSp>
          <p:nvGrpSpPr>
            <p:cNvPr id="6" name="Группа 60">
              <a:extLst>
                <a:ext uri="{FF2B5EF4-FFF2-40B4-BE49-F238E27FC236}">
                  <a16:creationId xmlns="" xmlns:a16="http://schemas.microsoft.com/office/drawing/2014/main" id="{4CF8B303-8B63-13F5-6B38-909F4C126F1C}"/>
                </a:ext>
              </a:extLst>
            </p:cNvPr>
            <p:cNvGrpSpPr>
              <a:grpSpLocks/>
            </p:cNvGrpSpPr>
            <p:nvPr/>
          </p:nvGrpSpPr>
          <p:grpSpPr bwMode="auto">
            <a:xfrm>
              <a:off x="1071442" y="4761548"/>
              <a:ext cx="1387170" cy="1250028"/>
              <a:chOff x="7630761" y="2780923"/>
              <a:chExt cx="1386335" cy="1250058"/>
            </a:xfrm>
          </p:grpSpPr>
          <p:sp>
            <p:nvSpPr>
              <p:cNvPr id="8" name="Прямоугольник 7">
                <a:extLst>
                  <a:ext uri="{FF2B5EF4-FFF2-40B4-BE49-F238E27FC236}">
                    <a16:creationId xmlns="" xmlns:a16="http://schemas.microsoft.com/office/drawing/2014/main" id="{96133B97-A96C-319D-3BDF-E90C1F15C618}"/>
                  </a:ext>
                </a:extLst>
              </p:cNvPr>
              <p:cNvSpPr>
                <a:spLocks noChangeArrowheads="1"/>
              </p:cNvSpPr>
              <p:nvPr/>
            </p:nvSpPr>
            <p:spPr bwMode="auto">
              <a:xfrm>
                <a:off x="8090936" y="2780923"/>
                <a:ext cx="465986" cy="11490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rIns="0">
                <a:spAutoFit/>
              </a:bodyPr>
              <a:lstStyle/>
              <a:p>
                <a:pPr algn="ctr"/>
                <a:r>
                  <a:rPr lang="ru-RU" sz="3600" b="1" kern="0" dirty="0">
                    <a:solidFill>
                      <a:srgbClr val="0858B8"/>
                    </a:solidFill>
                    <a:latin typeface="Century Gothic" panose="020B0502020202020204" pitchFamily="34" charset="0"/>
                    <a:cs typeface="Times New Roman" pitchFamily="18" charset="0"/>
                  </a:rPr>
                  <a:t>20</a:t>
                </a:r>
                <a:endParaRPr lang="ru-RU" sz="3600" kern="0" dirty="0">
                  <a:solidFill>
                    <a:srgbClr val="0858B8"/>
                  </a:solidFill>
                  <a:latin typeface="Century Gothic" panose="020B0502020202020204" pitchFamily="34" charset="0"/>
                  <a:cs typeface="Times New Roman" pitchFamily="18" charset="0"/>
                </a:endParaRPr>
              </a:p>
            </p:txBody>
          </p:sp>
          <p:sp>
            <p:nvSpPr>
              <p:cNvPr id="9" name="Прямоугольник 63">
                <a:extLst>
                  <a:ext uri="{FF2B5EF4-FFF2-40B4-BE49-F238E27FC236}">
                    <a16:creationId xmlns="" xmlns:a16="http://schemas.microsoft.com/office/drawing/2014/main" id="{804E691F-660E-940F-FAEE-F0E18EF9FCC4}"/>
                  </a:ext>
                </a:extLst>
              </p:cNvPr>
              <p:cNvSpPr>
                <a:spLocks noChangeArrowheads="1"/>
              </p:cNvSpPr>
              <p:nvPr/>
            </p:nvSpPr>
            <p:spPr bwMode="auto">
              <a:xfrm>
                <a:off x="7630761" y="3647962"/>
                <a:ext cx="1386335" cy="3830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p>
                <a:pPr algn="ctr"/>
                <a:r>
                  <a:rPr lang="ru-RU" sz="750" i="1" kern="0" dirty="0" err="1">
                    <a:solidFill>
                      <a:prstClr val="black"/>
                    </a:solidFill>
                    <a:latin typeface="Century Gothic" panose="020B0502020202020204" pitchFamily="34" charset="0"/>
                    <a:cs typeface="Times New Roman" pitchFamily="18" charset="0"/>
                  </a:rPr>
                  <a:t>млн</a:t>
                </a:r>
                <a:r>
                  <a:rPr lang="ru-RU" sz="750" i="1" kern="0" dirty="0">
                    <a:solidFill>
                      <a:prstClr val="black"/>
                    </a:solidFill>
                    <a:latin typeface="Century Gothic" panose="020B0502020202020204" pitchFamily="34" charset="0"/>
                    <a:cs typeface="Times New Roman" pitchFamily="18" charset="0"/>
                  </a:rPr>
                  <a:t> </a:t>
                </a:r>
                <a:r>
                  <a:rPr lang="ru-RU" sz="750" i="1" kern="0" dirty="0" err="1" smtClean="0">
                    <a:solidFill>
                      <a:prstClr val="black"/>
                    </a:solidFill>
                    <a:latin typeface="Century Gothic" panose="020B0502020202020204" pitchFamily="34" charset="0"/>
                    <a:cs typeface="Times New Roman" pitchFamily="18" charset="0"/>
                  </a:rPr>
                  <a:t>теңгеге дейін</a:t>
                </a:r>
                <a:endParaRPr lang="ru-RU" sz="750" i="1" kern="0" dirty="0">
                  <a:solidFill>
                    <a:prstClr val="black"/>
                  </a:solidFill>
                  <a:latin typeface="Century Gothic" panose="020B0502020202020204" pitchFamily="34" charset="0"/>
                  <a:cs typeface="Times New Roman" pitchFamily="18" charset="0"/>
                </a:endParaRPr>
              </a:p>
            </p:txBody>
          </p:sp>
        </p:grpSp>
        <p:sp>
          <p:nvSpPr>
            <p:cNvPr id="7" name="Прямоугольник 64">
              <a:extLst>
                <a:ext uri="{FF2B5EF4-FFF2-40B4-BE49-F238E27FC236}">
                  <a16:creationId xmlns="" xmlns:a16="http://schemas.microsoft.com/office/drawing/2014/main" id="{BB62CB7B-8CC1-B963-29DA-C772DCDA0377}"/>
                </a:ext>
              </a:extLst>
            </p:cNvPr>
            <p:cNvSpPr>
              <a:spLocks noChangeArrowheads="1"/>
            </p:cNvSpPr>
            <p:nvPr/>
          </p:nvSpPr>
          <p:spPr bwMode="auto">
            <a:xfrm>
              <a:off x="1053654" y="4682176"/>
              <a:ext cx="1520825" cy="3898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p>
              <a:pPr algn="ctr"/>
              <a:r>
                <a:rPr lang="kk-KZ" sz="800" kern="0" dirty="0">
                  <a:solidFill>
                    <a:prstClr val="black"/>
                  </a:solidFill>
                  <a:latin typeface="Century Gothic" panose="020B0502020202020204" pitchFamily="34" charset="0"/>
                  <a:cs typeface="Times New Roman" pitchFamily="18" charset="0"/>
                </a:rPr>
                <a:t>КРЕДИТТІҢ СОМАСЫ</a:t>
              </a:r>
              <a:endParaRPr lang="ru-RU" sz="800" kern="0" dirty="0">
                <a:solidFill>
                  <a:prstClr val="black"/>
                </a:solidFill>
                <a:latin typeface="Century Gothic" panose="020B0502020202020204" pitchFamily="34" charset="0"/>
                <a:cs typeface="Times New Roman" pitchFamily="18" charset="0"/>
              </a:endParaRPr>
            </a:p>
          </p:txBody>
        </p:sp>
      </p:grpSp>
      <p:sp>
        <p:nvSpPr>
          <p:cNvPr id="10" name="Прямоугольник 9">
            <a:extLst>
              <a:ext uri="{FF2B5EF4-FFF2-40B4-BE49-F238E27FC236}">
                <a16:creationId xmlns="" xmlns:a16="http://schemas.microsoft.com/office/drawing/2014/main" id="{434A084A-B45E-92F3-3C0F-B4CFB8FE42B8}"/>
              </a:ext>
            </a:extLst>
          </p:cNvPr>
          <p:cNvSpPr/>
          <p:nvPr/>
        </p:nvSpPr>
        <p:spPr>
          <a:xfrm>
            <a:off x="1329738" y="2214560"/>
            <a:ext cx="956246" cy="182125"/>
          </a:xfrm>
          <a:prstGeom prst="rect">
            <a:avLst/>
          </a:prstGeom>
        </p:spPr>
        <p:txBody>
          <a:bodyPr wrap="square" lIns="58444" tIns="29222" rIns="58444" bIns="29222">
            <a:spAutoFit/>
          </a:bodyPr>
          <a:lstStyle/>
          <a:p>
            <a:pPr algn="ctr">
              <a:defRPr/>
            </a:pPr>
            <a:r>
              <a:rPr lang="kk-KZ" sz="800" kern="0" dirty="0">
                <a:solidFill>
                  <a:prstClr val="black"/>
                </a:solidFill>
                <a:latin typeface="Century Gothic" panose="020B0502020202020204" pitchFamily="34" charset="0"/>
                <a:cs typeface="Times New Roman" pitchFamily="18" charset="0"/>
              </a:rPr>
              <a:t>СУБСИДИЯЛАР</a:t>
            </a:r>
            <a:endParaRPr lang="ru-RU" sz="825" kern="0" dirty="0">
              <a:solidFill>
                <a:prstClr val="black"/>
              </a:solidFill>
              <a:cs typeface="Times New Roman" pitchFamily="18" charset="0"/>
            </a:endParaRPr>
          </a:p>
        </p:txBody>
      </p:sp>
      <p:sp>
        <p:nvSpPr>
          <p:cNvPr id="11" name="TextBox 10">
            <a:extLst>
              <a:ext uri="{FF2B5EF4-FFF2-40B4-BE49-F238E27FC236}">
                <a16:creationId xmlns="" xmlns:a16="http://schemas.microsoft.com/office/drawing/2014/main" id="{E3CFA3FD-4EDC-8142-DBF6-9A3E3FAE901D}"/>
              </a:ext>
            </a:extLst>
          </p:cNvPr>
          <p:cNvSpPr txBox="1"/>
          <p:nvPr/>
        </p:nvSpPr>
        <p:spPr>
          <a:xfrm>
            <a:off x="4396250" y="1114425"/>
            <a:ext cx="2844713" cy="1721697"/>
          </a:xfrm>
          <a:prstGeom prst="rect">
            <a:avLst/>
          </a:prstGeom>
          <a:noFill/>
          <a:ln>
            <a:solidFill>
              <a:srgbClr val="79AE47"/>
            </a:solidFill>
            <a:prstDash val="sysDot"/>
          </a:ln>
        </p:spPr>
        <p:txBody>
          <a:bodyPr lIns="0" tIns="29222" rIns="0" bIns="29222">
            <a:noAutofit/>
          </a:bodyPr>
          <a:lstStyle/>
          <a:p>
            <a:pPr algn="ctr">
              <a:defRPr/>
            </a:pPr>
            <a:r>
              <a:rPr lang="ru-RU" sz="900" b="1" kern="0" dirty="0">
                <a:latin typeface="Century Gothic" panose="020B0502020202020204" pitchFamily="34" charset="0"/>
                <a:cs typeface="Times New Roman" pitchFamily="18" charset="0"/>
              </a:rPr>
              <a:t>* Кәсіпкерлерді/индустриялық-инновациялық қызмет субъектілерін салалық қолдау</a:t>
            </a:r>
            <a:endParaRPr lang="kk-KZ" sz="900" b="1" kern="0" dirty="0">
              <a:latin typeface="Century Gothic" panose="020B0502020202020204" pitchFamily="34" charset="0"/>
              <a:cs typeface="Times New Roman" pitchFamily="18" charset="0"/>
            </a:endParaRP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a:p>
            <a:pPr>
              <a:defRPr/>
            </a:pPr>
            <a:r>
              <a:rPr lang="kk-KZ" sz="900" kern="0" dirty="0">
                <a:solidFill>
                  <a:prstClr val="black"/>
                </a:solidFill>
                <a:cs typeface="Times New Roman" pitchFamily="18" charset="0"/>
              </a:rPr>
              <a:t>	</a:t>
            </a: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p:txBody>
      </p:sp>
      <p:grpSp>
        <p:nvGrpSpPr>
          <p:cNvPr id="12" name="Группа 11">
            <a:extLst>
              <a:ext uri="{FF2B5EF4-FFF2-40B4-BE49-F238E27FC236}">
                <a16:creationId xmlns="" xmlns:a16="http://schemas.microsoft.com/office/drawing/2014/main" id="{B0E22F8A-E67F-7B03-6FE2-92751EA58845}"/>
              </a:ext>
            </a:extLst>
          </p:cNvPr>
          <p:cNvGrpSpPr/>
          <p:nvPr/>
        </p:nvGrpSpPr>
        <p:grpSpPr>
          <a:xfrm>
            <a:off x="5359536" y="1623651"/>
            <a:ext cx="1605161" cy="742274"/>
            <a:chOff x="1030542" y="4682182"/>
            <a:chExt cx="1543937" cy="1319598"/>
          </a:xfrm>
        </p:grpSpPr>
        <p:grpSp>
          <p:nvGrpSpPr>
            <p:cNvPr id="13" name="Группа 60">
              <a:extLst>
                <a:ext uri="{FF2B5EF4-FFF2-40B4-BE49-F238E27FC236}">
                  <a16:creationId xmlns="" xmlns:a16="http://schemas.microsoft.com/office/drawing/2014/main" id="{4EF93684-C0BE-8D9D-F1B1-A21865AB6A82}"/>
                </a:ext>
              </a:extLst>
            </p:cNvPr>
            <p:cNvGrpSpPr>
              <a:grpSpLocks/>
            </p:cNvGrpSpPr>
            <p:nvPr/>
          </p:nvGrpSpPr>
          <p:grpSpPr bwMode="auto">
            <a:xfrm>
              <a:off x="1030542" y="4761555"/>
              <a:ext cx="1387170" cy="1240225"/>
              <a:chOff x="7589892" y="2780930"/>
              <a:chExt cx="1386336" cy="1240255"/>
            </a:xfrm>
          </p:grpSpPr>
          <p:sp>
            <p:nvSpPr>
              <p:cNvPr id="16" name="Прямоугольник 61">
                <a:extLst>
                  <a:ext uri="{FF2B5EF4-FFF2-40B4-BE49-F238E27FC236}">
                    <a16:creationId xmlns="" xmlns:a16="http://schemas.microsoft.com/office/drawing/2014/main" id="{61FE0BF1-AC90-9E74-B123-5DA5C08404EF}"/>
                  </a:ext>
                </a:extLst>
              </p:cNvPr>
              <p:cNvSpPr>
                <a:spLocks noChangeArrowheads="1"/>
              </p:cNvSpPr>
              <p:nvPr/>
            </p:nvSpPr>
            <p:spPr bwMode="auto">
              <a:xfrm>
                <a:off x="8199879" y="2780930"/>
                <a:ext cx="248091" cy="1149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rIns="0">
                <a:spAutoFit/>
              </a:bodyPr>
              <a:lstStyle/>
              <a:p>
                <a:pPr algn="ctr"/>
                <a:r>
                  <a:rPr lang="ru-RU" sz="3600" b="1" kern="0" dirty="0">
                    <a:solidFill>
                      <a:srgbClr val="0858B8"/>
                    </a:solidFill>
                    <a:latin typeface="Century Gothic" panose="020B0502020202020204" pitchFamily="34" charset="0"/>
                    <a:cs typeface="Times New Roman" pitchFamily="18" charset="0"/>
                  </a:rPr>
                  <a:t>3</a:t>
                </a:r>
                <a:endParaRPr lang="ru-RU" sz="2400" kern="0" dirty="0">
                  <a:solidFill>
                    <a:srgbClr val="0858B8"/>
                  </a:solidFill>
                  <a:latin typeface="Century Gothic" panose="020B0502020202020204" pitchFamily="34" charset="0"/>
                  <a:cs typeface="Times New Roman" pitchFamily="18" charset="0"/>
                </a:endParaRPr>
              </a:p>
            </p:txBody>
          </p:sp>
          <p:sp>
            <p:nvSpPr>
              <p:cNvPr id="17" name="Прямоугольник 63">
                <a:extLst>
                  <a:ext uri="{FF2B5EF4-FFF2-40B4-BE49-F238E27FC236}">
                    <a16:creationId xmlns="" xmlns:a16="http://schemas.microsoft.com/office/drawing/2014/main" id="{A8474E46-9145-1402-9415-D35B882B3FBE}"/>
                  </a:ext>
                </a:extLst>
              </p:cNvPr>
              <p:cNvSpPr>
                <a:spLocks noChangeArrowheads="1"/>
              </p:cNvSpPr>
              <p:nvPr/>
            </p:nvSpPr>
            <p:spPr bwMode="auto">
              <a:xfrm>
                <a:off x="7589892" y="3651844"/>
                <a:ext cx="1386336" cy="3693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p>
                <a:pPr algn="ctr"/>
                <a:r>
                  <a:rPr lang="ru-RU" sz="750" i="1" kern="0" dirty="0" err="1">
                    <a:solidFill>
                      <a:prstClr val="black"/>
                    </a:solidFill>
                    <a:latin typeface="Century Gothic" panose="020B0502020202020204" pitchFamily="34" charset="0"/>
                    <a:cs typeface="Times New Roman" pitchFamily="18" charset="0"/>
                  </a:rPr>
                  <a:t>млрд</a:t>
                </a:r>
                <a:r>
                  <a:rPr lang="ru-RU" sz="750" i="1" kern="0" dirty="0">
                    <a:solidFill>
                      <a:prstClr val="black"/>
                    </a:solidFill>
                    <a:latin typeface="Century Gothic" panose="020B0502020202020204" pitchFamily="34" charset="0"/>
                    <a:cs typeface="Times New Roman" pitchFamily="18" charset="0"/>
                  </a:rPr>
                  <a:t> </a:t>
                </a:r>
                <a:r>
                  <a:rPr lang="ru-RU" sz="750" i="1" kern="0" dirty="0" err="1" smtClean="0">
                    <a:solidFill>
                      <a:prstClr val="black"/>
                    </a:solidFill>
                    <a:latin typeface="Century Gothic" panose="020B0502020202020204" pitchFamily="34" charset="0"/>
                    <a:cs typeface="Times New Roman" pitchFamily="18" charset="0"/>
                  </a:rPr>
                  <a:t>теңгеге дейін</a:t>
                </a:r>
                <a:endParaRPr lang="ru-RU" sz="750" i="1" kern="0" dirty="0">
                  <a:solidFill>
                    <a:prstClr val="black"/>
                  </a:solidFill>
                  <a:latin typeface="Century Gothic" panose="020B0502020202020204" pitchFamily="34" charset="0"/>
                  <a:cs typeface="Times New Roman" pitchFamily="18" charset="0"/>
                </a:endParaRPr>
              </a:p>
            </p:txBody>
          </p:sp>
        </p:grpSp>
        <p:sp>
          <p:nvSpPr>
            <p:cNvPr id="14" name="Прямоугольник 64">
              <a:extLst>
                <a:ext uri="{FF2B5EF4-FFF2-40B4-BE49-F238E27FC236}">
                  <a16:creationId xmlns="" xmlns:a16="http://schemas.microsoft.com/office/drawing/2014/main" id="{6DFDD6A4-2094-6DDC-BC8C-68E11300C484}"/>
                </a:ext>
              </a:extLst>
            </p:cNvPr>
            <p:cNvSpPr>
              <a:spLocks noChangeArrowheads="1"/>
            </p:cNvSpPr>
            <p:nvPr/>
          </p:nvSpPr>
          <p:spPr bwMode="auto">
            <a:xfrm>
              <a:off x="1053654" y="4682182"/>
              <a:ext cx="1520825" cy="3898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p>
              <a:pPr algn="ctr"/>
              <a:r>
                <a:rPr lang="kk-KZ" sz="800" kern="0" dirty="0">
                  <a:solidFill>
                    <a:prstClr val="black"/>
                  </a:solidFill>
                  <a:latin typeface="Century Gothic" panose="020B0502020202020204" pitchFamily="34" charset="0"/>
                  <a:cs typeface="Times New Roman" pitchFamily="18" charset="0"/>
                </a:rPr>
                <a:t>КРЕДИТТІҢ СОМАСЫ</a:t>
              </a:r>
              <a:endParaRPr lang="ru-RU" sz="800" kern="0" dirty="0">
                <a:solidFill>
                  <a:prstClr val="black"/>
                </a:solidFill>
                <a:latin typeface="Century Gothic" panose="020B0502020202020204" pitchFamily="34" charset="0"/>
                <a:cs typeface="Times New Roman" pitchFamily="18" charset="0"/>
              </a:endParaRPr>
            </a:p>
          </p:txBody>
        </p:sp>
      </p:grpSp>
      <p:sp>
        <p:nvSpPr>
          <p:cNvPr id="18" name="Прямоугольник 17">
            <a:extLst>
              <a:ext uri="{FF2B5EF4-FFF2-40B4-BE49-F238E27FC236}">
                <a16:creationId xmlns="" xmlns:a16="http://schemas.microsoft.com/office/drawing/2014/main" id="{CA98F681-2274-C6DB-FC9F-B3723B7936DE}"/>
              </a:ext>
            </a:extLst>
          </p:cNvPr>
          <p:cNvSpPr/>
          <p:nvPr/>
        </p:nvSpPr>
        <p:spPr>
          <a:xfrm>
            <a:off x="4500562" y="2071684"/>
            <a:ext cx="1000132" cy="197514"/>
          </a:xfrm>
          <a:prstGeom prst="rect">
            <a:avLst/>
          </a:prstGeom>
        </p:spPr>
        <p:txBody>
          <a:bodyPr wrap="square" lIns="58444" tIns="29222" rIns="58444" bIns="29222">
            <a:spAutoFit/>
          </a:bodyPr>
          <a:lstStyle/>
          <a:p>
            <a:pPr algn="ctr">
              <a:defRPr/>
            </a:pPr>
            <a:r>
              <a:rPr lang="kk-KZ" sz="900" kern="0" dirty="0">
                <a:solidFill>
                  <a:prstClr val="black"/>
                </a:solidFill>
                <a:latin typeface="Century Gothic" panose="020B0502020202020204" pitchFamily="34" charset="0"/>
                <a:cs typeface="Times New Roman" pitchFamily="18" charset="0"/>
              </a:rPr>
              <a:t>СУБСИДИЯЛАР</a:t>
            </a:r>
            <a:endParaRPr lang="ru-RU" sz="900" kern="0" dirty="0">
              <a:solidFill>
                <a:prstClr val="black"/>
              </a:solidFill>
              <a:cs typeface="Times New Roman" pitchFamily="18" charset="0"/>
            </a:endParaRPr>
          </a:p>
        </p:txBody>
      </p:sp>
      <p:pic>
        <p:nvPicPr>
          <p:cNvPr id="19" name="Picture 2" descr="C:\Users\YERMEK~1.ABD\AppData\Local\Temp\54a058be9dbb4a81876f19d5ec56855c.png">
            <a:extLst>
              <a:ext uri="{FF2B5EF4-FFF2-40B4-BE49-F238E27FC236}">
                <a16:creationId xmlns="" xmlns:a16="http://schemas.microsoft.com/office/drawing/2014/main" id="{7AB864B1-0E77-C71F-BAE4-C8C98CF3A333}"/>
              </a:ext>
            </a:extLst>
          </p:cNvPr>
          <p:cNvPicPr>
            <a:picLocks noChangeAspect="1" noChangeArrowheads="1"/>
          </p:cNvPicPr>
          <p:nvPr/>
        </p:nvPicPr>
        <p:blipFill>
          <a:blip r:embed="rId3" cstate="print">
            <a:duotone>
              <a:srgbClr val="4584D3">
                <a:shade val="45000"/>
                <a:satMod val="135000"/>
              </a:srgbClr>
              <a:prstClr val="white"/>
            </a:duotone>
            <a:extLst>
              <a:ext uri="{28A0092B-C50C-407E-A947-70E740481C1C}">
                <a14:useLocalDpi xmlns="" xmlns:a14="http://schemas.microsoft.com/office/drawing/2010/main" val="0"/>
              </a:ext>
            </a:extLst>
          </a:blip>
          <a:srcRect/>
          <a:stretch>
            <a:fillRect/>
          </a:stretch>
        </p:blipFill>
        <p:spPr bwMode="auto">
          <a:xfrm>
            <a:off x="1359532" y="1707021"/>
            <a:ext cx="641402" cy="521140"/>
          </a:xfrm>
          <a:prstGeom prst="rect">
            <a:avLst/>
          </a:prstGeom>
          <a:noFill/>
          <a:extLst>
            <a:ext uri="{909E8E84-426E-40DD-AFC4-6F175D3DCCD1}">
              <a14:hiddenFill xmlns="" xmlns:a14="http://schemas.microsoft.com/office/drawing/2010/main">
                <a:solidFill>
                  <a:srgbClr val="FFFFFF"/>
                </a:solidFill>
              </a14:hiddenFill>
            </a:ext>
          </a:extLst>
        </p:spPr>
      </p:pic>
      <p:pic>
        <p:nvPicPr>
          <p:cNvPr id="20" name="Picture 2" descr="C:\Users\YERMEK~1.ABD\AppData\Local\Temp\54a058be9dbb4a81876f19d5ec56855c.png">
            <a:extLst>
              <a:ext uri="{FF2B5EF4-FFF2-40B4-BE49-F238E27FC236}">
                <a16:creationId xmlns="" xmlns:a16="http://schemas.microsoft.com/office/drawing/2014/main" id="{AB9DEC35-1270-298B-7943-802023F673DC}"/>
              </a:ext>
            </a:extLst>
          </p:cNvPr>
          <p:cNvPicPr>
            <a:picLocks noChangeAspect="1" noChangeArrowheads="1"/>
          </p:cNvPicPr>
          <p:nvPr/>
        </p:nvPicPr>
        <p:blipFill>
          <a:blip r:embed="rId3" cstate="print">
            <a:duotone>
              <a:srgbClr val="4584D3">
                <a:shade val="45000"/>
                <a:satMod val="135000"/>
              </a:srgbClr>
              <a:prstClr val="white"/>
            </a:duotone>
            <a:extLst>
              <a:ext uri="{28A0092B-C50C-407E-A947-70E740481C1C}">
                <a14:useLocalDpi xmlns="" xmlns:a14="http://schemas.microsoft.com/office/drawing/2010/main" val="0"/>
              </a:ext>
            </a:extLst>
          </a:blip>
          <a:srcRect/>
          <a:stretch>
            <a:fillRect/>
          </a:stretch>
        </p:blipFill>
        <p:spPr bwMode="auto">
          <a:xfrm>
            <a:off x="4572000" y="1571618"/>
            <a:ext cx="641402" cy="521140"/>
          </a:xfrm>
          <a:prstGeom prst="rect">
            <a:avLst/>
          </a:prstGeom>
          <a:noFill/>
          <a:extLst>
            <a:ext uri="{909E8E84-426E-40DD-AFC4-6F175D3DCCD1}">
              <a14:hiddenFill xmlns="" xmlns:a14="http://schemas.microsoft.com/office/drawing/2010/main">
                <a:solidFill>
                  <a:srgbClr val="FFFFFF"/>
                </a:solidFill>
              </a14:hiddenFill>
            </a:ext>
          </a:extLst>
        </p:spPr>
      </p:pic>
      <p:sp>
        <p:nvSpPr>
          <p:cNvPr id="21" name="Прямоугольник 12">
            <a:extLst>
              <a:ext uri="{FF2B5EF4-FFF2-40B4-BE49-F238E27FC236}">
                <a16:creationId xmlns="" xmlns:a16="http://schemas.microsoft.com/office/drawing/2014/main" id="{9EFB481D-7313-BE9C-3B53-C4350585F07A}"/>
              </a:ext>
            </a:extLst>
          </p:cNvPr>
          <p:cNvSpPr>
            <a:spLocks noChangeArrowheads="1"/>
          </p:cNvSpPr>
          <p:nvPr/>
        </p:nvSpPr>
        <p:spPr bwMode="auto">
          <a:xfrm>
            <a:off x="5290122" y="2355832"/>
            <a:ext cx="1802914" cy="4668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29222" rIns="0" bIns="29222">
            <a:spAutoFit/>
          </a:bodyPr>
          <a:lstStyle/>
          <a:p>
            <a:pPr algn="ctr"/>
            <a:r>
              <a:rPr lang="ru-RU" sz="800" b="1" kern="0" dirty="0">
                <a:solidFill>
                  <a:srgbClr val="AFD200"/>
                </a:solidFill>
                <a:cs typeface="Times New Roman" pitchFamily="18" charset="0"/>
              </a:rPr>
              <a:t>13,75% мемлекет субсидиялайды, ал айырмашылықты кәсіпкер төлейді.</a:t>
            </a:r>
            <a:endParaRPr lang="ru-RU" sz="600" kern="0" dirty="0">
              <a:solidFill>
                <a:srgbClr val="AFD200"/>
              </a:solidFill>
              <a:cs typeface="Times New Roman" pitchFamily="18" charset="0"/>
            </a:endParaRPr>
          </a:p>
        </p:txBody>
      </p:sp>
      <p:sp>
        <p:nvSpPr>
          <p:cNvPr id="22" name="TextBox 21">
            <a:extLst>
              <a:ext uri="{FF2B5EF4-FFF2-40B4-BE49-F238E27FC236}">
                <a16:creationId xmlns="" xmlns:a16="http://schemas.microsoft.com/office/drawing/2014/main" id="{C20B1A3E-7815-1214-5215-AD1042645992}"/>
              </a:ext>
            </a:extLst>
          </p:cNvPr>
          <p:cNvSpPr txBox="1"/>
          <p:nvPr/>
        </p:nvSpPr>
        <p:spPr>
          <a:xfrm>
            <a:off x="3071807" y="2945870"/>
            <a:ext cx="2818205" cy="1702517"/>
          </a:xfrm>
          <a:prstGeom prst="rect">
            <a:avLst/>
          </a:prstGeom>
          <a:noFill/>
          <a:ln>
            <a:solidFill>
              <a:srgbClr val="79AE47"/>
            </a:solidFill>
            <a:prstDash val="sysDot"/>
          </a:ln>
        </p:spPr>
        <p:txBody>
          <a:bodyPr lIns="0" tIns="29222" rIns="0" bIns="29222">
            <a:noAutofit/>
          </a:bodyPr>
          <a:lstStyle/>
          <a:p>
            <a:pPr algn="ctr">
              <a:defRPr/>
            </a:pPr>
            <a:r>
              <a:rPr lang="ru-RU" sz="900" b="1" kern="0" dirty="0">
                <a:latin typeface="Century Gothic" panose="020B0502020202020204" pitchFamily="34" charset="0"/>
                <a:cs typeface="Times New Roman" pitchFamily="18" charset="0"/>
              </a:rPr>
              <a:t>Купондық сыйақыны субсидиялау</a:t>
            </a:r>
            <a:endParaRPr lang="kk-KZ" sz="900" b="1" kern="0" dirty="0">
              <a:latin typeface="Century Gothic" panose="020B0502020202020204" pitchFamily="34" charset="0"/>
              <a:cs typeface="Times New Roman" pitchFamily="18" charset="0"/>
            </a:endParaRP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a:p>
            <a:pPr>
              <a:defRPr/>
            </a:pPr>
            <a:r>
              <a:rPr lang="kk-KZ" sz="900" kern="0" dirty="0">
                <a:solidFill>
                  <a:prstClr val="black"/>
                </a:solidFill>
                <a:cs typeface="Times New Roman" pitchFamily="18" charset="0"/>
              </a:rPr>
              <a:t>	</a:t>
            </a: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p:txBody>
      </p:sp>
      <p:sp>
        <p:nvSpPr>
          <p:cNvPr id="23" name="Прямоугольник 12">
            <a:extLst>
              <a:ext uri="{FF2B5EF4-FFF2-40B4-BE49-F238E27FC236}">
                <a16:creationId xmlns="" xmlns:a16="http://schemas.microsoft.com/office/drawing/2014/main" id="{B872FADE-18FE-3316-FBC8-1332122BCF01}"/>
              </a:ext>
            </a:extLst>
          </p:cNvPr>
          <p:cNvSpPr>
            <a:spLocks noChangeArrowheads="1"/>
          </p:cNvSpPr>
          <p:nvPr/>
        </p:nvSpPr>
        <p:spPr bwMode="auto">
          <a:xfrm>
            <a:off x="3819269" y="4167781"/>
            <a:ext cx="1843376" cy="3129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29222" rIns="0" bIns="29222">
            <a:spAutoFit/>
          </a:bodyPr>
          <a:lstStyle/>
          <a:p>
            <a:pPr algn="ctr"/>
            <a:r>
              <a:rPr lang="ru-RU" sz="825" b="1" kern="0" dirty="0">
                <a:solidFill>
                  <a:srgbClr val="AFD200"/>
                </a:solidFill>
                <a:cs typeface="Times New Roman" pitchFamily="18" charset="0"/>
              </a:rPr>
              <a:t>6% </a:t>
            </a:r>
            <a:r>
              <a:rPr lang="ru-RU" sz="825" b="1" kern="0" dirty="0" smtClean="0">
                <a:solidFill>
                  <a:srgbClr val="AFD200"/>
                </a:solidFill>
                <a:cs typeface="Times New Roman" pitchFamily="18" charset="0"/>
              </a:rPr>
              <a:t>МШКС </a:t>
            </a:r>
            <a:r>
              <a:rPr lang="ru-RU" sz="825" b="1" kern="0" dirty="0" err="1" smtClean="0">
                <a:solidFill>
                  <a:srgbClr val="AFD200"/>
                </a:solidFill>
                <a:cs typeface="Times New Roman" pitchFamily="18" charset="0"/>
              </a:rPr>
              <a:t>төлейді</a:t>
            </a:r>
            <a:r>
              <a:rPr lang="ru-RU" sz="825" b="1" kern="0" dirty="0">
                <a:solidFill>
                  <a:srgbClr val="AFD200"/>
                </a:solidFill>
                <a:cs typeface="Times New Roman" pitchFamily="18" charset="0"/>
              </a:rPr>
              <a:t>, айырманы мемлекет субсидиялайды</a:t>
            </a:r>
            <a:endParaRPr lang="ru-RU" sz="675" kern="0" dirty="0">
              <a:solidFill>
                <a:srgbClr val="AFD200"/>
              </a:solidFill>
              <a:cs typeface="Times New Roman" pitchFamily="18" charset="0"/>
            </a:endParaRPr>
          </a:p>
        </p:txBody>
      </p:sp>
      <p:grpSp>
        <p:nvGrpSpPr>
          <p:cNvPr id="24" name="Группа 23">
            <a:extLst>
              <a:ext uri="{FF2B5EF4-FFF2-40B4-BE49-F238E27FC236}">
                <a16:creationId xmlns="" xmlns:a16="http://schemas.microsoft.com/office/drawing/2014/main" id="{EF7B51EB-E906-252B-2050-8CA677F8A9EC}"/>
              </a:ext>
            </a:extLst>
          </p:cNvPr>
          <p:cNvGrpSpPr/>
          <p:nvPr/>
        </p:nvGrpSpPr>
        <p:grpSpPr>
          <a:xfrm>
            <a:off x="3949731" y="3351937"/>
            <a:ext cx="1683586" cy="873246"/>
            <a:chOff x="1050293" y="4445467"/>
            <a:chExt cx="1520825" cy="1552432"/>
          </a:xfrm>
        </p:grpSpPr>
        <p:grpSp>
          <p:nvGrpSpPr>
            <p:cNvPr id="25" name="Группа 60">
              <a:extLst>
                <a:ext uri="{FF2B5EF4-FFF2-40B4-BE49-F238E27FC236}">
                  <a16:creationId xmlns="" xmlns:a16="http://schemas.microsoft.com/office/drawing/2014/main" id="{3E8E3C54-C6B4-1689-6391-914A6052253C}"/>
                </a:ext>
              </a:extLst>
            </p:cNvPr>
            <p:cNvGrpSpPr>
              <a:grpSpLocks/>
            </p:cNvGrpSpPr>
            <p:nvPr/>
          </p:nvGrpSpPr>
          <p:grpSpPr bwMode="auto">
            <a:xfrm>
              <a:off x="1071442" y="4761550"/>
              <a:ext cx="1387170" cy="1236349"/>
              <a:chOff x="7630761" y="2780923"/>
              <a:chExt cx="1386335" cy="1236378"/>
            </a:xfrm>
          </p:grpSpPr>
          <p:sp>
            <p:nvSpPr>
              <p:cNvPr id="27" name="Прямоугольник 26">
                <a:extLst>
                  <a:ext uri="{FF2B5EF4-FFF2-40B4-BE49-F238E27FC236}">
                    <a16:creationId xmlns="" xmlns:a16="http://schemas.microsoft.com/office/drawing/2014/main" id="{C5F7C4F4-1DE7-1C04-3FF8-AAA3E763A1D1}"/>
                  </a:ext>
                </a:extLst>
              </p:cNvPr>
              <p:cNvSpPr>
                <a:spLocks noChangeArrowheads="1"/>
              </p:cNvSpPr>
              <p:nvPr/>
            </p:nvSpPr>
            <p:spPr bwMode="auto">
              <a:xfrm>
                <a:off x="8207433" y="2780923"/>
                <a:ext cx="232993" cy="11490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rIns="0">
                <a:spAutoFit/>
              </a:bodyPr>
              <a:lstStyle/>
              <a:p>
                <a:pPr algn="ctr"/>
                <a:r>
                  <a:rPr lang="ru-RU" sz="3600" b="1" kern="0" dirty="0">
                    <a:solidFill>
                      <a:srgbClr val="0858B8"/>
                    </a:solidFill>
                    <a:latin typeface="Century Gothic" panose="020B0502020202020204" pitchFamily="34" charset="0"/>
                    <a:cs typeface="Times New Roman" pitchFamily="18" charset="0"/>
                  </a:rPr>
                  <a:t>3</a:t>
                </a:r>
                <a:endParaRPr lang="ru-RU" sz="2400" kern="0" dirty="0">
                  <a:solidFill>
                    <a:srgbClr val="0858B8"/>
                  </a:solidFill>
                  <a:latin typeface="Century Gothic" panose="020B0502020202020204" pitchFamily="34" charset="0"/>
                  <a:cs typeface="Times New Roman" pitchFamily="18" charset="0"/>
                </a:endParaRPr>
              </a:p>
            </p:txBody>
          </p:sp>
          <p:sp>
            <p:nvSpPr>
              <p:cNvPr id="28" name="Прямоугольник 63">
                <a:extLst>
                  <a:ext uri="{FF2B5EF4-FFF2-40B4-BE49-F238E27FC236}">
                    <a16:creationId xmlns="" xmlns:a16="http://schemas.microsoft.com/office/drawing/2014/main" id="{363E7041-6E5B-6468-A7B5-730701148C92}"/>
                  </a:ext>
                </a:extLst>
              </p:cNvPr>
              <p:cNvSpPr>
                <a:spLocks noChangeArrowheads="1"/>
              </p:cNvSpPr>
              <p:nvPr/>
            </p:nvSpPr>
            <p:spPr bwMode="auto">
              <a:xfrm>
                <a:off x="7630761" y="3647962"/>
                <a:ext cx="1386335" cy="3693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p>
                <a:pPr algn="ctr"/>
                <a:r>
                  <a:rPr lang="ru-RU" sz="750" i="1" kern="0" dirty="0" err="1">
                    <a:solidFill>
                      <a:prstClr val="black"/>
                    </a:solidFill>
                    <a:latin typeface="Century Gothic" panose="020B0502020202020204" pitchFamily="34" charset="0"/>
                    <a:cs typeface="Times New Roman" pitchFamily="18" charset="0"/>
                  </a:rPr>
                  <a:t>млрд</a:t>
                </a:r>
                <a:r>
                  <a:rPr lang="ru-RU" sz="750" i="1" kern="0" dirty="0">
                    <a:solidFill>
                      <a:prstClr val="black"/>
                    </a:solidFill>
                    <a:latin typeface="Century Gothic" panose="020B0502020202020204" pitchFamily="34" charset="0"/>
                    <a:cs typeface="Times New Roman" pitchFamily="18" charset="0"/>
                  </a:rPr>
                  <a:t> </a:t>
                </a:r>
                <a:r>
                  <a:rPr lang="ru-RU" sz="750" i="1" kern="0" dirty="0" err="1" smtClean="0">
                    <a:solidFill>
                      <a:prstClr val="black"/>
                    </a:solidFill>
                    <a:latin typeface="Century Gothic" panose="020B0502020202020204" pitchFamily="34" charset="0"/>
                    <a:cs typeface="Times New Roman" pitchFamily="18" charset="0"/>
                  </a:rPr>
                  <a:t>теңгеге дейін</a:t>
                </a:r>
                <a:endParaRPr lang="ru-RU" sz="750" i="1" kern="0" dirty="0">
                  <a:solidFill>
                    <a:prstClr val="black"/>
                  </a:solidFill>
                  <a:latin typeface="Century Gothic" panose="020B0502020202020204" pitchFamily="34" charset="0"/>
                  <a:cs typeface="Times New Roman" pitchFamily="18" charset="0"/>
                </a:endParaRPr>
              </a:p>
            </p:txBody>
          </p:sp>
        </p:grpSp>
        <p:sp>
          <p:nvSpPr>
            <p:cNvPr id="26" name="Прямоугольник 64">
              <a:extLst>
                <a:ext uri="{FF2B5EF4-FFF2-40B4-BE49-F238E27FC236}">
                  <a16:creationId xmlns="" xmlns:a16="http://schemas.microsoft.com/office/drawing/2014/main" id="{18CAB22B-B4F7-364F-B583-10855DDFD0CE}"/>
                </a:ext>
              </a:extLst>
            </p:cNvPr>
            <p:cNvSpPr>
              <a:spLocks noChangeArrowheads="1"/>
            </p:cNvSpPr>
            <p:nvPr/>
          </p:nvSpPr>
          <p:spPr bwMode="auto">
            <a:xfrm>
              <a:off x="1050293" y="4445467"/>
              <a:ext cx="1520825" cy="6155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p>
              <a:pPr algn="ctr"/>
              <a:r>
                <a:rPr lang="kk-KZ" sz="800" kern="0" dirty="0">
                  <a:solidFill>
                    <a:prstClr val="black"/>
                  </a:solidFill>
                  <a:latin typeface="Century Gothic" panose="020B0502020202020204" pitchFamily="34" charset="0"/>
                  <a:cs typeface="Times New Roman" pitchFamily="18" charset="0"/>
                </a:rPr>
                <a:t>ОБЛИГАЦИЯЛАР ШЫҒАРЫЛЫМЫНЫҢ ҚҰНЫ</a:t>
              </a:r>
            </a:p>
          </p:txBody>
        </p:sp>
      </p:grpSp>
      <p:pic>
        <p:nvPicPr>
          <p:cNvPr id="29" name="Picture 2" descr="C:\Users\YERMEK~1.ABD\AppData\Local\Temp\54a058be9dbb4a81876f19d5ec56855c.png">
            <a:extLst>
              <a:ext uri="{FF2B5EF4-FFF2-40B4-BE49-F238E27FC236}">
                <a16:creationId xmlns="" xmlns:a16="http://schemas.microsoft.com/office/drawing/2014/main" id="{12262795-7181-2DBF-45A2-9837C2FDE4B5}"/>
              </a:ext>
            </a:extLst>
          </p:cNvPr>
          <p:cNvPicPr>
            <a:picLocks noChangeAspect="1" noChangeArrowheads="1"/>
          </p:cNvPicPr>
          <p:nvPr/>
        </p:nvPicPr>
        <p:blipFill>
          <a:blip r:embed="rId3" cstate="print">
            <a:duotone>
              <a:srgbClr val="4584D3">
                <a:shade val="45000"/>
                <a:satMod val="135000"/>
              </a:srgbClr>
              <a:prstClr val="white"/>
            </a:duotone>
            <a:extLst>
              <a:ext uri="{28A0092B-C50C-407E-A947-70E740481C1C}">
                <a14:useLocalDpi xmlns="" xmlns:a14="http://schemas.microsoft.com/office/drawing/2010/main" val="0"/>
              </a:ext>
            </a:extLst>
          </a:blip>
          <a:srcRect/>
          <a:stretch>
            <a:fillRect/>
          </a:stretch>
        </p:blipFill>
        <p:spPr bwMode="auto">
          <a:xfrm>
            <a:off x="3198776" y="3536559"/>
            <a:ext cx="641402" cy="52114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55300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8316416" y="4772861"/>
            <a:ext cx="356584" cy="274320"/>
          </a:xfrm>
        </p:spPr>
        <p:txBody>
          <a:bodyPr/>
          <a:lstStyle/>
          <a:p>
            <a:fld id="{2BFBE491-5EF2-4275-9C8C-803B79656BAF}" type="slidenum">
              <a:rPr lang="ru-RU" smtClean="0"/>
              <a:pPr/>
              <a:t>4</a:t>
            </a:fld>
            <a:endParaRPr lang="ru-RU" dirty="0"/>
          </a:p>
        </p:txBody>
      </p:sp>
      <p:sp>
        <p:nvSpPr>
          <p:cNvPr id="15" name="Заголовок 1"/>
          <p:cNvSpPr txBox="1">
            <a:spLocks/>
          </p:cNvSpPr>
          <p:nvPr/>
        </p:nvSpPr>
        <p:spPr>
          <a:xfrm>
            <a:off x="670470" y="191308"/>
            <a:ext cx="5816111" cy="68232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2100" b="1" dirty="0" smtClean="0">
                <a:latin typeface="Arial Narrow" panose="020B0606020202030204" pitchFamily="34" charset="0"/>
              </a:rPr>
              <a:t>2021 </a:t>
            </a:r>
            <a:r>
              <a:rPr lang="ru-RU" sz="2100" b="1" dirty="0">
                <a:latin typeface="Arial Narrow" panose="020B0606020202030204" pitchFamily="34" charset="0"/>
              </a:rPr>
              <a:t>- 2025 жылдарға </a:t>
            </a:r>
            <a:r>
              <a:rPr lang="ru-RU" sz="2100" b="1" dirty="0" err="1">
                <a:latin typeface="Arial Narrow" panose="020B0606020202030204" pitchFamily="34" charset="0"/>
              </a:rPr>
              <a:t>арналған </a:t>
            </a:r>
            <a:r>
              <a:rPr lang="ru-RU" sz="2100" b="1" dirty="0" err="1" smtClean="0">
                <a:latin typeface="Arial Narrow" panose="020B0606020202030204" pitchFamily="34" charset="0"/>
              </a:rPr>
              <a:t>кәсіпкерлікті дамыту</a:t>
            </a:r>
            <a:r>
              <a:rPr lang="ru-RU" sz="2100" b="1" dirty="0" smtClean="0">
                <a:latin typeface="Arial Narrow" panose="020B0606020202030204" pitchFamily="34" charset="0"/>
              </a:rPr>
              <a:t> </a:t>
            </a:r>
            <a:r>
              <a:rPr lang="ru-RU" sz="2100" b="1" dirty="0" err="1" smtClean="0">
                <a:latin typeface="Arial Narrow" panose="020B0606020202030204" pitchFamily="34" charset="0"/>
              </a:rPr>
              <a:t>жөніндегі ұлттық </a:t>
            </a:r>
            <a:r>
              <a:rPr lang="ru-RU" sz="2100" b="1" dirty="0">
                <a:latin typeface="Arial Narrow" panose="020B0606020202030204" pitchFamily="34" charset="0"/>
              </a:rPr>
              <a:t>жоба</a:t>
            </a:r>
          </a:p>
          <a:p>
            <a:r>
              <a:rPr lang="ru-RU" sz="1200" b="1" i="1" dirty="0">
                <a:latin typeface="Arial Narrow" panose="020B0606020202030204" pitchFamily="34" charset="0"/>
              </a:rPr>
              <a:t>Кепілдік беру</a:t>
            </a:r>
          </a:p>
        </p:txBody>
      </p:sp>
      <p:sp>
        <p:nvSpPr>
          <p:cNvPr id="52" name="Прямоугольник 51"/>
          <p:cNvSpPr/>
          <p:nvPr/>
        </p:nvSpPr>
        <p:spPr>
          <a:xfrm>
            <a:off x="969232" y="4772861"/>
            <a:ext cx="3317016" cy="382180"/>
          </a:xfrm>
          <a:prstGeom prst="rect">
            <a:avLst/>
          </a:prstGeom>
        </p:spPr>
        <p:txBody>
          <a:bodyPr wrap="square" lIns="58444" tIns="29222" rIns="58444" bIns="29222">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ru-RU" sz="700" i="1" dirty="0">
                <a:latin typeface="Arial Narrow" panose="020B0606020202030204" pitchFamily="34" charset="0"/>
                <a:cs typeface="Times New Roman" pitchFamily="18" charset="0"/>
              </a:rPr>
              <a:t>* * - кредит сомасы </a:t>
            </a:r>
            <a:r>
              <a:rPr lang="ru-RU" sz="700" b="1" i="1" kern="0" dirty="0">
                <a:solidFill>
                  <a:srgbClr val="C00000"/>
                </a:solidFill>
                <a:latin typeface="Arial Narrow" pitchFamily="34" charset="0"/>
                <a:cs typeface="Times New Roman" pitchFamily="18" charset="0"/>
              </a:rPr>
              <a:t>360 млн теңгеге дейін </a:t>
            </a:r>
            <a:r>
              <a:rPr lang="ru-RU" sz="700" i="1" dirty="0">
                <a:latin typeface="Arial Narrow" panose="020B0606020202030204" pitchFamily="34" charset="0"/>
                <a:cs typeface="Times New Roman" pitchFamily="18" charset="0"/>
              </a:rPr>
              <a:t>болған кезде </a:t>
            </a:r>
            <a:r>
              <a:rPr lang="ru-RU" sz="700" i="1" kern="0" dirty="0">
                <a:solidFill>
                  <a:srgbClr val="C00000"/>
                </a:solidFill>
                <a:latin typeface="Arial Narrow" pitchFamily="34" charset="0"/>
                <a:cs typeface="Times New Roman" pitchFamily="18" charset="0"/>
              </a:rPr>
              <a:t>85% дейін </a:t>
            </a:r>
            <a:r>
              <a:rPr lang="ru-RU" sz="700" i="1" dirty="0">
                <a:latin typeface="Arial Narrow" panose="020B0606020202030204" pitchFamily="34" charset="0"/>
                <a:cs typeface="Times New Roman" pitchFamily="18" charset="0"/>
              </a:rPr>
              <a:t>кепілдіктер;</a:t>
            </a:r>
          </a:p>
          <a:p>
            <a:pPr>
              <a:defRPr/>
            </a:pPr>
            <a:r>
              <a:rPr lang="ru-RU" sz="700" i="1" dirty="0" smtClean="0">
                <a:latin typeface="Arial Narrow" panose="020B0606020202030204" pitchFamily="34" charset="0"/>
                <a:cs typeface="Times New Roman" pitchFamily="18" charset="0"/>
              </a:rPr>
              <a:t>, </a:t>
            </a:r>
            <a:r>
              <a:rPr lang="ru-RU" sz="700" i="1" dirty="0">
                <a:latin typeface="Arial Narrow" panose="020B0606020202030204" pitchFamily="34" charset="0"/>
                <a:cs typeface="Times New Roman" pitchFamily="18" charset="0"/>
              </a:rPr>
              <a:t>кредит сомасы </a:t>
            </a:r>
            <a:r>
              <a:rPr lang="ru-RU" sz="700" i="1" kern="0" dirty="0">
                <a:solidFill>
                  <a:srgbClr val="C00000"/>
                </a:solidFill>
                <a:latin typeface="Arial Narrow" pitchFamily="34" charset="0"/>
                <a:cs typeface="Times New Roman" pitchFamily="18" charset="0"/>
              </a:rPr>
              <a:t>600 млн </a:t>
            </a:r>
            <a:r>
              <a:rPr lang="ru-RU" sz="700" i="1" kern="0" dirty="0" err="1">
                <a:solidFill>
                  <a:srgbClr val="C00000"/>
                </a:solidFill>
                <a:latin typeface="Arial Narrow" pitchFamily="34" charset="0"/>
                <a:cs typeface="Times New Roman" pitchFamily="18" charset="0"/>
              </a:rPr>
              <a:t>теңгеге </a:t>
            </a:r>
            <a:r>
              <a:rPr lang="ru-RU" sz="700" i="1" kern="0" dirty="0" err="1" smtClean="0">
                <a:solidFill>
                  <a:srgbClr val="C00000"/>
                </a:solidFill>
                <a:latin typeface="Arial Narrow" pitchFamily="34" charset="0"/>
                <a:cs typeface="Times New Roman" pitchFamily="18" charset="0"/>
              </a:rPr>
              <a:t>дейін</a:t>
            </a:r>
            <a:r>
              <a:rPr lang="ru-RU" sz="700" i="1" kern="0" dirty="0" smtClean="0">
                <a:solidFill>
                  <a:srgbClr val="C00000"/>
                </a:solidFill>
                <a:latin typeface="Arial Narrow" pitchFamily="34" charset="0"/>
                <a:cs typeface="Times New Roman" pitchFamily="18" charset="0"/>
              </a:rPr>
              <a:t> </a:t>
            </a:r>
            <a:r>
              <a:rPr lang="ru-RU" sz="700" i="1" dirty="0" err="1" smtClean="0">
                <a:latin typeface="Arial Narrow" panose="020B0606020202030204" pitchFamily="34" charset="0"/>
                <a:cs typeface="Times New Roman" pitchFamily="18" charset="0"/>
              </a:rPr>
              <a:t>болған кезде</a:t>
            </a:r>
            <a:r>
              <a:rPr lang="ru-RU" sz="700" i="1" dirty="0" smtClean="0">
                <a:latin typeface="Arial Narrow" panose="020B0606020202030204" pitchFamily="34" charset="0"/>
                <a:cs typeface="Times New Roman" pitchFamily="18" charset="0"/>
              </a:rPr>
              <a:t> </a:t>
            </a:r>
            <a:r>
              <a:rPr lang="ru-RU" sz="700" i="1" kern="0" dirty="0" smtClean="0">
                <a:solidFill>
                  <a:srgbClr val="C00000"/>
                </a:solidFill>
                <a:latin typeface="Arial Narrow" pitchFamily="34" charset="0"/>
                <a:cs typeface="Times New Roman" pitchFamily="18" charset="0"/>
              </a:rPr>
              <a:t>70% </a:t>
            </a:r>
            <a:r>
              <a:rPr lang="ru-RU" sz="700" i="1" kern="0" dirty="0" err="1" smtClean="0">
                <a:solidFill>
                  <a:srgbClr val="C00000"/>
                </a:solidFill>
                <a:latin typeface="Arial Narrow" pitchFamily="34" charset="0"/>
                <a:cs typeface="Times New Roman" pitchFamily="18" charset="0"/>
              </a:rPr>
              <a:t>дейін</a:t>
            </a:r>
            <a:r>
              <a:rPr lang="ru-RU" sz="700" i="1" dirty="0" smtClean="0">
                <a:latin typeface="Arial Narrow" panose="020B0606020202030204" pitchFamily="34" charset="0"/>
                <a:cs typeface="Times New Roman" pitchFamily="18" charset="0"/>
              </a:rPr>
              <a:t>;</a:t>
            </a:r>
            <a:endParaRPr lang="ru-RU" sz="700" b="1" kern="0" dirty="0">
              <a:solidFill>
                <a:srgbClr val="C00000"/>
              </a:solidFill>
              <a:latin typeface="Century Gothic" panose="020B0502020202020204" pitchFamily="34" charset="0"/>
              <a:cs typeface="Times New Roman" pitchFamily="18" charset="0"/>
            </a:endParaRPr>
          </a:p>
          <a:p>
            <a:pPr>
              <a:defRPr/>
            </a:pPr>
            <a:r>
              <a:rPr lang="ru-RU" sz="700" i="1" dirty="0" smtClean="0">
                <a:latin typeface="Arial Narrow" panose="020B0606020202030204" pitchFamily="34" charset="0"/>
                <a:cs typeface="Times New Roman" pitchFamily="18" charset="0"/>
              </a:rPr>
              <a:t>кредит </a:t>
            </a:r>
            <a:r>
              <a:rPr lang="ru-RU" sz="700" i="1" dirty="0" err="1" smtClean="0">
                <a:latin typeface="Arial Narrow" panose="020B0606020202030204" pitchFamily="34" charset="0"/>
                <a:cs typeface="Times New Roman" pitchFamily="18" charset="0"/>
              </a:rPr>
              <a:t>сомасы</a:t>
            </a:r>
            <a:r>
              <a:rPr lang="ru-RU" sz="700" i="1" dirty="0" smtClean="0">
                <a:latin typeface="Arial Narrow" panose="020B0606020202030204" pitchFamily="34" charset="0"/>
                <a:cs typeface="Times New Roman" pitchFamily="18" charset="0"/>
              </a:rPr>
              <a:t> </a:t>
            </a:r>
            <a:r>
              <a:rPr lang="ru-RU" sz="700" i="1" kern="0" dirty="0" smtClean="0">
                <a:solidFill>
                  <a:srgbClr val="C00000"/>
                </a:solidFill>
                <a:latin typeface="Arial Narrow" pitchFamily="34" charset="0"/>
                <a:cs typeface="Times New Roman" pitchFamily="18" charset="0"/>
              </a:rPr>
              <a:t>1 </a:t>
            </a:r>
            <a:r>
              <a:rPr lang="ru-RU" sz="700" i="1" kern="0" dirty="0">
                <a:solidFill>
                  <a:srgbClr val="C00000"/>
                </a:solidFill>
                <a:latin typeface="Arial Narrow" pitchFamily="34" charset="0"/>
                <a:cs typeface="Times New Roman" pitchFamily="18" charset="0"/>
              </a:rPr>
              <a:t>млрд </a:t>
            </a:r>
            <a:r>
              <a:rPr lang="ru-RU" sz="700" i="1" kern="0" dirty="0" err="1">
                <a:solidFill>
                  <a:srgbClr val="C00000"/>
                </a:solidFill>
                <a:latin typeface="Arial Narrow" pitchFamily="34" charset="0"/>
                <a:cs typeface="Times New Roman" pitchFamily="18" charset="0"/>
              </a:rPr>
              <a:t>теңгеге </a:t>
            </a:r>
            <a:r>
              <a:rPr lang="ru-RU" sz="700" i="1" kern="0" dirty="0" err="1" smtClean="0">
                <a:solidFill>
                  <a:srgbClr val="C00000"/>
                </a:solidFill>
                <a:latin typeface="Arial Narrow" pitchFamily="34" charset="0"/>
                <a:cs typeface="Times New Roman" pitchFamily="18" charset="0"/>
              </a:rPr>
              <a:t>дейін</a:t>
            </a:r>
            <a:r>
              <a:rPr lang="ru-RU" sz="700" i="1" kern="0" dirty="0" smtClean="0">
                <a:solidFill>
                  <a:srgbClr val="C00000"/>
                </a:solidFill>
                <a:latin typeface="Arial Narrow" pitchFamily="34" charset="0"/>
                <a:cs typeface="Times New Roman" pitchFamily="18" charset="0"/>
              </a:rPr>
              <a:t> </a:t>
            </a:r>
            <a:r>
              <a:rPr lang="ru-RU" sz="700" i="1" dirty="0" err="1" smtClean="0">
                <a:latin typeface="Arial Narrow" panose="020B0606020202030204" pitchFamily="34" charset="0"/>
                <a:cs typeface="Times New Roman" pitchFamily="18" charset="0"/>
              </a:rPr>
              <a:t>болған кезде</a:t>
            </a:r>
            <a:r>
              <a:rPr lang="ru-RU" sz="700" i="1" dirty="0" smtClean="0">
                <a:latin typeface="Arial Narrow" panose="020B0606020202030204" pitchFamily="34" charset="0"/>
                <a:cs typeface="Times New Roman" pitchFamily="18" charset="0"/>
              </a:rPr>
              <a:t> </a:t>
            </a:r>
            <a:r>
              <a:rPr lang="ru-RU" sz="700" i="1" kern="0" dirty="0" smtClean="0">
                <a:solidFill>
                  <a:srgbClr val="C00000"/>
                </a:solidFill>
                <a:latin typeface="Arial Narrow" pitchFamily="34" charset="0"/>
                <a:cs typeface="Times New Roman" pitchFamily="18" charset="0"/>
              </a:rPr>
              <a:t>50</a:t>
            </a:r>
            <a:r>
              <a:rPr lang="ru-RU" sz="700" i="1" kern="0" dirty="0">
                <a:solidFill>
                  <a:srgbClr val="C00000"/>
                </a:solidFill>
                <a:latin typeface="Arial Narrow" pitchFamily="34" charset="0"/>
                <a:cs typeface="Times New Roman" pitchFamily="18" charset="0"/>
              </a:rPr>
              <a:t>% дейін</a:t>
            </a:r>
            <a:r>
              <a:rPr lang="ru-RU" sz="700" i="1" dirty="0">
                <a:latin typeface="Arial Narrow" panose="020B0606020202030204" pitchFamily="34" charset="0"/>
                <a:cs typeface="Times New Roman" pitchFamily="18" charset="0"/>
              </a:rPr>
              <a:t>.</a:t>
            </a:r>
          </a:p>
        </p:txBody>
      </p:sp>
      <p:sp>
        <p:nvSpPr>
          <p:cNvPr id="3" name="TextBox 2">
            <a:extLst>
              <a:ext uri="{FF2B5EF4-FFF2-40B4-BE49-F238E27FC236}">
                <a16:creationId xmlns="" xmlns:a16="http://schemas.microsoft.com/office/drawing/2014/main" id="{E8D5F988-7040-1706-AF95-170338FC887C}"/>
              </a:ext>
            </a:extLst>
          </p:cNvPr>
          <p:cNvSpPr txBox="1"/>
          <p:nvPr/>
        </p:nvSpPr>
        <p:spPr>
          <a:xfrm>
            <a:off x="899592" y="1059582"/>
            <a:ext cx="2771417" cy="1622072"/>
          </a:xfrm>
          <a:prstGeom prst="rect">
            <a:avLst/>
          </a:prstGeom>
          <a:noFill/>
          <a:ln>
            <a:solidFill>
              <a:srgbClr val="79AE47"/>
            </a:solidFill>
            <a:prstDash val="sysDot"/>
          </a:ln>
        </p:spPr>
        <p:txBody>
          <a:bodyPr lIns="0" tIns="29222" rIns="0" bIns="29222">
            <a:noAutofit/>
          </a:bodyPr>
          <a:lstStyle/>
          <a:p>
            <a:pPr algn="ctr">
              <a:defRPr/>
            </a:pPr>
            <a:r>
              <a:rPr lang="ru-RU" sz="900" b="1" kern="0" dirty="0" err="1" smtClean="0">
                <a:solidFill>
                  <a:srgbClr val="C00000"/>
                </a:solidFill>
                <a:latin typeface="Century Gothic" panose="020B0502020202020204" pitchFamily="34" charset="0"/>
                <a:cs typeface="Times New Roman" pitchFamily="18" charset="0"/>
              </a:rPr>
              <a:t>Ісін</a:t>
            </a:r>
            <a:r>
              <a:rPr lang="ru-RU" sz="900" b="1" kern="0" dirty="0" smtClean="0">
                <a:solidFill>
                  <a:srgbClr val="C00000"/>
                </a:solidFill>
                <a:latin typeface="Century Gothic" panose="020B0502020202020204" pitchFamily="34" charset="0"/>
                <a:cs typeface="Times New Roman" pitchFamily="18" charset="0"/>
              </a:rPr>
              <a:t> </a:t>
            </a:r>
            <a:r>
              <a:rPr lang="ru-RU" sz="900" b="1" kern="0" dirty="0" err="1" smtClean="0">
                <a:solidFill>
                  <a:srgbClr val="C00000"/>
                </a:solidFill>
                <a:latin typeface="Century Gothic" panose="020B0502020202020204" pitchFamily="34" charset="0"/>
                <a:cs typeface="Times New Roman" pitchFamily="18" charset="0"/>
              </a:rPr>
              <a:t>жаңа бастаған</a:t>
            </a:r>
            <a:r>
              <a:rPr lang="ru-RU" sz="900" b="1" kern="0" dirty="0" smtClean="0">
                <a:solidFill>
                  <a:srgbClr val="C00000"/>
                </a:solidFill>
                <a:latin typeface="Century Gothic" panose="020B0502020202020204" pitchFamily="34" charset="0"/>
                <a:cs typeface="Times New Roman" pitchFamily="18" charset="0"/>
              </a:rPr>
              <a:t> </a:t>
            </a:r>
          </a:p>
          <a:p>
            <a:pPr algn="ctr">
              <a:defRPr/>
            </a:pPr>
            <a:r>
              <a:rPr lang="ru-RU" sz="900" b="1" kern="0" dirty="0" err="1" smtClean="0">
                <a:solidFill>
                  <a:prstClr val="black"/>
                </a:solidFill>
                <a:latin typeface="Century Gothic" panose="020B0502020202020204" pitchFamily="34" charset="0"/>
                <a:cs typeface="Times New Roman" pitchFamily="18" charset="0"/>
              </a:rPr>
              <a:t>кәсіпкерлер </a:t>
            </a:r>
            <a:r>
              <a:rPr lang="ru-RU" sz="900" b="1" kern="0" dirty="0" err="1" smtClean="0">
                <a:latin typeface="Century Gothic" panose="020B0502020202020204" pitchFamily="34" charset="0"/>
                <a:cs typeface="Times New Roman" pitchFamily="18" charset="0"/>
              </a:rPr>
              <a:t>үшін</a:t>
            </a:r>
            <a:endParaRPr lang="ru-RU" sz="900" b="1" kern="0" dirty="0">
              <a:latin typeface="Century Gothic" panose="020B0502020202020204" pitchFamily="34" charset="0"/>
              <a:cs typeface="Times New Roman" pitchFamily="18" charset="0"/>
            </a:endParaRPr>
          </a:p>
          <a:p>
            <a:pPr algn="ctr">
              <a:defRPr/>
            </a:pPr>
            <a:endParaRPr lang="ru-RU" sz="900" b="1" kern="0" dirty="0">
              <a:solidFill>
                <a:prstClr val="black"/>
              </a:solidFill>
              <a:latin typeface="Century Gothic" panose="020B0502020202020204" pitchFamily="34" charset="0"/>
              <a:cs typeface="Times New Roman" pitchFamily="18" charset="0"/>
            </a:endParaRP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a:p>
            <a:pPr>
              <a:defRPr/>
            </a:pPr>
            <a:r>
              <a:rPr lang="kk-KZ" sz="900" kern="0" dirty="0">
                <a:solidFill>
                  <a:prstClr val="black"/>
                </a:solidFill>
                <a:cs typeface="Times New Roman" pitchFamily="18" charset="0"/>
              </a:rPr>
              <a:t>	</a:t>
            </a: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p:txBody>
      </p:sp>
      <p:sp>
        <p:nvSpPr>
          <p:cNvPr id="4" name="Прямоугольник 12">
            <a:extLst>
              <a:ext uri="{FF2B5EF4-FFF2-40B4-BE49-F238E27FC236}">
                <a16:creationId xmlns="" xmlns:a16="http://schemas.microsoft.com/office/drawing/2014/main" id="{E7F66CC2-74F5-F751-5FEF-707B9D8E37CE}"/>
              </a:ext>
            </a:extLst>
          </p:cNvPr>
          <p:cNvSpPr>
            <a:spLocks noChangeArrowheads="1"/>
          </p:cNvSpPr>
          <p:nvPr/>
        </p:nvSpPr>
        <p:spPr bwMode="auto">
          <a:xfrm>
            <a:off x="2551883" y="2055958"/>
            <a:ext cx="874492" cy="682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29222" rIns="0" bIns="29222">
            <a:spAutoFit/>
          </a:bodyPr>
          <a:lstStyle/>
          <a:p>
            <a:pPr algn="ctr"/>
            <a:r>
              <a:rPr lang="ru-RU" sz="4000" b="1" kern="0" dirty="0">
                <a:solidFill>
                  <a:srgbClr val="AFD200"/>
                </a:solidFill>
                <a:latin typeface="Century Gothic" panose="020B0502020202020204" pitchFamily="34" charset="0"/>
                <a:cs typeface="Times New Roman" pitchFamily="18" charset="0"/>
              </a:rPr>
              <a:t>85</a:t>
            </a:r>
            <a:r>
              <a:rPr lang="ru-RU" sz="2800" kern="0" dirty="0">
                <a:solidFill>
                  <a:srgbClr val="AFD200"/>
                </a:solidFill>
                <a:latin typeface="Century Gothic" panose="020B0502020202020204" pitchFamily="34" charset="0"/>
                <a:cs typeface="Times New Roman" pitchFamily="18" charset="0"/>
              </a:rPr>
              <a:t>%</a:t>
            </a:r>
          </a:p>
        </p:txBody>
      </p:sp>
      <p:grpSp>
        <p:nvGrpSpPr>
          <p:cNvPr id="5" name="Группа 4">
            <a:extLst>
              <a:ext uri="{FF2B5EF4-FFF2-40B4-BE49-F238E27FC236}">
                <a16:creationId xmlns="" xmlns:a16="http://schemas.microsoft.com/office/drawing/2014/main" id="{5B4ACB74-D005-6D02-76AB-367224033F0A}"/>
              </a:ext>
            </a:extLst>
          </p:cNvPr>
          <p:cNvGrpSpPr/>
          <p:nvPr/>
        </p:nvGrpSpPr>
        <p:grpSpPr>
          <a:xfrm>
            <a:off x="2175575" y="1408427"/>
            <a:ext cx="1361845" cy="806551"/>
            <a:chOff x="1042773" y="4523105"/>
            <a:chExt cx="1520825" cy="1120960"/>
          </a:xfrm>
        </p:grpSpPr>
        <p:grpSp>
          <p:nvGrpSpPr>
            <p:cNvPr id="6" name="Группа 60">
              <a:extLst>
                <a:ext uri="{FF2B5EF4-FFF2-40B4-BE49-F238E27FC236}">
                  <a16:creationId xmlns="" xmlns:a16="http://schemas.microsoft.com/office/drawing/2014/main" id="{E70E5701-55A5-37B8-BAFD-1E0C0CC80D49}"/>
                </a:ext>
              </a:extLst>
            </p:cNvPr>
            <p:cNvGrpSpPr>
              <a:grpSpLocks/>
            </p:cNvGrpSpPr>
            <p:nvPr/>
          </p:nvGrpSpPr>
          <p:grpSpPr bwMode="auto">
            <a:xfrm>
              <a:off x="1145702" y="4638739"/>
              <a:ext cx="1387170" cy="1005326"/>
              <a:chOff x="7704976" y="2658108"/>
              <a:chExt cx="1386335" cy="1005349"/>
            </a:xfrm>
          </p:grpSpPr>
          <p:sp>
            <p:nvSpPr>
              <p:cNvPr id="8" name="Прямоугольник 61">
                <a:extLst>
                  <a:ext uri="{FF2B5EF4-FFF2-40B4-BE49-F238E27FC236}">
                    <a16:creationId xmlns="" xmlns:a16="http://schemas.microsoft.com/office/drawing/2014/main" id="{4CE536C8-C1FA-EF23-B96F-09AAF4B5881B}"/>
                  </a:ext>
                </a:extLst>
              </p:cNvPr>
              <p:cNvSpPr>
                <a:spLocks noChangeArrowheads="1"/>
              </p:cNvSpPr>
              <p:nvPr/>
            </p:nvSpPr>
            <p:spPr bwMode="auto">
              <a:xfrm>
                <a:off x="7892544" y="2658108"/>
                <a:ext cx="864115" cy="8983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rIns="0">
                <a:spAutoFit/>
              </a:bodyPr>
              <a:lstStyle/>
              <a:p>
                <a:pPr algn="ctr"/>
                <a:r>
                  <a:rPr lang="en-US" sz="3600" b="1" kern="0" dirty="0">
                    <a:solidFill>
                      <a:srgbClr val="0858B8"/>
                    </a:solidFill>
                    <a:latin typeface="Century Gothic" panose="020B0502020202020204" pitchFamily="34" charset="0"/>
                    <a:cs typeface="Times New Roman" pitchFamily="18" charset="0"/>
                  </a:rPr>
                  <a:t>360</a:t>
                </a:r>
                <a:endParaRPr lang="ru-RU" sz="2400" kern="0" dirty="0">
                  <a:solidFill>
                    <a:srgbClr val="0858B8"/>
                  </a:solidFill>
                  <a:latin typeface="Century Gothic" panose="020B0502020202020204" pitchFamily="34" charset="0"/>
                  <a:cs typeface="Times New Roman" pitchFamily="18" charset="0"/>
                </a:endParaRPr>
              </a:p>
            </p:txBody>
          </p:sp>
          <p:sp>
            <p:nvSpPr>
              <p:cNvPr id="9" name="Прямоугольник 63">
                <a:extLst>
                  <a:ext uri="{FF2B5EF4-FFF2-40B4-BE49-F238E27FC236}">
                    <a16:creationId xmlns="" xmlns:a16="http://schemas.microsoft.com/office/drawing/2014/main" id="{AAB12249-6B7E-44AA-3E05-234926AA3616}"/>
                  </a:ext>
                </a:extLst>
              </p:cNvPr>
              <p:cNvSpPr>
                <a:spLocks noChangeArrowheads="1"/>
              </p:cNvSpPr>
              <p:nvPr/>
            </p:nvSpPr>
            <p:spPr bwMode="auto">
              <a:xfrm>
                <a:off x="7704976" y="3358675"/>
                <a:ext cx="1386335" cy="3047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p>
                <a:pPr algn="ctr"/>
                <a:r>
                  <a:rPr lang="ru-RU" sz="825" i="1" kern="0" dirty="0" err="1">
                    <a:solidFill>
                      <a:prstClr val="black"/>
                    </a:solidFill>
                    <a:cs typeface="Times New Roman" pitchFamily="18" charset="0"/>
                  </a:rPr>
                  <a:t>млн</a:t>
                </a:r>
                <a:r>
                  <a:rPr lang="ru-RU" sz="825" i="1" kern="0" dirty="0">
                    <a:solidFill>
                      <a:prstClr val="black"/>
                    </a:solidFill>
                    <a:cs typeface="Times New Roman" pitchFamily="18" charset="0"/>
                  </a:rPr>
                  <a:t> </a:t>
                </a:r>
                <a:r>
                  <a:rPr lang="ru-RU" sz="825" i="1" kern="0" dirty="0" err="1" smtClean="0">
                    <a:solidFill>
                      <a:prstClr val="black"/>
                    </a:solidFill>
                    <a:cs typeface="Times New Roman" pitchFamily="18" charset="0"/>
                  </a:rPr>
                  <a:t>теңгеге дейін</a:t>
                </a:r>
                <a:endParaRPr lang="ru-RU" sz="825" i="1" kern="0" dirty="0">
                  <a:solidFill>
                    <a:prstClr val="black"/>
                  </a:solidFill>
                  <a:cs typeface="Times New Roman" pitchFamily="18" charset="0"/>
                </a:endParaRPr>
              </a:p>
            </p:txBody>
          </p:sp>
        </p:grpSp>
        <p:sp>
          <p:nvSpPr>
            <p:cNvPr id="7" name="Прямоугольник 64">
              <a:extLst>
                <a:ext uri="{FF2B5EF4-FFF2-40B4-BE49-F238E27FC236}">
                  <a16:creationId xmlns="" xmlns:a16="http://schemas.microsoft.com/office/drawing/2014/main" id="{CB02BE62-5579-60B9-93D1-26D20DDDA824}"/>
                </a:ext>
              </a:extLst>
            </p:cNvPr>
            <p:cNvSpPr>
              <a:spLocks noChangeArrowheads="1"/>
            </p:cNvSpPr>
            <p:nvPr/>
          </p:nvSpPr>
          <p:spPr bwMode="auto">
            <a:xfrm>
              <a:off x="1042773" y="4523105"/>
              <a:ext cx="1520825" cy="30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p>
              <a:pPr algn="ctr"/>
              <a:r>
                <a:rPr lang="kk-KZ" sz="800" kern="0" dirty="0">
                  <a:solidFill>
                    <a:prstClr val="black"/>
                  </a:solidFill>
                  <a:latin typeface="Century Gothic" panose="020B0502020202020204" pitchFamily="34" charset="0"/>
                  <a:cs typeface="Times New Roman" pitchFamily="18" charset="0"/>
                </a:rPr>
                <a:t>КРЕДИТТІҢ СОМАСЫ</a:t>
              </a:r>
              <a:endParaRPr lang="ru-RU" sz="800" kern="0" dirty="0">
                <a:solidFill>
                  <a:prstClr val="black"/>
                </a:solidFill>
                <a:latin typeface="Century Gothic" panose="020B0502020202020204" pitchFamily="34" charset="0"/>
                <a:cs typeface="Times New Roman" pitchFamily="18" charset="0"/>
              </a:endParaRPr>
            </a:p>
          </p:txBody>
        </p:sp>
      </p:grpSp>
      <p:sp>
        <p:nvSpPr>
          <p:cNvPr id="10" name="Прямоугольник 9">
            <a:extLst>
              <a:ext uri="{FF2B5EF4-FFF2-40B4-BE49-F238E27FC236}">
                <a16:creationId xmlns="" xmlns:a16="http://schemas.microsoft.com/office/drawing/2014/main" id="{AC80FBFA-FC61-DA45-746A-1BEF91DAC37D}"/>
              </a:ext>
            </a:extLst>
          </p:cNvPr>
          <p:cNvSpPr/>
          <p:nvPr/>
        </p:nvSpPr>
        <p:spPr>
          <a:xfrm>
            <a:off x="1034022" y="2306865"/>
            <a:ext cx="729665" cy="312930"/>
          </a:xfrm>
          <a:prstGeom prst="rect">
            <a:avLst/>
          </a:prstGeom>
        </p:spPr>
        <p:txBody>
          <a:bodyPr wrap="square" lIns="58444" tIns="29222" rIns="58444" bIns="29222">
            <a:spAutoFit/>
          </a:bodyPr>
          <a:lstStyle/>
          <a:p>
            <a:pPr algn="ctr">
              <a:defRPr/>
            </a:pPr>
            <a:r>
              <a:rPr lang="kk-KZ" sz="800" kern="0" dirty="0">
                <a:solidFill>
                  <a:prstClr val="black"/>
                </a:solidFill>
                <a:latin typeface="Century Gothic" panose="020B0502020202020204" pitchFamily="34" charset="0"/>
                <a:cs typeface="Times New Roman" pitchFamily="18" charset="0"/>
              </a:rPr>
              <a:t>КЕПІЛДІКТЕР</a:t>
            </a:r>
          </a:p>
          <a:p>
            <a:pPr algn="ctr">
              <a:defRPr/>
            </a:pPr>
            <a:r>
              <a:rPr lang="kk-KZ" sz="800" kern="0" dirty="0" smtClean="0">
                <a:solidFill>
                  <a:prstClr val="black"/>
                </a:solidFill>
                <a:latin typeface="Century Gothic" panose="020B0502020202020204" pitchFamily="34" charset="0"/>
                <a:cs typeface="Times New Roman" pitchFamily="18" charset="0"/>
              </a:rPr>
              <a:t>ДЕЙІН</a:t>
            </a:r>
            <a:endParaRPr lang="ru-RU" sz="800" kern="0" dirty="0">
              <a:solidFill>
                <a:prstClr val="black"/>
              </a:solidFill>
              <a:latin typeface="Century Gothic" panose="020B0502020202020204" pitchFamily="34" charset="0"/>
              <a:cs typeface="Times New Roman" pitchFamily="18" charset="0"/>
            </a:endParaRPr>
          </a:p>
        </p:txBody>
      </p:sp>
      <p:pic>
        <p:nvPicPr>
          <p:cNvPr id="11" name="Picture 2" descr="C:\Users\YERMEK~1.ABD\AppData\Local\Temp\54a058be9dbb4a81876f19d5ec56855c.png">
            <a:extLst>
              <a:ext uri="{FF2B5EF4-FFF2-40B4-BE49-F238E27FC236}">
                <a16:creationId xmlns="" xmlns:a16="http://schemas.microsoft.com/office/drawing/2014/main" id="{24E90E52-D670-FF19-FD44-C77352930F9F}"/>
              </a:ext>
            </a:extLst>
          </p:cNvPr>
          <p:cNvPicPr>
            <a:picLocks noChangeAspect="1" noChangeArrowheads="1"/>
          </p:cNvPicPr>
          <p:nvPr/>
        </p:nvPicPr>
        <p:blipFill>
          <a:blip r:embed="rId2" cstate="print">
            <a:duotone>
              <a:srgbClr val="4584D3">
                <a:shade val="45000"/>
                <a:satMod val="135000"/>
              </a:srgbClr>
              <a:prstClr val="white"/>
            </a:duotone>
            <a:extLst>
              <a:ext uri="{28A0092B-C50C-407E-A947-70E740481C1C}">
                <a14:useLocalDpi xmlns="" xmlns:a14="http://schemas.microsoft.com/office/drawing/2010/main" val="0"/>
              </a:ext>
            </a:extLst>
          </a:blip>
          <a:srcRect/>
          <a:stretch>
            <a:fillRect/>
          </a:stretch>
        </p:blipFill>
        <p:spPr bwMode="auto">
          <a:xfrm>
            <a:off x="1043182" y="1684908"/>
            <a:ext cx="637352" cy="666611"/>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TextBox 11">
            <a:extLst>
              <a:ext uri="{FF2B5EF4-FFF2-40B4-BE49-F238E27FC236}">
                <a16:creationId xmlns="" xmlns:a16="http://schemas.microsoft.com/office/drawing/2014/main" id="{753D40CC-CE32-A2AF-1552-5C10F13A7930}"/>
              </a:ext>
            </a:extLst>
          </p:cNvPr>
          <p:cNvSpPr txBox="1"/>
          <p:nvPr/>
        </p:nvSpPr>
        <p:spPr>
          <a:xfrm>
            <a:off x="4506706" y="1055311"/>
            <a:ext cx="2945614" cy="1622476"/>
          </a:xfrm>
          <a:prstGeom prst="rect">
            <a:avLst/>
          </a:prstGeom>
          <a:noFill/>
          <a:ln>
            <a:solidFill>
              <a:srgbClr val="79AE47"/>
            </a:solidFill>
            <a:prstDash val="sysDot"/>
          </a:ln>
        </p:spPr>
        <p:txBody>
          <a:bodyPr lIns="0" tIns="29222" rIns="0" bIns="29222">
            <a:noAutofit/>
          </a:bodyPr>
          <a:lstStyle/>
          <a:p>
            <a:pPr algn="ctr">
              <a:defRPr/>
            </a:pPr>
            <a:r>
              <a:rPr lang="ru-RU" sz="900" b="1" kern="0" dirty="0" err="1" smtClean="0">
                <a:solidFill>
                  <a:srgbClr val="C00000"/>
                </a:solidFill>
                <a:latin typeface="Century Gothic" panose="020B0502020202020204" pitchFamily="34" charset="0"/>
                <a:cs typeface="Times New Roman" pitchFamily="18" charset="0"/>
              </a:rPr>
              <a:t>Жұмыс істеп</a:t>
            </a:r>
            <a:r>
              <a:rPr lang="ru-RU" sz="900" b="1" kern="0" dirty="0" smtClean="0">
                <a:solidFill>
                  <a:srgbClr val="C00000"/>
                </a:solidFill>
                <a:latin typeface="Century Gothic" panose="020B0502020202020204" pitchFamily="34" charset="0"/>
                <a:cs typeface="Times New Roman" pitchFamily="18" charset="0"/>
              </a:rPr>
              <a:t> </a:t>
            </a:r>
            <a:r>
              <a:rPr lang="ru-RU" sz="900" b="1" kern="0" dirty="0" err="1" smtClean="0">
                <a:solidFill>
                  <a:srgbClr val="C00000"/>
                </a:solidFill>
                <a:latin typeface="Century Gothic" panose="020B0502020202020204" pitchFamily="34" charset="0"/>
                <a:cs typeface="Times New Roman" pitchFamily="18" charset="0"/>
              </a:rPr>
              <a:t>тұрған</a:t>
            </a:r>
            <a:r>
              <a:rPr lang="ru-RU" sz="900" b="1" kern="0" dirty="0" smtClean="0">
                <a:solidFill>
                  <a:srgbClr val="C00000"/>
                </a:solidFill>
                <a:latin typeface="Century Gothic" panose="020B0502020202020204" pitchFamily="34" charset="0"/>
                <a:cs typeface="Times New Roman" pitchFamily="18" charset="0"/>
              </a:rPr>
              <a:t> </a:t>
            </a:r>
          </a:p>
          <a:p>
            <a:pPr algn="ctr">
              <a:defRPr/>
            </a:pPr>
            <a:r>
              <a:rPr lang="ru-RU" sz="900" b="1" kern="0" dirty="0" err="1" smtClean="0">
                <a:solidFill>
                  <a:prstClr val="black"/>
                </a:solidFill>
                <a:latin typeface="Century Gothic" panose="020B0502020202020204" pitchFamily="34" charset="0"/>
                <a:cs typeface="Times New Roman" pitchFamily="18" charset="0"/>
              </a:rPr>
              <a:t>кәсіпкерлер </a:t>
            </a:r>
            <a:r>
              <a:rPr lang="ru-RU" sz="900" b="1" kern="0" dirty="0" err="1" smtClean="0">
                <a:latin typeface="Century Gothic" panose="020B0502020202020204" pitchFamily="34" charset="0"/>
                <a:cs typeface="Times New Roman" pitchFamily="18" charset="0"/>
              </a:rPr>
              <a:t>үшін</a:t>
            </a:r>
            <a:endParaRPr lang="ru-RU" sz="900" b="1" kern="0" dirty="0">
              <a:latin typeface="Century Gothic" panose="020B0502020202020204" pitchFamily="34" charset="0"/>
              <a:cs typeface="Times New Roman" pitchFamily="18" charset="0"/>
            </a:endParaRPr>
          </a:p>
          <a:p>
            <a:pPr algn="ctr">
              <a:defRPr/>
            </a:pPr>
            <a:endParaRPr lang="ru-RU" sz="900" b="1" kern="0" dirty="0">
              <a:solidFill>
                <a:prstClr val="black"/>
              </a:solidFill>
              <a:latin typeface="Century Gothic" panose="020B0502020202020204" pitchFamily="34" charset="0"/>
              <a:cs typeface="Times New Roman" pitchFamily="18" charset="0"/>
            </a:endParaRP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a:p>
            <a:pPr>
              <a:defRPr/>
            </a:pPr>
            <a:r>
              <a:rPr lang="kk-KZ" sz="900" kern="0" dirty="0">
                <a:solidFill>
                  <a:prstClr val="black"/>
                </a:solidFill>
                <a:cs typeface="Times New Roman" pitchFamily="18" charset="0"/>
              </a:rPr>
              <a:t>	</a:t>
            </a: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p:txBody>
      </p:sp>
      <p:sp>
        <p:nvSpPr>
          <p:cNvPr id="13" name="Прямоугольник 12">
            <a:extLst>
              <a:ext uri="{FF2B5EF4-FFF2-40B4-BE49-F238E27FC236}">
                <a16:creationId xmlns="" xmlns:a16="http://schemas.microsoft.com/office/drawing/2014/main" id="{401508A0-96EA-6AF7-83A5-545FFC4627CF}"/>
              </a:ext>
            </a:extLst>
          </p:cNvPr>
          <p:cNvSpPr>
            <a:spLocks noChangeArrowheads="1"/>
          </p:cNvSpPr>
          <p:nvPr/>
        </p:nvSpPr>
        <p:spPr bwMode="auto">
          <a:xfrm>
            <a:off x="6084710" y="2055958"/>
            <a:ext cx="918861" cy="682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29222" rIns="0" bIns="29222">
            <a:spAutoFit/>
          </a:bodyPr>
          <a:lstStyle/>
          <a:p>
            <a:pPr algn="ctr"/>
            <a:r>
              <a:rPr lang="ru-RU" sz="4000" b="1" kern="0" dirty="0">
                <a:solidFill>
                  <a:srgbClr val="AFD200"/>
                </a:solidFill>
                <a:latin typeface="Century Gothic" panose="020B0502020202020204" pitchFamily="34" charset="0"/>
                <a:cs typeface="Times New Roman" pitchFamily="18" charset="0"/>
              </a:rPr>
              <a:t>50</a:t>
            </a:r>
            <a:r>
              <a:rPr lang="ru-RU" sz="2800" kern="0" dirty="0">
                <a:solidFill>
                  <a:srgbClr val="AFD200"/>
                </a:solidFill>
                <a:latin typeface="Century Gothic" panose="020B0502020202020204" pitchFamily="34" charset="0"/>
                <a:cs typeface="Times New Roman" pitchFamily="18" charset="0"/>
              </a:rPr>
              <a:t>%</a:t>
            </a:r>
          </a:p>
        </p:txBody>
      </p:sp>
      <p:grpSp>
        <p:nvGrpSpPr>
          <p:cNvPr id="14" name="Группа 13">
            <a:extLst>
              <a:ext uri="{FF2B5EF4-FFF2-40B4-BE49-F238E27FC236}">
                <a16:creationId xmlns="" xmlns:a16="http://schemas.microsoft.com/office/drawing/2014/main" id="{4762C94A-D3BC-DB61-0F74-1307EA0F949E}"/>
              </a:ext>
            </a:extLst>
          </p:cNvPr>
          <p:cNvGrpSpPr/>
          <p:nvPr/>
        </p:nvGrpSpPr>
        <p:grpSpPr>
          <a:xfrm>
            <a:off x="5820277" y="1414617"/>
            <a:ext cx="1272406" cy="800361"/>
            <a:chOff x="1259915" y="4646107"/>
            <a:chExt cx="1520825" cy="1324547"/>
          </a:xfrm>
        </p:grpSpPr>
        <p:grpSp>
          <p:nvGrpSpPr>
            <p:cNvPr id="16" name="Группа 60">
              <a:extLst>
                <a:ext uri="{FF2B5EF4-FFF2-40B4-BE49-F238E27FC236}">
                  <a16:creationId xmlns="" xmlns:a16="http://schemas.microsoft.com/office/drawing/2014/main" id="{FCC95E94-BA3C-D1E0-4ED1-F220635E0612}"/>
                </a:ext>
              </a:extLst>
            </p:cNvPr>
            <p:cNvGrpSpPr>
              <a:grpSpLocks/>
            </p:cNvGrpSpPr>
            <p:nvPr/>
          </p:nvGrpSpPr>
          <p:grpSpPr bwMode="auto">
            <a:xfrm>
              <a:off x="1317128" y="4773562"/>
              <a:ext cx="1387170" cy="1197092"/>
              <a:chOff x="7876305" y="2792927"/>
              <a:chExt cx="1386336" cy="1197117"/>
            </a:xfrm>
          </p:grpSpPr>
          <p:sp>
            <p:nvSpPr>
              <p:cNvPr id="18" name="Прямоугольник 61">
                <a:extLst>
                  <a:ext uri="{FF2B5EF4-FFF2-40B4-BE49-F238E27FC236}">
                    <a16:creationId xmlns="" xmlns:a16="http://schemas.microsoft.com/office/drawing/2014/main" id="{A926C0DF-43A8-8A4A-F0BE-03B12D172676}"/>
                  </a:ext>
                </a:extLst>
              </p:cNvPr>
              <p:cNvSpPr>
                <a:spLocks noChangeArrowheads="1"/>
              </p:cNvSpPr>
              <p:nvPr/>
            </p:nvSpPr>
            <p:spPr bwMode="auto">
              <a:xfrm>
                <a:off x="8384329" y="2792927"/>
                <a:ext cx="308285" cy="106965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rIns="0">
                <a:spAutoFit/>
              </a:bodyPr>
              <a:lstStyle/>
              <a:p>
                <a:pPr algn="ctr"/>
                <a:r>
                  <a:rPr lang="ru-RU" sz="3600" b="1" kern="0" dirty="0">
                    <a:solidFill>
                      <a:srgbClr val="0858B8"/>
                    </a:solidFill>
                    <a:latin typeface="Century Gothic" panose="020B0502020202020204" pitchFamily="34" charset="0"/>
                    <a:cs typeface="Times New Roman" pitchFamily="18" charset="0"/>
                  </a:rPr>
                  <a:t>1</a:t>
                </a:r>
                <a:endParaRPr lang="ru-RU" sz="3300" kern="0" dirty="0">
                  <a:solidFill>
                    <a:srgbClr val="0858B8"/>
                  </a:solidFill>
                  <a:latin typeface="Century Gothic" panose="020B0502020202020204" pitchFamily="34" charset="0"/>
                  <a:cs typeface="Times New Roman" pitchFamily="18" charset="0"/>
                </a:endParaRPr>
              </a:p>
            </p:txBody>
          </p:sp>
          <p:sp>
            <p:nvSpPr>
              <p:cNvPr id="19" name="Прямоугольник 63">
                <a:extLst>
                  <a:ext uri="{FF2B5EF4-FFF2-40B4-BE49-F238E27FC236}">
                    <a16:creationId xmlns="" xmlns:a16="http://schemas.microsoft.com/office/drawing/2014/main" id="{41C04705-4153-5AD5-1415-8C630F548FB4}"/>
                  </a:ext>
                </a:extLst>
              </p:cNvPr>
              <p:cNvSpPr>
                <a:spLocks noChangeArrowheads="1"/>
              </p:cNvSpPr>
              <p:nvPr/>
            </p:nvSpPr>
            <p:spPr bwMode="auto">
              <a:xfrm>
                <a:off x="7876305" y="3627124"/>
                <a:ext cx="1386336" cy="3629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p>
                <a:pPr algn="ctr"/>
                <a:r>
                  <a:rPr lang="ru-RU" sz="825" i="1" kern="0" dirty="0" err="1">
                    <a:solidFill>
                      <a:prstClr val="black"/>
                    </a:solidFill>
                    <a:cs typeface="Times New Roman" pitchFamily="18" charset="0"/>
                  </a:rPr>
                  <a:t>млрд</a:t>
                </a:r>
                <a:r>
                  <a:rPr lang="ru-RU" sz="825" i="1" kern="0" dirty="0">
                    <a:solidFill>
                      <a:prstClr val="black"/>
                    </a:solidFill>
                    <a:cs typeface="Times New Roman" pitchFamily="18" charset="0"/>
                  </a:rPr>
                  <a:t> </a:t>
                </a:r>
                <a:r>
                  <a:rPr lang="ru-RU" sz="825" i="1" kern="0" dirty="0" smtClean="0">
                    <a:solidFill>
                      <a:prstClr val="black"/>
                    </a:solidFill>
                    <a:cs typeface="Times New Roman" pitchFamily="18" charset="0"/>
                  </a:rPr>
                  <a:t>теге </a:t>
                </a:r>
                <a:r>
                  <a:rPr lang="ru-RU" sz="825" i="1" kern="0" dirty="0" err="1" smtClean="0">
                    <a:solidFill>
                      <a:prstClr val="black"/>
                    </a:solidFill>
                    <a:cs typeface="Times New Roman" pitchFamily="18" charset="0"/>
                  </a:rPr>
                  <a:t>дейінңге</a:t>
                </a:r>
                <a:endParaRPr lang="ru-RU" sz="825" i="1" kern="0" dirty="0">
                  <a:solidFill>
                    <a:prstClr val="black"/>
                  </a:solidFill>
                  <a:cs typeface="Times New Roman" pitchFamily="18" charset="0"/>
                </a:endParaRPr>
              </a:p>
            </p:txBody>
          </p:sp>
        </p:grpSp>
        <p:sp>
          <p:nvSpPr>
            <p:cNvPr id="17" name="Прямоугольник 64">
              <a:extLst>
                <a:ext uri="{FF2B5EF4-FFF2-40B4-BE49-F238E27FC236}">
                  <a16:creationId xmlns="" xmlns:a16="http://schemas.microsoft.com/office/drawing/2014/main" id="{3B024CDA-6AB8-3CEC-380D-E3D54B6D82A7}"/>
                </a:ext>
              </a:extLst>
            </p:cNvPr>
            <p:cNvSpPr>
              <a:spLocks noChangeArrowheads="1"/>
            </p:cNvSpPr>
            <p:nvPr/>
          </p:nvSpPr>
          <p:spPr bwMode="auto">
            <a:xfrm>
              <a:off x="1259915" y="4646107"/>
              <a:ext cx="1520825" cy="362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p>
              <a:pPr algn="ctr"/>
              <a:r>
                <a:rPr lang="kk-KZ" sz="800" kern="0" dirty="0">
                  <a:solidFill>
                    <a:prstClr val="black"/>
                  </a:solidFill>
                  <a:latin typeface="Century Gothic" panose="020B0502020202020204" pitchFamily="34" charset="0"/>
                  <a:cs typeface="Times New Roman" pitchFamily="18" charset="0"/>
                </a:rPr>
                <a:t>КРЕДИТТІҢ СОМАСЫ</a:t>
              </a:r>
              <a:endParaRPr lang="ru-RU" sz="800" kern="0" dirty="0">
                <a:solidFill>
                  <a:prstClr val="black"/>
                </a:solidFill>
                <a:latin typeface="Century Gothic" panose="020B0502020202020204" pitchFamily="34" charset="0"/>
                <a:cs typeface="Times New Roman" pitchFamily="18" charset="0"/>
              </a:endParaRPr>
            </a:p>
          </p:txBody>
        </p:sp>
      </p:grpSp>
      <p:sp>
        <p:nvSpPr>
          <p:cNvPr id="20" name="Прямоугольник 19">
            <a:extLst>
              <a:ext uri="{FF2B5EF4-FFF2-40B4-BE49-F238E27FC236}">
                <a16:creationId xmlns="" xmlns:a16="http://schemas.microsoft.com/office/drawing/2014/main" id="{7D7DB671-3A45-B50C-18F2-A3CF94C0BE75}"/>
              </a:ext>
            </a:extLst>
          </p:cNvPr>
          <p:cNvSpPr/>
          <p:nvPr/>
        </p:nvSpPr>
        <p:spPr>
          <a:xfrm>
            <a:off x="4559944" y="2300614"/>
            <a:ext cx="810481" cy="428347"/>
          </a:xfrm>
          <a:prstGeom prst="rect">
            <a:avLst/>
          </a:prstGeom>
        </p:spPr>
        <p:txBody>
          <a:bodyPr wrap="square" lIns="58444" tIns="29222" rIns="58444" bIns="29222">
            <a:spAutoFit/>
          </a:bodyPr>
          <a:lstStyle/>
          <a:p>
            <a:pPr algn="ctr">
              <a:defRPr/>
            </a:pPr>
            <a:r>
              <a:rPr lang="kk-KZ" sz="800" kern="0" dirty="0">
                <a:solidFill>
                  <a:prstClr val="black"/>
                </a:solidFill>
                <a:latin typeface="Century Gothic" panose="020B0502020202020204" pitchFamily="34" charset="0"/>
                <a:cs typeface="Times New Roman" pitchFamily="18" charset="0"/>
              </a:rPr>
              <a:t>* * КЕПІЛДІКТЕР</a:t>
            </a:r>
          </a:p>
          <a:p>
            <a:pPr algn="ctr">
              <a:defRPr/>
            </a:pPr>
            <a:r>
              <a:rPr lang="kk-KZ" sz="800" kern="0" dirty="0" smtClean="0">
                <a:solidFill>
                  <a:prstClr val="black"/>
                </a:solidFill>
                <a:latin typeface="Century Gothic" panose="020B0502020202020204" pitchFamily="34" charset="0"/>
                <a:cs typeface="Times New Roman" pitchFamily="18" charset="0"/>
              </a:rPr>
              <a:t>ДЕЙІН</a:t>
            </a:r>
            <a:endParaRPr lang="ru-RU" sz="800" kern="0" dirty="0">
              <a:solidFill>
                <a:prstClr val="black"/>
              </a:solidFill>
              <a:latin typeface="Century Gothic" panose="020B0502020202020204" pitchFamily="34" charset="0"/>
              <a:cs typeface="Times New Roman" pitchFamily="18" charset="0"/>
            </a:endParaRPr>
          </a:p>
        </p:txBody>
      </p:sp>
      <p:sp>
        <p:nvSpPr>
          <p:cNvPr id="21" name="TextBox 20">
            <a:extLst>
              <a:ext uri="{FF2B5EF4-FFF2-40B4-BE49-F238E27FC236}">
                <a16:creationId xmlns="" xmlns:a16="http://schemas.microsoft.com/office/drawing/2014/main" id="{DDC53AD7-B7A7-1FB8-D8D0-F87AB7A93551}"/>
              </a:ext>
            </a:extLst>
          </p:cNvPr>
          <p:cNvSpPr txBox="1"/>
          <p:nvPr/>
        </p:nvSpPr>
        <p:spPr>
          <a:xfrm>
            <a:off x="899592" y="2787774"/>
            <a:ext cx="2790408" cy="1512168"/>
          </a:xfrm>
          <a:prstGeom prst="rect">
            <a:avLst/>
          </a:prstGeom>
          <a:noFill/>
          <a:ln>
            <a:solidFill>
              <a:srgbClr val="79AE47"/>
            </a:solidFill>
            <a:prstDash val="sysDot"/>
          </a:ln>
        </p:spPr>
        <p:txBody>
          <a:bodyPr lIns="0" tIns="29222" rIns="0" bIns="29222">
            <a:noAutofit/>
          </a:bodyPr>
          <a:lstStyle/>
          <a:p>
            <a:pPr algn="ctr">
              <a:defRPr/>
            </a:pPr>
            <a:r>
              <a:rPr lang="ru-RU" sz="900" b="1" kern="0" dirty="0">
                <a:latin typeface="Century Gothic" panose="020B0502020202020204" pitchFamily="34" charset="0"/>
                <a:cs typeface="Times New Roman" pitchFamily="18" charset="0"/>
              </a:rPr>
              <a:t>Шағын, оның </a:t>
            </a:r>
            <a:r>
              <a:rPr lang="ru-RU" sz="900" b="1" kern="0" dirty="0" err="1">
                <a:latin typeface="Century Gothic" panose="020B0502020202020204" pitchFamily="34" charset="0"/>
                <a:cs typeface="Times New Roman" pitchFamily="18" charset="0"/>
              </a:rPr>
              <a:t>ішінде</a:t>
            </a:r>
            <a:r>
              <a:rPr lang="ru-RU" sz="900" b="1" kern="0" dirty="0">
                <a:latin typeface="Century Gothic" panose="020B0502020202020204" pitchFamily="34" charset="0"/>
                <a:cs typeface="Times New Roman" pitchFamily="18" charset="0"/>
              </a:rPr>
              <a:t> </a:t>
            </a:r>
            <a:r>
              <a:rPr lang="ru-RU" sz="900" b="1" kern="0" dirty="0" err="1" smtClean="0">
                <a:latin typeface="Century Gothic" panose="020B0502020202020204" pitchFamily="34" charset="0"/>
                <a:cs typeface="Times New Roman" pitchFamily="18" charset="0"/>
              </a:rPr>
              <a:t>микрокәсіпкерлік </a:t>
            </a:r>
            <a:r>
              <a:rPr lang="ru-RU" sz="900" b="1" kern="0" dirty="0">
                <a:latin typeface="Century Gothic" panose="020B0502020202020204" pitchFamily="34" charset="0"/>
                <a:cs typeface="Times New Roman" pitchFamily="18" charset="0"/>
              </a:rPr>
              <a:t>субъектілерін қолдау</a:t>
            </a:r>
            <a:endParaRPr lang="kk-KZ" sz="900" b="1" kern="0" dirty="0">
              <a:latin typeface="Century Gothic" panose="020B0502020202020204" pitchFamily="34" charset="0"/>
              <a:cs typeface="Times New Roman" pitchFamily="18" charset="0"/>
            </a:endParaRP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a:p>
            <a:pPr>
              <a:defRPr/>
            </a:pPr>
            <a:r>
              <a:rPr lang="kk-KZ" sz="900" kern="0" dirty="0">
                <a:solidFill>
                  <a:prstClr val="black"/>
                </a:solidFill>
                <a:cs typeface="Times New Roman" pitchFamily="18" charset="0"/>
              </a:rPr>
              <a:t>	</a:t>
            </a: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p:txBody>
      </p:sp>
      <p:grpSp>
        <p:nvGrpSpPr>
          <p:cNvPr id="22" name="Группа 21">
            <a:extLst>
              <a:ext uri="{FF2B5EF4-FFF2-40B4-BE49-F238E27FC236}">
                <a16:creationId xmlns="" xmlns:a16="http://schemas.microsoft.com/office/drawing/2014/main" id="{D5E67BBD-0908-2F36-BE16-A75580F723B4}"/>
              </a:ext>
            </a:extLst>
          </p:cNvPr>
          <p:cNvGrpSpPr/>
          <p:nvPr/>
        </p:nvGrpSpPr>
        <p:grpSpPr>
          <a:xfrm>
            <a:off x="2186930" y="3121468"/>
            <a:ext cx="1370651" cy="745880"/>
            <a:chOff x="1055557" y="4475532"/>
            <a:chExt cx="1520825" cy="1422376"/>
          </a:xfrm>
        </p:grpSpPr>
        <p:grpSp>
          <p:nvGrpSpPr>
            <p:cNvPr id="23" name="Группа 60">
              <a:extLst>
                <a:ext uri="{FF2B5EF4-FFF2-40B4-BE49-F238E27FC236}">
                  <a16:creationId xmlns="" xmlns:a16="http://schemas.microsoft.com/office/drawing/2014/main" id="{A5767F69-40F4-B896-5A84-CBEB302C2990}"/>
                </a:ext>
              </a:extLst>
            </p:cNvPr>
            <p:cNvGrpSpPr>
              <a:grpSpLocks/>
            </p:cNvGrpSpPr>
            <p:nvPr/>
          </p:nvGrpSpPr>
          <p:grpSpPr bwMode="auto">
            <a:xfrm>
              <a:off x="1071425" y="4583630"/>
              <a:ext cx="1387170" cy="1314278"/>
              <a:chOff x="7630744" y="2602999"/>
              <a:chExt cx="1386335" cy="1314309"/>
            </a:xfrm>
          </p:grpSpPr>
          <p:sp>
            <p:nvSpPr>
              <p:cNvPr id="25" name="Прямоугольник 24">
                <a:extLst>
                  <a:ext uri="{FF2B5EF4-FFF2-40B4-BE49-F238E27FC236}">
                    <a16:creationId xmlns="" xmlns:a16="http://schemas.microsoft.com/office/drawing/2014/main" id="{8320985B-651B-5EC5-2EF6-1277354600C2}"/>
                  </a:ext>
                </a:extLst>
              </p:cNvPr>
              <p:cNvSpPr>
                <a:spLocks noChangeArrowheads="1"/>
              </p:cNvSpPr>
              <p:nvPr/>
            </p:nvSpPr>
            <p:spPr bwMode="auto">
              <a:xfrm>
                <a:off x="8049544" y="2602999"/>
                <a:ext cx="572375" cy="12325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rIns="0">
                <a:spAutoFit/>
              </a:bodyPr>
              <a:lstStyle/>
              <a:p>
                <a:pPr algn="ctr"/>
                <a:r>
                  <a:rPr lang="ru-RU" sz="3600" b="1" kern="0" dirty="0">
                    <a:solidFill>
                      <a:srgbClr val="0858B8"/>
                    </a:solidFill>
                    <a:latin typeface="Century Gothic" panose="020B0502020202020204" pitchFamily="34" charset="0"/>
                    <a:cs typeface="Times New Roman" pitchFamily="18" charset="0"/>
                  </a:rPr>
                  <a:t>20</a:t>
                </a:r>
                <a:endParaRPr lang="ru-RU" sz="2400" kern="0" dirty="0">
                  <a:solidFill>
                    <a:srgbClr val="0858B8"/>
                  </a:solidFill>
                  <a:latin typeface="Century Gothic" panose="020B0502020202020204" pitchFamily="34" charset="0"/>
                  <a:cs typeface="Times New Roman" pitchFamily="18" charset="0"/>
                </a:endParaRPr>
              </a:p>
            </p:txBody>
          </p:sp>
          <p:sp>
            <p:nvSpPr>
              <p:cNvPr id="26" name="Прямоугольник 63">
                <a:extLst>
                  <a:ext uri="{FF2B5EF4-FFF2-40B4-BE49-F238E27FC236}">
                    <a16:creationId xmlns="" xmlns:a16="http://schemas.microsoft.com/office/drawing/2014/main" id="{F1152445-FEC4-DC7E-4348-77A4548CACB6}"/>
                  </a:ext>
                </a:extLst>
              </p:cNvPr>
              <p:cNvSpPr>
                <a:spLocks noChangeArrowheads="1"/>
              </p:cNvSpPr>
              <p:nvPr/>
            </p:nvSpPr>
            <p:spPr bwMode="auto">
              <a:xfrm>
                <a:off x="7630744" y="3499115"/>
                <a:ext cx="1386335" cy="41819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p>
                <a:pPr algn="ctr"/>
                <a:r>
                  <a:rPr lang="ru-RU" sz="825" i="1" kern="0" dirty="0" err="1">
                    <a:solidFill>
                      <a:prstClr val="black"/>
                    </a:solidFill>
                    <a:cs typeface="Times New Roman" pitchFamily="18" charset="0"/>
                  </a:rPr>
                  <a:t>млн</a:t>
                </a:r>
                <a:r>
                  <a:rPr lang="ru-RU" sz="825" i="1" kern="0" dirty="0">
                    <a:solidFill>
                      <a:prstClr val="black"/>
                    </a:solidFill>
                    <a:cs typeface="Times New Roman" pitchFamily="18" charset="0"/>
                  </a:rPr>
                  <a:t> </a:t>
                </a:r>
                <a:r>
                  <a:rPr lang="ru-RU" sz="825" i="1" kern="0" dirty="0" err="1" smtClean="0">
                    <a:solidFill>
                      <a:prstClr val="black"/>
                    </a:solidFill>
                    <a:cs typeface="Times New Roman" pitchFamily="18" charset="0"/>
                  </a:rPr>
                  <a:t>теңгеге дейін</a:t>
                </a:r>
                <a:endParaRPr lang="ru-RU" sz="825" i="1" kern="0" dirty="0">
                  <a:solidFill>
                    <a:prstClr val="black"/>
                  </a:solidFill>
                  <a:cs typeface="Times New Roman" pitchFamily="18" charset="0"/>
                </a:endParaRPr>
              </a:p>
            </p:txBody>
          </p:sp>
        </p:grpSp>
        <p:sp>
          <p:nvSpPr>
            <p:cNvPr id="24" name="Прямоугольник 64">
              <a:extLst>
                <a:ext uri="{FF2B5EF4-FFF2-40B4-BE49-F238E27FC236}">
                  <a16:creationId xmlns="" xmlns:a16="http://schemas.microsoft.com/office/drawing/2014/main" id="{DE76822C-645E-6D74-9175-E39F12F8D586}"/>
                </a:ext>
              </a:extLst>
            </p:cNvPr>
            <p:cNvSpPr>
              <a:spLocks noChangeArrowheads="1"/>
            </p:cNvSpPr>
            <p:nvPr/>
          </p:nvSpPr>
          <p:spPr bwMode="auto">
            <a:xfrm>
              <a:off x="1055557" y="4475532"/>
              <a:ext cx="1520825" cy="4108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p>
              <a:pPr algn="ctr"/>
              <a:r>
                <a:rPr lang="kk-KZ" sz="800" kern="0" dirty="0">
                  <a:solidFill>
                    <a:prstClr val="black"/>
                  </a:solidFill>
                  <a:latin typeface="Century Gothic" panose="020B0502020202020204" pitchFamily="34" charset="0"/>
                  <a:cs typeface="Times New Roman" pitchFamily="18" charset="0"/>
                </a:rPr>
                <a:t>КРЕДИТТІҢ СОМАСЫ</a:t>
              </a:r>
              <a:endParaRPr lang="ru-RU" sz="800" kern="0" dirty="0">
                <a:solidFill>
                  <a:prstClr val="black"/>
                </a:solidFill>
                <a:latin typeface="Century Gothic" panose="020B0502020202020204" pitchFamily="34" charset="0"/>
                <a:cs typeface="Times New Roman" pitchFamily="18" charset="0"/>
              </a:endParaRPr>
            </a:p>
          </p:txBody>
        </p:sp>
      </p:grpSp>
      <p:sp>
        <p:nvSpPr>
          <p:cNvPr id="27" name="Прямоугольник 26">
            <a:extLst>
              <a:ext uri="{FF2B5EF4-FFF2-40B4-BE49-F238E27FC236}">
                <a16:creationId xmlns="" xmlns:a16="http://schemas.microsoft.com/office/drawing/2014/main" id="{79A6391C-3044-C820-6DF6-61B5B4D894A8}"/>
              </a:ext>
            </a:extLst>
          </p:cNvPr>
          <p:cNvSpPr/>
          <p:nvPr/>
        </p:nvSpPr>
        <p:spPr>
          <a:xfrm>
            <a:off x="1114664" y="3700882"/>
            <a:ext cx="760657" cy="185973"/>
          </a:xfrm>
          <a:prstGeom prst="rect">
            <a:avLst/>
          </a:prstGeom>
        </p:spPr>
        <p:txBody>
          <a:bodyPr wrap="square" lIns="58444" tIns="29222" rIns="58444" bIns="29222">
            <a:spAutoFit/>
          </a:bodyPr>
          <a:lstStyle/>
          <a:p>
            <a:pPr algn="ctr">
              <a:defRPr/>
            </a:pPr>
            <a:r>
              <a:rPr lang="kk-KZ" sz="800" kern="0" dirty="0">
                <a:solidFill>
                  <a:prstClr val="black"/>
                </a:solidFill>
                <a:latin typeface="Century Gothic" panose="020B0502020202020204" pitchFamily="34" charset="0"/>
                <a:cs typeface="Times New Roman" pitchFamily="18" charset="0"/>
              </a:rPr>
              <a:t>КЕПІЛДІКТЕР</a:t>
            </a:r>
          </a:p>
        </p:txBody>
      </p:sp>
      <p:sp>
        <p:nvSpPr>
          <p:cNvPr id="28" name="Прямоугольник 12">
            <a:extLst>
              <a:ext uri="{FF2B5EF4-FFF2-40B4-BE49-F238E27FC236}">
                <a16:creationId xmlns="" xmlns:a16="http://schemas.microsoft.com/office/drawing/2014/main" id="{4C566749-2D61-60D6-C51C-A3E92DAAC740}"/>
              </a:ext>
            </a:extLst>
          </p:cNvPr>
          <p:cNvSpPr>
            <a:spLocks noChangeArrowheads="1"/>
          </p:cNvSpPr>
          <p:nvPr/>
        </p:nvSpPr>
        <p:spPr bwMode="auto">
          <a:xfrm>
            <a:off x="2500298" y="3714758"/>
            <a:ext cx="880147" cy="682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29222" rIns="0" bIns="29222">
            <a:spAutoFit/>
          </a:bodyPr>
          <a:lstStyle/>
          <a:p>
            <a:pPr algn="ctr"/>
            <a:r>
              <a:rPr lang="ru-RU" sz="4000" b="1" kern="0" dirty="0">
                <a:solidFill>
                  <a:srgbClr val="AFD200"/>
                </a:solidFill>
                <a:latin typeface="Century Gothic" panose="020B0502020202020204" pitchFamily="34" charset="0"/>
                <a:cs typeface="Times New Roman" pitchFamily="18" charset="0"/>
              </a:rPr>
              <a:t>85</a:t>
            </a:r>
            <a:r>
              <a:rPr lang="ru-RU" sz="2800" kern="0" dirty="0">
                <a:solidFill>
                  <a:srgbClr val="AFD200"/>
                </a:solidFill>
                <a:latin typeface="Century Gothic" panose="020B0502020202020204" pitchFamily="34" charset="0"/>
                <a:cs typeface="Times New Roman" pitchFamily="18" charset="0"/>
              </a:rPr>
              <a:t>%</a:t>
            </a:r>
          </a:p>
        </p:txBody>
      </p:sp>
      <p:pic>
        <p:nvPicPr>
          <p:cNvPr id="29" name="Picture 2" descr="C:\Users\YERMEK~1.ABD\AppData\Local\Temp\54a058be9dbb4a81876f19d5ec56855c.png">
            <a:extLst>
              <a:ext uri="{FF2B5EF4-FFF2-40B4-BE49-F238E27FC236}">
                <a16:creationId xmlns="" xmlns:a16="http://schemas.microsoft.com/office/drawing/2014/main" id="{8FAB5F17-0592-1427-34EB-AF1D664C8F61}"/>
              </a:ext>
            </a:extLst>
          </p:cNvPr>
          <p:cNvPicPr>
            <a:picLocks noChangeAspect="1" noChangeArrowheads="1"/>
          </p:cNvPicPr>
          <p:nvPr/>
        </p:nvPicPr>
        <p:blipFill>
          <a:blip r:embed="rId3" cstate="print">
            <a:duotone>
              <a:srgbClr val="4584D3">
                <a:shade val="45000"/>
                <a:satMod val="135000"/>
              </a:srgbClr>
              <a:prstClr val="white"/>
            </a:duotone>
            <a:extLst>
              <a:ext uri="{28A0092B-C50C-407E-A947-70E740481C1C}">
                <a14:useLocalDpi xmlns="" xmlns:a14="http://schemas.microsoft.com/office/drawing/2010/main" val="0"/>
              </a:ext>
            </a:extLst>
          </a:blip>
          <a:srcRect/>
          <a:stretch>
            <a:fillRect/>
          </a:stretch>
        </p:blipFill>
        <p:spPr bwMode="auto">
          <a:xfrm>
            <a:off x="1174256" y="3192155"/>
            <a:ext cx="641474" cy="621444"/>
          </a:xfrm>
          <a:prstGeom prst="rect">
            <a:avLst/>
          </a:prstGeom>
          <a:noFill/>
          <a:extLst>
            <a:ext uri="{909E8E84-426E-40DD-AFC4-6F175D3DCCD1}">
              <a14:hiddenFill xmlns="" xmlns:a14="http://schemas.microsoft.com/office/drawing/2010/main">
                <a:solidFill>
                  <a:srgbClr val="FFFFFF"/>
                </a:solidFill>
              </a14:hiddenFill>
            </a:ext>
          </a:extLst>
        </p:spPr>
      </p:pic>
      <p:pic>
        <p:nvPicPr>
          <p:cNvPr id="30" name="Picture 2" descr="C:\Users\YERMEK~1.ABD\AppData\Local\Temp\54a058be9dbb4a81876f19d5ec56855c.png">
            <a:extLst>
              <a:ext uri="{FF2B5EF4-FFF2-40B4-BE49-F238E27FC236}">
                <a16:creationId xmlns="" xmlns:a16="http://schemas.microsoft.com/office/drawing/2014/main" id="{D0A38D56-677E-60ED-6A04-4ADB2170FCC5}"/>
              </a:ext>
            </a:extLst>
          </p:cNvPr>
          <p:cNvPicPr>
            <a:picLocks noChangeAspect="1" noChangeArrowheads="1"/>
          </p:cNvPicPr>
          <p:nvPr/>
        </p:nvPicPr>
        <p:blipFill>
          <a:blip r:embed="rId4" cstate="print">
            <a:duotone>
              <a:srgbClr val="4584D3">
                <a:shade val="45000"/>
                <a:satMod val="135000"/>
              </a:srgbClr>
              <a:prstClr val="white"/>
            </a:duotone>
            <a:extLst>
              <a:ext uri="{28A0092B-C50C-407E-A947-70E740481C1C}">
                <a14:useLocalDpi xmlns="" xmlns:a14="http://schemas.microsoft.com/office/drawing/2010/main" val="0"/>
              </a:ext>
            </a:extLst>
          </a:blip>
          <a:srcRect/>
          <a:stretch>
            <a:fillRect/>
          </a:stretch>
        </p:blipFill>
        <p:spPr bwMode="auto">
          <a:xfrm>
            <a:off x="4618651" y="1686329"/>
            <a:ext cx="646016" cy="597250"/>
          </a:xfrm>
          <a:prstGeom prst="rect">
            <a:avLst/>
          </a:prstGeom>
          <a:noFill/>
          <a:extLst>
            <a:ext uri="{909E8E84-426E-40DD-AFC4-6F175D3DCCD1}">
              <a14:hiddenFill xmlns="" xmlns:a14="http://schemas.microsoft.com/office/drawing/2010/main">
                <a:solidFill>
                  <a:srgbClr val="FFFFFF"/>
                </a:solidFill>
              </a14:hiddenFill>
            </a:ext>
          </a:extLst>
        </p:spPr>
      </p:pic>
      <p:sp>
        <p:nvSpPr>
          <p:cNvPr id="31" name="TextBox 30">
            <a:extLst>
              <a:ext uri="{FF2B5EF4-FFF2-40B4-BE49-F238E27FC236}">
                <a16:creationId xmlns="" xmlns:a16="http://schemas.microsoft.com/office/drawing/2014/main" id="{527B5304-36E8-CE03-0218-0DF0BFE73B49}"/>
              </a:ext>
            </a:extLst>
          </p:cNvPr>
          <p:cNvSpPr txBox="1"/>
          <p:nvPr/>
        </p:nvSpPr>
        <p:spPr>
          <a:xfrm>
            <a:off x="4499992" y="2787774"/>
            <a:ext cx="2929679" cy="1510367"/>
          </a:xfrm>
          <a:prstGeom prst="rect">
            <a:avLst/>
          </a:prstGeom>
          <a:noFill/>
          <a:ln>
            <a:solidFill>
              <a:srgbClr val="79AE47"/>
            </a:solidFill>
            <a:prstDash val="sysDot"/>
          </a:ln>
        </p:spPr>
        <p:txBody>
          <a:bodyPr lIns="0" tIns="29222" rIns="0" bIns="29222">
            <a:noAutofit/>
          </a:bodyPr>
          <a:lstStyle/>
          <a:p>
            <a:pPr algn="ctr">
              <a:defRPr/>
            </a:pPr>
            <a:r>
              <a:rPr lang="ru-RU" sz="900" b="1" kern="0" dirty="0">
                <a:latin typeface="Century Gothic" panose="020B0502020202020204" pitchFamily="34" charset="0"/>
                <a:cs typeface="Times New Roman" pitchFamily="18" charset="0"/>
              </a:rPr>
              <a:t>Купондық сыйақыға кепілдік беру</a:t>
            </a:r>
            <a:endParaRPr lang="kk-KZ" sz="900" b="1" kern="0" dirty="0">
              <a:latin typeface="Century Gothic" panose="020B0502020202020204" pitchFamily="34" charset="0"/>
              <a:cs typeface="Times New Roman" pitchFamily="18" charset="0"/>
            </a:endParaRP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a:p>
            <a:pPr>
              <a:defRPr/>
            </a:pPr>
            <a:r>
              <a:rPr lang="kk-KZ" sz="900" kern="0" dirty="0">
                <a:solidFill>
                  <a:prstClr val="black"/>
                </a:solidFill>
                <a:cs typeface="Times New Roman" pitchFamily="18" charset="0"/>
              </a:rPr>
              <a:t>	</a:t>
            </a:r>
          </a:p>
          <a:p>
            <a:pPr>
              <a:defRPr/>
            </a:pPr>
            <a:endParaRPr lang="kk-KZ" sz="900" kern="0" dirty="0">
              <a:solidFill>
                <a:prstClr val="black"/>
              </a:solidFill>
              <a:cs typeface="Times New Roman" pitchFamily="18" charset="0"/>
            </a:endParaRPr>
          </a:p>
          <a:p>
            <a:pPr>
              <a:defRPr/>
            </a:pPr>
            <a:endParaRPr lang="kk-KZ" sz="900" kern="0" dirty="0">
              <a:solidFill>
                <a:prstClr val="black"/>
              </a:solidFill>
              <a:cs typeface="Times New Roman" pitchFamily="18" charset="0"/>
            </a:endParaRPr>
          </a:p>
        </p:txBody>
      </p:sp>
      <p:sp>
        <p:nvSpPr>
          <p:cNvPr id="32" name="Прямоугольник 12">
            <a:extLst>
              <a:ext uri="{FF2B5EF4-FFF2-40B4-BE49-F238E27FC236}">
                <a16:creationId xmlns="" xmlns:a16="http://schemas.microsoft.com/office/drawing/2014/main" id="{A71522D5-046D-B829-BBE2-6DC7E8FAA341}"/>
              </a:ext>
            </a:extLst>
          </p:cNvPr>
          <p:cNvSpPr>
            <a:spLocks noChangeArrowheads="1"/>
          </p:cNvSpPr>
          <p:nvPr/>
        </p:nvSpPr>
        <p:spPr bwMode="auto">
          <a:xfrm>
            <a:off x="6137953" y="3733846"/>
            <a:ext cx="922841" cy="682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29222" rIns="0" bIns="29222">
            <a:spAutoFit/>
          </a:bodyPr>
          <a:lstStyle/>
          <a:p>
            <a:pPr algn="ctr"/>
            <a:r>
              <a:rPr lang="ru-RU" sz="4000" b="1" kern="0" dirty="0">
                <a:solidFill>
                  <a:srgbClr val="AFD200"/>
                </a:solidFill>
                <a:latin typeface="Century Gothic" panose="020B0502020202020204" pitchFamily="34" charset="0"/>
                <a:cs typeface="Times New Roman" pitchFamily="18" charset="0"/>
              </a:rPr>
              <a:t>50</a:t>
            </a:r>
            <a:r>
              <a:rPr lang="ru-RU" sz="2800" kern="0" dirty="0">
                <a:solidFill>
                  <a:srgbClr val="AFD200"/>
                </a:solidFill>
                <a:latin typeface="Century Gothic" panose="020B0502020202020204" pitchFamily="34" charset="0"/>
                <a:cs typeface="Times New Roman" pitchFamily="18" charset="0"/>
              </a:rPr>
              <a:t>%</a:t>
            </a:r>
          </a:p>
        </p:txBody>
      </p:sp>
      <p:grpSp>
        <p:nvGrpSpPr>
          <p:cNvPr id="33" name="Группа 32">
            <a:extLst>
              <a:ext uri="{FF2B5EF4-FFF2-40B4-BE49-F238E27FC236}">
                <a16:creationId xmlns="" xmlns:a16="http://schemas.microsoft.com/office/drawing/2014/main" id="{E9B368A5-D6C4-96FF-D304-430E2A2EBB1C}"/>
              </a:ext>
            </a:extLst>
          </p:cNvPr>
          <p:cNvGrpSpPr/>
          <p:nvPr/>
        </p:nvGrpSpPr>
        <p:grpSpPr>
          <a:xfrm>
            <a:off x="5820277" y="3049835"/>
            <a:ext cx="1437140" cy="841022"/>
            <a:chOff x="1054487" y="4485813"/>
            <a:chExt cx="1520825" cy="1495148"/>
          </a:xfrm>
        </p:grpSpPr>
        <p:grpSp>
          <p:nvGrpSpPr>
            <p:cNvPr id="34" name="Группа 60">
              <a:extLst>
                <a:ext uri="{FF2B5EF4-FFF2-40B4-BE49-F238E27FC236}">
                  <a16:creationId xmlns="" xmlns:a16="http://schemas.microsoft.com/office/drawing/2014/main" id="{5C750BDF-87FA-C925-1C47-4725A8D5DE69}"/>
                </a:ext>
              </a:extLst>
            </p:cNvPr>
            <p:cNvGrpSpPr>
              <a:grpSpLocks/>
            </p:cNvGrpSpPr>
            <p:nvPr/>
          </p:nvGrpSpPr>
          <p:grpSpPr bwMode="auto">
            <a:xfrm>
              <a:off x="1065360" y="4775024"/>
              <a:ext cx="1387170" cy="1205937"/>
              <a:chOff x="7624689" y="2794391"/>
              <a:chExt cx="1386336" cy="1205963"/>
            </a:xfrm>
          </p:grpSpPr>
          <p:sp>
            <p:nvSpPr>
              <p:cNvPr id="36" name="Прямоугольник 61">
                <a:extLst>
                  <a:ext uri="{FF2B5EF4-FFF2-40B4-BE49-F238E27FC236}">
                    <a16:creationId xmlns="" xmlns:a16="http://schemas.microsoft.com/office/drawing/2014/main" id="{D6F6EDC6-45B3-E17E-5605-5DF20FE6C4DF}"/>
                  </a:ext>
                </a:extLst>
              </p:cNvPr>
              <p:cNvSpPr>
                <a:spLocks noChangeArrowheads="1"/>
              </p:cNvSpPr>
              <p:nvPr/>
            </p:nvSpPr>
            <p:spPr bwMode="auto">
              <a:xfrm>
                <a:off x="8181383" y="2794391"/>
                <a:ext cx="272947" cy="11490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rIns="0">
                <a:spAutoFit/>
              </a:bodyPr>
              <a:lstStyle/>
              <a:p>
                <a:pPr algn="ctr"/>
                <a:r>
                  <a:rPr lang="ru-RU" sz="3600" b="1" kern="0" dirty="0">
                    <a:solidFill>
                      <a:srgbClr val="0858B8"/>
                    </a:solidFill>
                    <a:latin typeface="Century Gothic" panose="020B0502020202020204" pitchFamily="34" charset="0"/>
                    <a:cs typeface="Times New Roman" pitchFamily="18" charset="0"/>
                  </a:rPr>
                  <a:t>5</a:t>
                </a:r>
                <a:endParaRPr lang="ru-RU" sz="3300" kern="0" dirty="0">
                  <a:solidFill>
                    <a:srgbClr val="0858B8"/>
                  </a:solidFill>
                  <a:latin typeface="Century Gothic" panose="020B0502020202020204" pitchFamily="34" charset="0"/>
                  <a:cs typeface="Times New Roman" pitchFamily="18" charset="0"/>
                </a:endParaRPr>
              </a:p>
            </p:txBody>
          </p:sp>
          <p:sp>
            <p:nvSpPr>
              <p:cNvPr id="37" name="Прямоугольник 63">
                <a:extLst>
                  <a:ext uri="{FF2B5EF4-FFF2-40B4-BE49-F238E27FC236}">
                    <a16:creationId xmlns="" xmlns:a16="http://schemas.microsoft.com/office/drawing/2014/main" id="{A0CE8426-BFA0-DC92-A4EF-522748F5B5A4}"/>
                  </a:ext>
                </a:extLst>
              </p:cNvPr>
              <p:cNvSpPr>
                <a:spLocks noChangeArrowheads="1"/>
              </p:cNvSpPr>
              <p:nvPr/>
            </p:nvSpPr>
            <p:spPr bwMode="auto">
              <a:xfrm>
                <a:off x="7624689" y="3610494"/>
                <a:ext cx="1386336" cy="3898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p>
                <a:pPr algn="ctr"/>
                <a:r>
                  <a:rPr lang="ru-RU" sz="825" i="1" kern="0" dirty="0" err="1">
                    <a:solidFill>
                      <a:prstClr val="black"/>
                    </a:solidFill>
                    <a:cs typeface="Times New Roman" pitchFamily="18" charset="0"/>
                  </a:rPr>
                  <a:t>млрд</a:t>
                </a:r>
                <a:r>
                  <a:rPr lang="ru-RU" sz="825" i="1" kern="0" dirty="0">
                    <a:solidFill>
                      <a:prstClr val="black"/>
                    </a:solidFill>
                    <a:cs typeface="Times New Roman" pitchFamily="18" charset="0"/>
                  </a:rPr>
                  <a:t> </a:t>
                </a:r>
                <a:r>
                  <a:rPr lang="ru-RU" sz="825" i="1" kern="0" dirty="0" err="1" smtClean="0">
                    <a:solidFill>
                      <a:prstClr val="black"/>
                    </a:solidFill>
                    <a:cs typeface="Times New Roman" pitchFamily="18" charset="0"/>
                  </a:rPr>
                  <a:t>теңгеге дейін</a:t>
                </a:r>
                <a:endParaRPr lang="ru-RU" sz="825" i="1" kern="0" dirty="0">
                  <a:solidFill>
                    <a:prstClr val="black"/>
                  </a:solidFill>
                  <a:cs typeface="Times New Roman" pitchFamily="18" charset="0"/>
                </a:endParaRPr>
              </a:p>
            </p:txBody>
          </p:sp>
        </p:grpSp>
        <p:sp>
          <p:nvSpPr>
            <p:cNvPr id="35" name="Прямоугольник 64">
              <a:extLst>
                <a:ext uri="{FF2B5EF4-FFF2-40B4-BE49-F238E27FC236}">
                  <a16:creationId xmlns="" xmlns:a16="http://schemas.microsoft.com/office/drawing/2014/main" id="{54927936-BCF8-DC27-56C5-4B1D8DAC6EDF}"/>
                </a:ext>
              </a:extLst>
            </p:cNvPr>
            <p:cNvSpPr>
              <a:spLocks noChangeArrowheads="1"/>
            </p:cNvSpPr>
            <p:nvPr/>
          </p:nvSpPr>
          <p:spPr bwMode="auto">
            <a:xfrm>
              <a:off x="1054487" y="4485813"/>
              <a:ext cx="1520825" cy="6155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p>
              <a:pPr algn="ctr"/>
              <a:r>
                <a:rPr lang="kk-KZ" sz="800" kern="0" dirty="0">
                  <a:solidFill>
                    <a:prstClr val="black"/>
                  </a:solidFill>
                  <a:latin typeface="Century Gothic" panose="020B0502020202020204" pitchFamily="34" charset="0"/>
                  <a:cs typeface="Times New Roman" pitchFamily="18" charset="0"/>
                </a:rPr>
                <a:t>ОБЛИГАЦИЯЛАР ШЫҒАРЫЛЫМЫНЫҢ ҚҰНЫ</a:t>
              </a:r>
            </a:p>
          </p:txBody>
        </p:sp>
      </p:grpSp>
      <p:sp>
        <p:nvSpPr>
          <p:cNvPr id="38" name="Прямоугольник 37">
            <a:extLst>
              <a:ext uri="{FF2B5EF4-FFF2-40B4-BE49-F238E27FC236}">
                <a16:creationId xmlns="" xmlns:a16="http://schemas.microsoft.com/office/drawing/2014/main" id="{BC1C6DB4-F3DA-CD73-3D7D-AF41DDDB91E7}"/>
              </a:ext>
            </a:extLst>
          </p:cNvPr>
          <p:cNvSpPr/>
          <p:nvPr/>
        </p:nvSpPr>
        <p:spPr>
          <a:xfrm>
            <a:off x="4577990" y="3702382"/>
            <a:ext cx="786803" cy="312930"/>
          </a:xfrm>
          <a:prstGeom prst="rect">
            <a:avLst/>
          </a:prstGeom>
        </p:spPr>
        <p:txBody>
          <a:bodyPr wrap="square" lIns="58444" tIns="29222" rIns="58444" bIns="29222">
            <a:spAutoFit/>
          </a:bodyPr>
          <a:lstStyle/>
          <a:p>
            <a:pPr algn="ctr">
              <a:defRPr/>
            </a:pPr>
            <a:r>
              <a:rPr lang="kk-KZ" sz="800" kern="0" dirty="0">
                <a:solidFill>
                  <a:prstClr val="black"/>
                </a:solidFill>
                <a:latin typeface="Century Gothic" panose="020B0502020202020204" pitchFamily="34" charset="0"/>
                <a:cs typeface="Times New Roman" pitchFamily="18" charset="0"/>
              </a:rPr>
              <a:t>КЕПІЛДІКТЕР</a:t>
            </a:r>
          </a:p>
          <a:p>
            <a:pPr algn="ctr">
              <a:defRPr/>
            </a:pPr>
            <a:r>
              <a:rPr lang="kk-KZ" sz="800" kern="0" dirty="0" smtClean="0">
                <a:solidFill>
                  <a:prstClr val="black"/>
                </a:solidFill>
                <a:latin typeface="Century Gothic" panose="020B0502020202020204" pitchFamily="34" charset="0"/>
                <a:cs typeface="Times New Roman" pitchFamily="18" charset="0"/>
              </a:rPr>
              <a:t>ДЕЙІН</a:t>
            </a:r>
            <a:endParaRPr lang="ru-RU" sz="800" kern="0" dirty="0">
              <a:solidFill>
                <a:prstClr val="black"/>
              </a:solidFill>
              <a:latin typeface="Century Gothic" panose="020B0502020202020204" pitchFamily="34" charset="0"/>
              <a:cs typeface="Times New Roman" pitchFamily="18" charset="0"/>
            </a:endParaRPr>
          </a:p>
        </p:txBody>
      </p:sp>
      <p:pic>
        <p:nvPicPr>
          <p:cNvPr id="39" name="Picture 2" descr="C:\Users\YERMEK~1.ABD\AppData\Local\Temp\54a058be9dbb4a81876f19d5ec56855c.png">
            <a:extLst>
              <a:ext uri="{FF2B5EF4-FFF2-40B4-BE49-F238E27FC236}">
                <a16:creationId xmlns="" xmlns:a16="http://schemas.microsoft.com/office/drawing/2014/main" id="{1A6FF3E8-317A-BEA1-D7CD-C15000A0288E}"/>
              </a:ext>
            </a:extLst>
          </p:cNvPr>
          <p:cNvPicPr>
            <a:picLocks noChangeAspect="1" noChangeArrowheads="1"/>
          </p:cNvPicPr>
          <p:nvPr/>
        </p:nvPicPr>
        <p:blipFill>
          <a:blip r:embed="rId2" cstate="print">
            <a:duotone>
              <a:srgbClr val="4584D3">
                <a:shade val="45000"/>
                <a:satMod val="135000"/>
              </a:srgbClr>
              <a:prstClr val="white"/>
            </a:duotone>
            <a:extLst>
              <a:ext uri="{28A0092B-C50C-407E-A947-70E740481C1C}">
                <a14:useLocalDpi xmlns="" xmlns:a14="http://schemas.microsoft.com/office/drawing/2010/main" val="0"/>
              </a:ext>
            </a:extLst>
          </a:blip>
          <a:srcRect/>
          <a:stretch>
            <a:fillRect/>
          </a:stretch>
        </p:blipFill>
        <p:spPr bwMode="auto">
          <a:xfrm>
            <a:off x="4663354" y="3121467"/>
            <a:ext cx="672590" cy="66661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28147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8388424" y="4759694"/>
            <a:ext cx="358952" cy="274320"/>
          </a:xfrm>
        </p:spPr>
        <p:txBody>
          <a:bodyPr/>
          <a:lstStyle/>
          <a:p>
            <a:fld id="{2BFBE491-5EF2-4275-9C8C-803B79656BAF}" type="slidenum">
              <a:rPr lang="ru-RU" smtClean="0"/>
              <a:pPr/>
              <a:t>5</a:t>
            </a:fld>
            <a:endParaRPr lang="ru-RU" dirty="0"/>
          </a:p>
        </p:txBody>
      </p:sp>
      <p:sp>
        <p:nvSpPr>
          <p:cNvPr id="15" name="Заголовок 1"/>
          <p:cNvSpPr txBox="1">
            <a:spLocks/>
          </p:cNvSpPr>
          <p:nvPr/>
        </p:nvSpPr>
        <p:spPr>
          <a:xfrm>
            <a:off x="670470" y="191308"/>
            <a:ext cx="5816111" cy="68232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2100" b="1" dirty="0">
                <a:latin typeface="Arial Narrow" panose="020B0606020202030204" pitchFamily="34" charset="0"/>
              </a:rPr>
              <a:t>Қарапайым заттар экономикасы</a:t>
            </a:r>
          </a:p>
        </p:txBody>
      </p:sp>
      <p:sp>
        <p:nvSpPr>
          <p:cNvPr id="9" name="Прямоугольник 8"/>
          <p:cNvSpPr/>
          <p:nvPr/>
        </p:nvSpPr>
        <p:spPr>
          <a:xfrm>
            <a:off x="3281238" y="811283"/>
            <a:ext cx="2261125" cy="369332"/>
          </a:xfrm>
          <a:prstGeom prst="rect">
            <a:avLst/>
          </a:prstGeom>
        </p:spPr>
        <p:txBody>
          <a:bodyPr wrap="square" anchor="ctr">
            <a:spAutoFit/>
          </a:bodyPr>
          <a:lstStyle/>
          <a:p>
            <a:pPr algn="ctr"/>
            <a:r>
              <a:rPr lang="ru-RU" b="1" u="sng" dirty="0">
                <a:solidFill>
                  <a:srgbClr val="00B050"/>
                </a:solidFill>
                <a:latin typeface="Arial Narrow" panose="020B0606020202030204" pitchFamily="34" charset="0"/>
              </a:rPr>
              <a:t>Субсидиялау</a:t>
            </a:r>
          </a:p>
        </p:txBody>
      </p:sp>
      <p:sp>
        <p:nvSpPr>
          <p:cNvPr id="10" name="Прямоугольник 9"/>
          <p:cNvSpPr/>
          <p:nvPr/>
        </p:nvSpPr>
        <p:spPr>
          <a:xfrm>
            <a:off x="3281238" y="2681448"/>
            <a:ext cx="2261125" cy="369332"/>
          </a:xfrm>
          <a:prstGeom prst="rect">
            <a:avLst/>
          </a:prstGeom>
        </p:spPr>
        <p:txBody>
          <a:bodyPr wrap="square" anchor="ctr">
            <a:spAutoFit/>
          </a:bodyPr>
          <a:lstStyle/>
          <a:p>
            <a:pPr algn="ctr"/>
            <a:r>
              <a:rPr lang="ru-RU" b="1" u="sng" dirty="0">
                <a:solidFill>
                  <a:srgbClr val="00B050"/>
                </a:solidFill>
                <a:latin typeface="Arial Narrow" panose="020B0606020202030204" pitchFamily="34" charset="0"/>
              </a:rPr>
              <a:t>Кепілдік беру</a:t>
            </a:r>
          </a:p>
        </p:txBody>
      </p:sp>
      <p:sp>
        <p:nvSpPr>
          <p:cNvPr id="11" name="TextBox 10"/>
          <p:cNvSpPr txBox="1"/>
          <p:nvPr/>
        </p:nvSpPr>
        <p:spPr>
          <a:xfrm>
            <a:off x="526198" y="1220713"/>
            <a:ext cx="7670431" cy="1283450"/>
          </a:xfrm>
          <a:prstGeom prst="rect">
            <a:avLst/>
          </a:prstGeom>
          <a:noFill/>
          <a:ln>
            <a:solidFill>
              <a:srgbClr val="79AE47"/>
            </a:solidFill>
            <a:prstDash val="sysDot"/>
          </a:ln>
        </p:spPr>
        <p:txBody>
          <a:bodyPr lIns="0" tIns="29222" rIns="0" bIns="29222">
            <a:noAutofit/>
          </a:bodyPr>
          <a:lstStyle/>
          <a:p>
            <a:pPr>
              <a:defRPr/>
            </a:pPr>
            <a:endParaRPr lang="kk-KZ" sz="900" kern="0" dirty="0">
              <a:solidFill>
                <a:prstClr val="black"/>
              </a:solidFill>
              <a:latin typeface="Century Gothic"/>
              <a:cs typeface="Times New Roman" pitchFamily="18" charset="0"/>
            </a:endParaRPr>
          </a:p>
          <a:p>
            <a:pPr>
              <a:defRPr/>
            </a:pPr>
            <a:endParaRPr lang="kk-KZ" sz="900" kern="0" dirty="0">
              <a:solidFill>
                <a:prstClr val="black"/>
              </a:solidFill>
              <a:latin typeface="Century Gothic"/>
              <a:cs typeface="Times New Roman" pitchFamily="18" charset="0"/>
            </a:endParaRPr>
          </a:p>
          <a:p>
            <a:pPr>
              <a:defRPr/>
            </a:pPr>
            <a:endParaRPr lang="kk-KZ" sz="900" kern="0" dirty="0">
              <a:solidFill>
                <a:prstClr val="black"/>
              </a:solidFill>
              <a:latin typeface="Century Gothic"/>
              <a:cs typeface="Times New Roman" pitchFamily="18" charset="0"/>
            </a:endParaRPr>
          </a:p>
          <a:p>
            <a:pPr>
              <a:defRPr/>
            </a:pPr>
            <a:endParaRPr lang="kk-KZ" sz="900" kern="0" dirty="0">
              <a:solidFill>
                <a:prstClr val="black"/>
              </a:solidFill>
              <a:latin typeface="Century Gothic"/>
              <a:cs typeface="Times New Roman" pitchFamily="18" charset="0"/>
            </a:endParaRPr>
          </a:p>
          <a:p>
            <a:pPr>
              <a:defRPr/>
            </a:pPr>
            <a:r>
              <a:rPr lang="kk-KZ" sz="900" kern="0" dirty="0">
                <a:solidFill>
                  <a:prstClr val="black"/>
                </a:solidFill>
                <a:latin typeface="Century Gothic"/>
                <a:cs typeface="Times New Roman" pitchFamily="18" charset="0"/>
              </a:rPr>
              <a:t>	</a:t>
            </a:r>
          </a:p>
          <a:p>
            <a:pPr>
              <a:defRPr/>
            </a:pPr>
            <a:endParaRPr lang="kk-KZ" sz="900" kern="0" dirty="0">
              <a:solidFill>
                <a:prstClr val="black"/>
              </a:solidFill>
              <a:latin typeface="Century Gothic"/>
              <a:cs typeface="Times New Roman" pitchFamily="18" charset="0"/>
            </a:endParaRPr>
          </a:p>
          <a:p>
            <a:pPr>
              <a:defRPr/>
            </a:pPr>
            <a:endParaRPr lang="kk-KZ" sz="900" kern="0" dirty="0">
              <a:solidFill>
                <a:prstClr val="black"/>
              </a:solidFill>
              <a:latin typeface="Century Gothic"/>
              <a:cs typeface="Times New Roman" pitchFamily="18" charset="0"/>
            </a:endParaRPr>
          </a:p>
        </p:txBody>
      </p:sp>
      <p:sp>
        <p:nvSpPr>
          <p:cNvPr id="16" name="Прямоугольник 15"/>
          <p:cNvSpPr/>
          <p:nvPr/>
        </p:nvSpPr>
        <p:spPr>
          <a:xfrm>
            <a:off x="1222145" y="1313452"/>
            <a:ext cx="2109873" cy="219291"/>
          </a:xfrm>
          <a:prstGeom prst="rect">
            <a:avLst/>
          </a:prstGeom>
        </p:spPr>
        <p:txBody>
          <a:bodyPr wrap="none">
            <a:spAutoFit/>
          </a:bodyPr>
          <a:lstStyle/>
          <a:p>
            <a:pPr algn="ctr"/>
            <a:r>
              <a:rPr lang="ru-RU" sz="825" kern="0" dirty="0">
                <a:solidFill>
                  <a:prstClr val="black"/>
                </a:solidFill>
                <a:latin typeface="Century Gothic"/>
                <a:cs typeface="Arial" pitchFamily="34" charset="0"/>
              </a:rPr>
              <a:t>КРЕДИТТІҢ ЕҢ ЖОҒАРЫ СОМАСЫ *</a:t>
            </a:r>
          </a:p>
        </p:txBody>
      </p:sp>
      <p:sp>
        <p:nvSpPr>
          <p:cNvPr id="17" name="Прямоугольник 16"/>
          <p:cNvSpPr/>
          <p:nvPr/>
        </p:nvSpPr>
        <p:spPr>
          <a:xfrm>
            <a:off x="1065093" y="1521584"/>
            <a:ext cx="2383690" cy="1061829"/>
          </a:xfrm>
          <a:prstGeom prst="rect">
            <a:avLst/>
          </a:prstGeom>
        </p:spPr>
        <p:txBody>
          <a:bodyPr wrap="square">
            <a:spAutoFit/>
          </a:bodyPr>
          <a:lstStyle/>
          <a:p>
            <a:pPr algn="ctr"/>
            <a:r>
              <a:rPr lang="ru-RU" sz="2100" b="1" kern="0" dirty="0">
                <a:solidFill>
                  <a:srgbClr val="0858B8"/>
                </a:solidFill>
                <a:latin typeface="Century Gothic"/>
                <a:cs typeface="Arial" pitchFamily="34" charset="0"/>
              </a:rPr>
              <a:t>Шектеусіз</a:t>
            </a:r>
          </a:p>
          <a:p>
            <a:pPr algn="ctr"/>
            <a:endParaRPr lang="ru-RU" sz="2100" b="1" kern="0" dirty="0">
              <a:solidFill>
                <a:srgbClr val="0858B8"/>
              </a:solidFill>
              <a:latin typeface="Century Gothic"/>
              <a:cs typeface="Arial" pitchFamily="34" charset="0"/>
            </a:endParaRPr>
          </a:p>
        </p:txBody>
      </p:sp>
      <p:pic>
        <p:nvPicPr>
          <p:cNvPr id="18" name="Picture 10" descr="ÐÐ¾ÑÐ¾Ð¶ÐµÐµ Ð¸Ð·Ð¾Ð±ÑÐ°Ð¶ÐµÐ½Ð¸Ðµ"/>
          <p:cNvPicPr>
            <a:picLocks noChangeAspect="1" noChangeArrowheads="1"/>
          </p:cNvPicPr>
          <p:nvPr/>
        </p:nvPicPr>
        <p:blipFill>
          <a:blip r:embed="rId2" cstate="print">
            <a:clrChange>
              <a:clrFrom>
                <a:srgbClr val="FFFFFF"/>
              </a:clrFrom>
              <a:clrTo>
                <a:srgbClr val="FFFFFF">
                  <a:alpha val="0"/>
                </a:srgbClr>
              </a:clrTo>
            </a:clrChange>
            <a:duotone>
              <a:srgbClr val="4584D3">
                <a:shade val="45000"/>
                <a:satMod val="135000"/>
              </a:srgbClr>
              <a:prstClr val="white"/>
            </a:duotone>
            <a:extLst>
              <a:ext uri="{BEBA8EAE-BF5A-486C-A8C5-ECC9F3942E4B}">
                <a14:imgProps xmlns="" xmlns:a14="http://schemas.microsoft.com/office/drawing/2010/main">
                  <a14:imgLayer r:embed="rId3">
                    <a14:imgEffect>
                      <a14:artisticPhotocopy/>
                    </a14:imgEffect>
                  </a14:imgLayer>
                </a14:imgProps>
              </a:ext>
              <a:ext uri="{28A0092B-C50C-407E-A947-70E740481C1C}">
                <a14:useLocalDpi xmlns="" xmlns:a14="http://schemas.microsoft.com/office/drawing/2010/main" val="0"/>
              </a:ext>
            </a:extLst>
          </a:blip>
          <a:srcRect/>
          <a:stretch>
            <a:fillRect/>
          </a:stretch>
        </p:blipFill>
        <p:spPr bwMode="auto">
          <a:xfrm>
            <a:off x="5671499" y="1596159"/>
            <a:ext cx="473019" cy="473019"/>
          </a:xfrm>
          <a:prstGeom prst="rect">
            <a:avLst/>
          </a:prstGeom>
          <a:noFill/>
          <a:extLst>
            <a:ext uri="{909E8E84-426E-40DD-AFC4-6F175D3DCCD1}">
              <a14:hiddenFill xmlns="" xmlns:a14="http://schemas.microsoft.com/office/drawing/2010/main">
                <a:solidFill>
                  <a:srgbClr val="FFFFFF"/>
                </a:solidFill>
              </a14:hiddenFill>
            </a:ext>
          </a:extLst>
        </p:spPr>
      </p:pic>
      <p:pic>
        <p:nvPicPr>
          <p:cNvPr id="19" name="Picture 2" descr="C:\Users\YERMEK~1.ABD\AppData\Local\Temp\54a058be9dbb4a81876f19d5ec56855c.png"/>
          <p:cNvPicPr>
            <a:picLocks noChangeAspect="1" noChangeArrowheads="1"/>
          </p:cNvPicPr>
          <p:nvPr/>
        </p:nvPicPr>
        <p:blipFill>
          <a:blip r:embed="rId4" cstate="print">
            <a:duotone>
              <a:srgbClr val="4584D3">
                <a:shade val="45000"/>
                <a:satMod val="135000"/>
              </a:srgbClr>
              <a:prstClr val="white"/>
            </a:duotone>
            <a:extLst>
              <a:ext uri="{28A0092B-C50C-407E-A947-70E740481C1C}">
                <a14:useLocalDpi xmlns="" xmlns:a14="http://schemas.microsoft.com/office/drawing/2010/main" val="0"/>
              </a:ext>
            </a:extLst>
          </a:blip>
          <a:srcRect/>
          <a:stretch>
            <a:fillRect/>
          </a:stretch>
        </p:blipFill>
        <p:spPr bwMode="auto">
          <a:xfrm>
            <a:off x="639584" y="1531455"/>
            <a:ext cx="641402" cy="521140"/>
          </a:xfrm>
          <a:prstGeom prst="rect">
            <a:avLst/>
          </a:prstGeom>
          <a:noFill/>
          <a:extLst>
            <a:ext uri="{909E8E84-426E-40DD-AFC4-6F175D3DCCD1}">
              <a14:hiddenFill xmlns="" xmlns:a14="http://schemas.microsoft.com/office/drawing/2010/main">
                <a:solidFill>
                  <a:srgbClr val="FFFFFF"/>
                </a:solidFill>
              </a14:hiddenFill>
            </a:ext>
          </a:extLst>
        </p:spPr>
      </p:pic>
      <p:sp>
        <p:nvSpPr>
          <p:cNvPr id="20" name="Прямоугольник 19"/>
          <p:cNvSpPr/>
          <p:nvPr/>
        </p:nvSpPr>
        <p:spPr>
          <a:xfrm>
            <a:off x="3643306" y="1357304"/>
            <a:ext cx="1467069" cy="219291"/>
          </a:xfrm>
          <a:prstGeom prst="rect">
            <a:avLst/>
          </a:prstGeom>
        </p:spPr>
        <p:txBody>
          <a:bodyPr wrap="none">
            <a:spAutoFit/>
          </a:bodyPr>
          <a:lstStyle/>
          <a:p>
            <a:pPr algn="ctr"/>
            <a:r>
              <a:rPr lang="ru-RU" sz="825" kern="0" dirty="0">
                <a:solidFill>
                  <a:prstClr val="black"/>
                </a:solidFill>
                <a:latin typeface="Century Gothic"/>
                <a:cs typeface="Arial" pitchFamily="34" charset="0"/>
              </a:rPr>
              <a:t>АТАУЛЫ МӨЛШЕРЛЕМЕ</a:t>
            </a:r>
          </a:p>
        </p:txBody>
      </p:sp>
      <p:sp>
        <p:nvSpPr>
          <p:cNvPr id="21" name="Прямоугольник 20"/>
          <p:cNvSpPr/>
          <p:nvPr/>
        </p:nvSpPr>
        <p:spPr>
          <a:xfrm>
            <a:off x="3357554" y="1571618"/>
            <a:ext cx="2066591" cy="704039"/>
          </a:xfrm>
          <a:prstGeom prst="rect">
            <a:avLst/>
          </a:prstGeom>
        </p:spPr>
        <p:txBody>
          <a:bodyPr wrap="none">
            <a:spAutoFit/>
          </a:bodyPr>
          <a:lstStyle/>
          <a:p>
            <a:pPr algn="ctr"/>
            <a:r>
              <a:rPr lang="ru-RU" b="1" kern="0" dirty="0">
                <a:solidFill>
                  <a:srgbClr val="A5D028"/>
                </a:solidFill>
                <a:latin typeface="Century Gothic"/>
                <a:cs typeface="Arial" pitchFamily="34" charset="0"/>
              </a:rPr>
              <a:t>Базалық мөлшерлеме</a:t>
            </a:r>
          </a:p>
          <a:p>
            <a:pPr algn="ctr"/>
            <a:r>
              <a:rPr lang="ru-RU" b="1" kern="0" dirty="0">
                <a:solidFill>
                  <a:srgbClr val="A5D028"/>
                </a:solidFill>
                <a:latin typeface="Century Gothic"/>
                <a:cs typeface="Arial" pitchFamily="34" charset="0"/>
              </a:rPr>
              <a:t>ҚР ҰБ + 4,5%</a:t>
            </a:r>
          </a:p>
          <a:p>
            <a:pPr algn="ctr"/>
            <a:endParaRPr lang="ru-RU" sz="375" i="1" kern="0" dirty="0">
              <a:solidFill>
                <a:prstClr val="black"/>
              </a:solidFill>
              <a:latin typeface="Century Gothic"/>
              <a:cs typeface="Arial" pitchFamily="34" charset="0"/>
            </a:endParaRPr>
          </a:p>
        </p:txBody>
      </p:sp>
      <p:sp>
        <p:nvSpPr>
          <p:cNvPr id="22" name="Прямоугольник 21"/>
          <p:cNvSpPr/>
          <p:nvPr/>
        </p:nvSpPr>
        <p:spPr>
          <a:xfrm>
            <a:off x="6215074" y="1214428"/>
            <a:ext cx="1274708" cy="473206"/>
          </a:xfrm>
          <a:prstGeom prst="rect">
            <a:avLst/>
          </a:prstGeom>
        </p:spPr>
        <p:txBody>
          <a:bodyPr wrap="none">
            <a:spAutoFit/>
          </a:bodyPr>
          <a:lstStyle/>
          <a:p>
            <a:pPr algn="ctr"/>
            <a:r>
              <a:rPr lang="ru-RU" sz="825" kern="0" dirty="0" smtClean="0">
                <a:solidFill>
                  <a:prstClr val="black"/>
                </a:solidFill>
                <a:latin typeface="Century Gothic"/>
                <a:cs typeface="Arial" pitchFamily="34" charset="0"/>
              </a:rPr>
              <a:t>СУБСИДИЯЛАУДЫҢ </a:t>
            </a:r>
          </a:p>
          <a:p>
            <a:pPr algn="ctr"/>
            <a:r>
              <a:rPr lang="ru-RU" sz="825" kern="0" dirty="0" smtClean="0">
                <a:solidFill>
                  <a:prstClr val="black"/>
                </a:solidFill>
                <a:latin typeface="Century Gothic"/>
                <a:cs typeface="Arial" pitchFamily="34" charset="0"/>
              </a:rPr>
              <a:t>ЕҢ ҰЗАҚ </a:t>
            </a:r>
            <a:r>
              <a:rPr lang="ru-RU" sz="825" kern="0" dirty="0" err="1" smtClean="0">
                <a:solidFill>
                  <a:prstClr val="black"/>
                </a:solidFill>
                <a:latin typeface="Century Gothic"/>
                <a:cs typeface="Arial" pitchFamily="34" charset="0"/>
              </a:rPr>
              <a:t>МЕРЗІМі</a:t>
            </a:r>
            <a:endParaRPr lang="ru-RU" sz="825" kern="0" dirty="0" smtClean="0">
              <a:solidFill>
                <a:prstClr val="black"/>
              </a:solidFill>
              <a:latin typeface="Century Gothic"/>
              <a:cs typeface="Arial" pitchFamily="34" charset="0"/>
            </a:endParaRPr>
          </a:p>
          <a:p>
            <a:pPr algn="ctr"/>
            <a:endParaRPr lang="ru-RU" sz="825" kern="0" dirty="0">
              <a:solidFill>
                <a:prstClr val="black"/>
              </a:solidFill>
              <a:latin typeface="Century Gothic"/>
              <a:cs typeface="Arial" pitchFamily="34" charset="0"/>
            </a:endParaRPr>
          </a:p>
        </p:txBody>
      </p:sp>
      <p:sp>
        <p:nvSpPr>
          <p:cNvPr id="23" name="Прямоугольник 22"/>
          <p:cNvSpPr/>
          <p:nvPr/>
        </p:nvSpPr>
        <p:spPr>
          <a:xfrm>
            <a:off x="6146107" y="1459780"/>
            <a:ext cx="2263761" cy="1096454"/>
          </a:xfrm>
          <a:prstGeom prst="rect">
            <a:avLst/>
          </a:prstGeom>
        </p:spPr>
        <p:txBody>
          <a:bodyPr wrap="none">
            <a:spAutoFit/>
          </a:bodyPr>
          <a:lstStyle/>
          <a:p>
            <a:pPr algn="ctr"/>
            <a:r>
              <a:rPr lang="ru-RU" sz="4050" b="1" kern="0" dirty="0">
                <a:solidFill>
                  <a:srgbClr val="0858B8"/>
                </a:solidFill>
                <a:latin typeface="Century Gothic"/>
                <a:cs typeface="Arial" pitchFamily="34" charset="0"/>
              </a:rPr>
              <a:t>5</a:t>
            </a:r>
          </a:p>
          <a:p>
            <a:pPr algn="ctr"/>
            <a:r>
              <a:rPr lang="ru-RU" sz="825" i="1" kern="0" dirty="0">
                <a:solidFill>
                  <a:prstClr val="black"/>
                </a:solidFill>
                <a:latin typeface="Century Gothic"/>
                <a:cs typeface="Arial" pitchFamily="34" charset="0"/>
              </a:rPr>
              <a:t>жыл</a:t>
            </a:r>
          </a:p>
          <a:p>
            <a:pPr algn="ctr"/>
            <a:r>
              <a:rPr lang="ru-RU" sz="825" i="1" kern="0" dirty="0" err="1" smtClean="0">
                <a:solidFill>
                  <a:prstClr val="black"/>
                </a:solidFill>
                <a:latin typeface="Century Gothic"/>
                <a:cs typeface="Arial" pitchFamily="34" charset="0"/>
              </a:rPr>
              <a:t>инвестициялық </a:t>
            </a:r>
            <a:r>
              <a:rPr lang="ru-RU" sz="825" i="1" kern="0" dirty="0">
                <a:solidFill>
                  <a:prstClr val="black"/>
                </a:solidFill>
                <a:latin typeface="Century Gothic"/>
                <a:cs typeface="Arial" pitchFamily="34" charset="0"/>
              </a:rPr>
              <a:t>мақсатқа 5 жылға дейін</a:t>
            </a:r>
          </a:p>
          <a:p>
            <a:pPr algn="ctr"/>
            <a:r>
              <a:rPr lang="ru-RU" sz="825" i="1" kern="0" dirty="0" err="1" smtClean="0">
                <a:solidFill>
                  <a:prstClr val="black"/>
                </a:solidFill>
                <a:latin typeface="Century Gothic"/>
                <a:cs typeface="Arial" pitchFamily="34" charset="0"/>
              </a:rPr>
              <a:t>АҚТ-ға </a:t>
            </a:r>
            <a:r>
              <a:rPr lang="ru-RU" sz="825" i="1" kern="0" dirty="0" smtClean="0">
                <a:solidFill>
                  <a:prstClr val="black"/>
                </a:solidFill>
                <a:latin typeface="Century Gothic"/>
                <a:cs typeface="Arial" pitchFamily="34" charset="0"/>
              </a:rPr>
              <a:t>3 </a:t>
            </a:r>
            <a:r>
              <a:rPr lang="ru-RU" sz="825" i="1" kern="0" dirty="0">
                <a:solidFill>
                  <a:prstClr val="black"/>
                </a:solidFill>
                <a:latin typeface="Century Gothic"/>
                <a:cs typeface="Arial" pitchFamily="34" charset="0"/>
              </a:rPr>
              <a:t>жылға дейін</a:t>
            </a:r>
          </a:p>
        </p:txBody>
      </p:sp>
      <p:sp>
        <p:nvSpPr>
          <p:cNvPr id="24" name="Прямоугольник 23"/>
          <p:cNvSpPr/>
          <p:nvPr/>
        </p:nvSpPr>
        <p:spPr>
          <a:xfrm>
            <a:off x="2786050" y="2214561"/>
            <a:ext cx="1072073" cy="185973"/>
          </a:xfrm>
          <a:prstGeom prst="rect">
            <a:avLst/>
          </a:prstGeom>
        </p:spPr>
        <p:txBody>
          <a:bodyPr wrap="square" lIns="58444" tIns="29222" rIns="58444" bIns="29222">
            <a:spAutoFit/>
          </a:bodyPr>
          <a:lstStyle/>
          <a:p>
            <a:pPr algn="ctr">
              <a:defRPr/>
            </a:pPr>
            <a:r>
              <a:rPr lang="kk-KZ" sz="825" kern="0" dirty="0">
                <a:solidFill>
                  <a:prstClr val="black"/>
                </a:solidFill>
                <a:latin typeface="Century Gothic"/>
                <a:cs typeface="Times New Roman" pitchFamily="18" charset="0"/>
              </a:rPr>
              <a:t>СУБСИДИЯЛАР</a:t>
            </a:r>
            <a:endParaRPr lang="ru-RU" sz="825" kern="0" dirty="0">
              <a:solidFill>
                <a:prstClr val="black"/>
              </a:solidFill>
              <a:latin typeface="Century Gothic"/>
              <a:cs typeface="Times New Roman" pitchFamily="18" charset="0"/>
            </a:endParaRPr>
          </a:p>
        </p:txBody>
      </p:sp>
      <p:sp>
        <p:nvSpPr>
          <p:cNvPr id="25" name="Прямоугольник 12"/>
          <p:cNvSpPr>
            <a:spLocks noChangeArrowheads="1"/>
          </p:cNvSpPr>
          <p:nvPr/>
        </p:nvSpPr>
        <p:spPr bwMode="auto">
          <a:xfrm>
            <a:off x="3789382" y="2093263"/>
            <a:ext cx="1925626" cy="43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29222" rIns="0" bIns="29222">
            <a:spAutoFit/>
          </a:bodyPr>
          <a:lstStyle/>
          <a:p>
            <a:pPr algn="ctr"/>
            <a:r>
              <a:rPr lang="ru-RU" sz="825" b="1" kern="0" dirty="0">
                <a:solidFill>
                  <a:srgbClr val="AFD200"/>
                </a:solidFill>
                <a:latin typeface="Century Gothic"/>
                <a:cs typeface="Times New Roman" pitchFamily="18" charset="0"/>
              </a:rPr>
              <a:t>13,25% мемлекет субсидиялайды, ал айырмашылықты кәсіпкер төлейді.</a:t>
            </a:r>
            <a:endParaRPr lang="ru-RU" sz="675" kern="0" dirty="0">
              <a:solidFill>
                <a:srgbClr val="AFD200"/>
              </a:solidFill>
              <a:latin typeface="Century Gothic"/>
              <a:cs typeface="Times New Roman" pitchFamily="18" charset="0"/>
            </a:endParaRPr>
          </a:p>
        </p:txBody>
      </p:sp>
      <p:sp>
        <p:nvSpPr>
          <p:cNvPr id="37" name="TextBox 36"/>
          <p:cNvSpPr txBox="1"/>
          <p:nvPr/>
        </p:nvSpPr>
        <p:spPr>
          <a:xfrm>
            <a:off x="526198" y="3128246"/>
            <a:ext cx="7670431" cy="1199118"/>
          </a:xfrm>
          <a:prstGeom prst="rect">
            <a:avLst/>
          </a:prstGeom>
          <a:noFill/>
          <a:ln>
            <a:solidFill>
              <a:srgbClr val="79AE47"/>
            </a:solidFill>
            <a:prstDash val="sysDot"/>
          </a:ln>
        </p:spPr>
        <p:txBody>
          <a:bodyPr lIns="0" tIns="29222" rIns="0" bIns="29222">
            <a:noAutofit/>
          </a:bodyPr>
          <a:lstStyle/>
          <a:p>
            <a:pPr>
              <a:defRPr/>
            </a:pPr>
            <a:endParaRPr lang="kk-KZ" sz="900" kern="0" dirty="0">
              <a:solidFill>
                <a:prstClr val="black"/>
              </a:solidFill>
              <a:latin typeface="Century Gothic"/>
              <a:cs typeface="Times New Roman" pitchFamily="18" charset="0"/>
            </a:endParaRPr>
          </a:p>
          <a:p>
            <a:pPr>
              <a:defRPr/>
            </a:pPr>
            <a:endParaRPr lang="kk-KZ" sz="900" kern="0" dirty="0">
              <a:solidFill>
                <a:prstClr val="black"/>
              </a:solidFill>
              <a:latin typeface="Century Gothic"/>
              <a:cs typeface="Times New Roman" pitchFamily="18" charset="0"/>
            </a:endParaRPr>
          </a:p>
          <a:p>
            <a:pPr>
              <a:defRPr/>
            </a:pPr>
            <a:endParaRPr lang="kk-KZ" sz="900" kern="0" dirty="0">
              <a:solidFill>
                <a:prstClr val="black"/>
              </a:solidFill>
              <a:latin typeface="Century Gothic"/>
              <a:cs typeface="Times New Roman" pitchFamily="18" charset="0"/>
            </a:endParaRPr>
          </a:p>
          <a:p>
            <a:pPr>
              <a:defRPr/>
            </a:pPr>
            <a:endParaRPr lang="kk-KZ" sz="900" kern="0" dirty="0">
              <a:solidFill>
                <a:prstClr val="black"/>
              </a:solidFill>
              <a:latin typeface="Century Gothic"/>
              <a:cs typeface="Times New Roman" pitchFamily="18" charset="0"/>
            </a:endParaRPr>
          </a:p>
          <a:p>
            <a:pPr>
              <a:defRPr/>
            </a:pPr>
            <a:r>
              <a:rPr lang="kk-KZ" sz="900" kern="0" dirty="0">
                <a:solidFill>
                  <a:prstClr val="black"/>
                </a:solidFill>
                <a:latin typeface="Century Gothic"/>
                <a:cs typeface="Times New Roman" pitchFamily="18" charset="0"/>
              </a:rPr>
              <a:t>	</a:t>
            </a:r>
          </a:p>
          <a:p>
            <a:pPr>
              <a:defRPr/>
            </a:pPr>
            <a:endParaRPr lang="kk-KZ" sz="900" kern="0" dirty="0">
              <a:solidFill>
                <a:prstClr val="black"/>
              </a:solidFill>
              <a:latin typeface="Century Gothic"/>
              <a:cs typeface="Times New Roman" pitchFamily="18" charset="0"/>
            </a:endParaRPr>
          </a:p>
          <a:p>
            <a:pPr>
              <a:defRPr/>
            </a:pPr>
            <a:endParaRPr lang="kk-KZ" sz="900" kern="0" dirty="0">
              <a:solidFill>
                <a:prstClr val="black"/>
              </a:solidFill>
              <a:latin typeface="Century Gothic"/>
              <a:cs typeface="Times New Roman" pitchFamily="18" charset="0"/>
            </a:endParaRPr>
          </a:p>
        </p:txBody>
      </p:sp>
      <p:sp>
        <p:nvSpPr>
          <p:cNvPr id="38" name="Прямоугольник 37"/>
          <p:cNvSpPr/>
          <p:nvPr/>
        </p:nvSpPr>
        <p:spPr>
          <a:xfrm>
            <a:off x="767487" y="3284812"/>
            <a:ext cx="2901756" cy="219291"/>
          </a:xfrm>
          <a:prstGeom prst="rect">
            <a:avLst/>
          </a:prstGeom>
        </p:spPr>
        <p:txBody>
          <a:bodyPr wrap="none">
            <a:spAutoFit/>
          </a:bodyPr>
          <a:lstStyle/>
          <a:p>
            <a:pPr algn="ctr"/>
            <a:r>
              <a:rPr lang="ru-RU" sz="825" kern="0" dirty="0">
                <a:solidFill>
                  <a:prstClr val="black"/>
                </a:solidFill>
                <a:latin typeface="Century Gothic"/>
                <a:cs typeface="Arial" pitchFamily="34" charset="0"/>
              </a:rPr>
              <a:t>КРЕДИТТІҢ ЕҢ ЖОҒАРЫ </a:t>
            </a:r>
            <a:r>
              <a:rPr lang="ru-RU" sz="825" kern="0" dirty="0" smtClean="0">
                <a:solidFill>
                  <a:prstClr val="black"/>
                </a:solidFill>
                <a:latin typeface="Century Gothic"/>
                <a:cs typeface="Arial" pitchFamily="34" charset="0"/>
              </a:rPr>
              <a:t>СОМАСЫ/ҚАРЖЫ ЛИЗИНГІ</a:t>
            </a:r>
            <a:endParaRPr lang="ru-RU" sz="825" kern="0" dirty="0">
              <a:solidFill>
                <a:prstClr val="black"/>
              </a:solidFill>
              <a:latin typeface="Century Gothic"/>
              <a:cs typeface="Arial" pitchFamily="34" charset="0"/>
            </a:endParaRPr>
          </a:p>
        </p:txBody>
      </p:sp>
      <p:pic>
        <p:nvPicPr>
          <p:cNvPr id="39" name="Picture 10" descr="ÐÐ¾ÑÐ¾Ð¶ÐµÐµ Ð¸Ð·Ð¾Ð±ÑÐ°Ð¶ÐµÐ½Ð¸Ðµ"/>
          <p:cNvPicPr>
            <a:picLocks noChangeAspect="1" noChangeArrowheads="1"/>
          </p:cNvPicPr>
          <p:nvPr/>
        </p:nvPicPr>
        <p:blipFill>
          <a:blip r:embed="rId2" cstate="print">
            <a:clrChange>
              <a:clrFrom>
                <a:srgbClr val="FFFFFF"/>
              </a:clrFrom>
              <a:clrTo>
                <a:srgbClr val="FFFFFF">
                  <a:alpha val="0"/>
                </a:srgbClr>
              </a:clrTo>
            </a:clrChange>
            <a:duotone>
              <a:srgbClr val="4584D3">
                <a:shade val="45000"/>
                <a:satMod val="135000"/>
              </a:srgbClr>
              <a:prstClr val="white"/>
            </a:duotone>
            <a:extLst>
              <a:ext uri="{BEBA8EAE-BF5A-486C-A8C5-ECC9F3942E4B}">
                <a14:imgProps xmlns="" xmlns:a14="http://schemas.microsoft.com/office/drawing/2010/main">
                  <a14:imgLayer r:embed="rId3">
                    <a14:imgEffect>
                      <a14:artisticPhotocopy/>
                    </a14:imgEffect>
                  </a14:imgLayer>
                </a14:imgProps>
              </a:ext>
              <a:ext uri="{28A0092B-C50C-407E-A947-70E740481C1C}">
                <a14:useLocalDpi xmlns="" xmlns:a14="http://schemas.microsoft.com/office/drawing/2010/main" val="0"/>
              </a:ext>
            </a:extLst>
          </a:blip>
          <a:srcRect/>
          <a:stretch>
            <a:fillRect/>
          </a:stretch>
        </p:blipFill>
        <p:spPr bwMode="auto">
          <a:xfrm>
            <a:off x="5671499" y="3368442"/>
            <a:ext cx="473019" cy="473019"/>
          </a:xfrm>
          <a:prstGeom prst="rect">
            <a:avLst/>
          </a:prstGeom>
          <a:noFill/>
          <a:extLst>
            <a:ext uri="{909E8E84-426E-40DD-AFC4-6F175D3DCCD1}">
              <a14:hiddenFill xmlns="" xmlns:a14="http://schemas.microsoft.com/office/drawing/2010/main">
                <a:solidFill>
                  <a:srgbClr val="FFFFFF"/>
                </a:solidFill>
              </a14:hiddenFill>
            </a:ext>
          </a:extLst>
        </p:spPr>
      </p:pic>
      <p:pic>
        <p:nvPicPr>
          <p:cNvPr id="40" name="Picture 2" descr="C:\Users\YERMEK~1.ABD\AppData\Local\Temp\54a058be9dbb4a81876f19d5ec56855c.png"/>
          <p:cNvPicPr>
            <a:picLocks noChangeAspect="1" noChangeArrowheads="1"/>
          </p:cNvPicPr>
          <p:nvPr/>
        </p:nvPicPr>
        <p:blipFill>
          <a:blip r:embed="rId4" cstate="print">
            <a:duotone>
              <a:srgbClr val="4584D3">
                <a:shade val="45000"/>
                <a:satMod val="135000"/>
              </a:srgbClr>
              <a:prstClr val="white"/>
            </a:duotone>
            <a:extLst>
              <a:ext uri="{28A0092B-C50C-407E-A947-70E740481C1C}">
                <a14:useLocalDpi xmlns="" xmlns:a14="http://schemas.microsoft.com/office/drawing/2010/main" val="0"/>
              </a:ext>
            </a:extLst>
          </a:blip>
          <a:srcRect/>
          <a:stretch>
            <a:fillRect/>
          </a:stretch>
        </p:blipFill>
        <p:spPr bwMode="auto">
          <a:xfrm>
            <a:off x="639584" y="3438988"/>
            <a:ext cx="641402" cy="521140"/>
          </a:xfrm>
          <a:prstGeom prst="rect">
            <a:avLst/>
          </a:prstGeom>
          <a:noFill/>
          <a:extLst>
            <a:ext uri="{909E8E84-426E-40DD-AFC4-6F175D3DCCD1}">
              <a14:hiddenFill xmlns="" xmlns:a14="http://schemas.microsoft.com/office/drawing/2010/main">
                <a:solidFill>
                  <a:srgbClr val="FFFFFF"/>
                </a:solidFill>
              </a14:hiddenFill>
            </a:ext>
          </a:extLst>
        </p:spPr>
      </p:pic>
      <p:sp>
        <p:nvSpPr>
          <p:cNvPr id="41" name="Прямоугольник 40"/>
          <p:cNvSpPr/>
          <p:nvPr/>
        </p:nvSpPr>
        <p:spPr>
          <a:xfrm>
            <a:off x="3775139" y="3270339"/>
            <a:ext cx="1015022" cy="219291"/>
          </a:xfrm>
          <a:prstGeom prst="rect">
            <a:avLst/>
          </a:prstGeom>
        </p:spPr>
        <p:txBody>
          <a:bodyPr wrap="none">
            <a:spAutoFit/>
          </a:bodyPr>
          <a:lstStyle/>
          <a:p>
            <a:pPr algn="ctr"/>
            <a:r>
              <a:rPr lang="ru-RU" sz="825" kern="0" dirty="0">
                <a:solidFill>
                  <a:prstClr val="black"/>
                </a:solidFill>
                <a:latin typeface="Century Gothic"/>
                <a:cs typeface="Arial" pitchFamily="34" charset="0"/>
              </a:rPr>
              <a:t>ДЕЙІНГІ КЕПІЛДІКТЕР * *</a:t>
            </a:r>
          </a:p>
        </p:txBody>
      </p:sp>
      <p:sp>
        <p:nvSpPr>
          <p:cNvPr id="42" name="Прямоугольник 41"/>
          <p:cNvSpPr/>
          <p:nvPr/>
        </p:nvSpPr>
        <p:spPr>
          <a:xfrm>
            <a:off x="3676554" y="3394022"/>
            <a:ext cx="1212191" cy="842538"/>
          </a:xfrm>
          <a:prstGeom prst="rect">
            <a:avLst/>
          </a:prstGeom>
        </p:spPr>
        <p:txBody>
          <a:bodyPr wrap="none">
            <a:spAutoFit/>
          </a:bodyPr>
          <a:lstStyle/>
          <a:p>
            <a:pPr algn="ctr"/>
            <a:r>
              <a:rPr lang="ru-RU" sz="4050" b="1" kern="0" dirty="0">
                <a:solidFill>
                  <a:srgbClr val="A5D028"/>
                </a:solidFill>
                <a:latin typeface="Century Gothic"/>
                <a:cs typeface="Arial" pitchFamily="34" charset="0"/>
              </a:rPr>
              <a:t>50%</a:t>
            </a:r>
          </a:p>
          <a:p>
            <a:pPr algn="ctr"/>
            <a:r>
              <a:rPr lang="ru-RU" sz="825" kern="0" dirty="0">
                <a:solidFill>
                  <a:prstClr val="black"/>
                </a:solidFill>
                <a:latin typeface="Century Gothic"/>
                <a:cs typeface="Arial" pitchFamily="34" charset="0"/>
              </a:rPr>
              <a:t>Кредит сомасынан</a:t>
            </a:r>
          </a:p>
        </p:txBody>
      </p:sp>
      <p:sp>
        <p:nvSpPr>
          <p:cNvPr id="43" name="Прямоугольник 42"/>
          <p:cNvSpPr/>
          <p:nvPr/>
        </p:nvSpPr>
        <p:spPr>
          <a:xfrm>
            <a:off x="6147864" y="3211078"/>
            <a:ext cx="1095172" cy="346249"/>
          </a:xfrm>
          <a:prstGeom prst="rect">
            <a:avLst/>
          </a:prstGeom>
        </p:spPr>
        <p:txBody>
          <a:bodyPr wrap="none">
            <a:spAutoFit/>
          </a:bodyPr>
          <a:lstStyle/>
          <a:p>
            <a:pPr algn="ctr"/>
            <a:r>
              <a:rPr lang="ru-RU" sz="825" kern="0" dirty="0" smtClean="0">
                <a:solidFill>
                  <a:prstClr val="black"/>
                </a:solidFill>
                <a:latin typeface="Century Gothic"/>
                <a:cs typeface="Arial" pitchFamily="34" charset="0"/>
              </a:rPr>
              <a:t>КЕПІЛДІК БЕРУДІҢ</a:t>
            </a:r>
          </a:p>
          <a:p>
            <a:pPr algn="ctr"/>
            <a:r>
              <a:rPr lang="ru-RU" sz="825" kern="0" dirty="0" smtClean="0">
                <a:solidFill>
                  <a:prstClr val="black"/>
                </a:solidFill>
                <a:latin typeface="Century Gothic"/>
                <a:cs typeface="Arial" pitchFamily="34" charset="0"/>
              </a:rPr>
              <a:t>ЕҢ </a:t>
            </a:r>
            <a:r>
              <a:rPr lang="ru-RU" sz="825" kern="0" dirty="0">
                <a:solidFill>
                  <a:prstClr val="black"/>
                </a:solidFill>
                <a:latin typeface="Century Gothic"/>
                <a:cs typeface="Arial" pitchFamily="34" charset="0"/>
              </a:rPr>
              <a:t>ҰЗАҚ </a:t>
            </a:r>
            <a:r>
              <a:rPr lang="ru-RU" sz="825" kern="0" dirty="0" smtClean="0">
                <a:solidFill>
                  <a:prstClr val="black"/>
                </a:solidFill>
                <a:latin typeface="Century Gothic"/>
                <a:cs typeface="Arial" pitchFamily="34" charset="0"/>
              </a:rPr>
              <a:t>МЕРЗІМІ</a:t>
            </a:r>
            <a:endParaRPr lang="ru-RU" sz="825" kern="0" dirty="0">
              <a:solidFill>
                <a:prstClr val="black"/>
              </a:solidFill>
              <a:latin typeface="Century Gothic"/>
              <a:cs typeface="Arial" pitchFamily="34" charset="0"/>
            </a:endParaRPr>
          </a:p>
        </p:txBody>
      </p:sp>
      <p:sp>
        <p:nvSpPr>
          <p:cNvPr id="44" name="Прямоугольник 43"/>
          <p:cNvSpPr/>
          <p:nvPr/>
        </p:nvSpPr>
        <p:spPr>
          <a:xfrm>
            <a:off x="5857884" y="3429006"/>
            <a:ext cx="2282997" cy="738664"/>
          </a:xfrm>
          <a:prstGeom prst="rect">
            <a:avLst/>
          </a:prstGeom>
        </p:spPr>
        <p:txBody>
          <a:bodyPr wrap="none">
            <a:spAutoFit/>
          </a:bodyPr>
          <a:lstStyle/>
          <a:p>
            <a:pPr algn="ctr"/>
            <a:r>
              <a:rPr lang="ru-RU" sz="2100" b="1" kern="0" dirty="0">
                <a:solidFill>
                  <a:srgbClr val="0858B8"/>
                </a:solidFill>
                <a:latin typeface="Century Gothic"/>
                <a:cs typeface="Arial" pitchFamily="34" charset="0"/>
              </a:rPr>
              <a:t>Артық емес</a:t>
            </a:r>
          </a:p>
          <a:p>
            <a:pPr algn="ctr"/>
            <a:r>
              <a:rPr lang="ru-RU" sz="2100" b="1" kern="0" dirty="0" smtClean="0">
                <a:solidFill>
                  <a:srgbClr val="0858B8"/>
                </a:solidFill>
                <a:latin typeface="Century Gothic"/>
                <a:cs typeface="Arial" pitchFamily="34" charset="0"/>
              </a:rPr>
              <a:t>Кредит </a:t>
            </a:r>
            <a:r>
              <a:rPr lang="ru-RU" sz="2100" b="1" kern="0" dirty="0" err="1" smtClean="0">
                <a:solidFill>
                  <a:srgbClr val="0858B8"/>
                </a:solidFill>
                <a:latin typeface="Century Gothic"/>
                <a:cs typeface="Arial" pitchFamily="34" charset="0"/>
              </a:rPr>
              <a:t>мерзімі</a:t>
            </a:r>
            <a:endParaRPr lang="ru-RU" sz="2100" b="1" kern="0" dirty="0">
              <a:solidFill>
                <a:srgbClr val="0858B8"/>
              </a:solidFill>
              <a:latin typeface="Century Gothic"/>
              <a:cs typeface="Arial" pitchFamily="34" charset="0"/>
            </a:endParaRPr>
          </a:p>
        </p:txBody>
      </p:sp>
      <p:sp>
        <p:nvSpPr>
          <p:cNvPr id="45" name="Прямоугольник 44"/>
          <p:cNvSpPr>
            <a:spLocks noChangeArrowheads="1"/>
          </p:cNvSpPr>
          <p:nvPr/>
        </p:nvSpPr>
        <p:spPr bwMode="auto">
          <a:xfrm>
            <a:off x="2003439" y="3433983"/>
            <a:ext cx="290144" cy="7155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rIns="0">
            <a:spAutoFit/>
          </a:bodyPr>
          <a:lstStyle/>
          <a:p>
            <a:pPr algn="ctr"/>
            <a:r>
              <a:rPr lang="ru-RU" sz="4050" b="1" kern="0" dirty="0">
                <a:solidFill>
                  <a:srgbClr val="0858B8"/>
                </a:solidFill>
                <a:latin typeface="Century Gothic"/>
                <a:cs typeface="Times New Roman" pitchFamily="18" charset="0"/>
              </a:rPr>
              <a:t>1</a:t>
            </a:r>
            <a:endParaRPr lang="ru-RU" sz="3000" kern="0" dirty="0">
              <a:solidFill>
                <a:srgbClr val="0858B8"/>
              </a:solidFill>
              <a:latin typeface="Century Gothic"/>
              <a:cs typeface="Times New Roman" pitchFamily="18" charset="0"/>
            </a:endParaRPr>
          </a:p>
        </p:txBody>
      </p:sp>
      <p:sp>
        <p:nvSpPr>
          <p:cNvPr id="46" name="Прямоугольник 63"/>
          <p:cNvSpPr>
            <a:spLocks noChangeArrowheads="1"/>
          </p:cNvSpPr>
          <p:nvPr/>
        </p:nvSpPr>
        <p:spPr bwMode="auto">
          <a:xfrm>
            <a:off x="1668338" y="3987433"/>
            <a:ext cx="960347" cy="2192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p>
            <a:pPr algn="ctr"/>
            <a:r>
              <a:rPr lang="ru-RU" sz="825" i="1" kern="0" dirty="0">
                <a:solidFill>
                  <a:prstClr val="black"/>
                </a:solidFill>
                <a:latin typeface="Century Gothic"/>
                <a:cs typeface="Times New Roman" pitchFamily="18" charset="0"/>
              </a:rPr>
              <a:t>млрд теңге</a:t>
            </a:r>
          </a:p>
        </p:txBody>
      </p:sp>
      <p:sp>
        <p:nvSpPr>
          <p:cNvPr id="47" name="Прямоугольник 46"/>
          <p:cNvSpPr/>
          <p:nvPr/>
        </p:nvSpPr>
        <p:spPr>
          <a:xfrm>
            <a:off x="827584" y="4759694"/>
            <a:ext cx="3272426" cy="395710"/>
          </a:xfrm>
          <a:prstGeom prst="rect">
            <a:avLst/>
          </a:prstGeom>
        </p:spPr>
        <p:txBody>
          <a:bodyPr wrap="square" lIns="58444" tIns="29222" rIns="58444" bIns="29222">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ru-RU" sz="700" i="1" dirty="0">
                <a:latin typeface="Arial Narrow" panose="020B0606020202030204" pitchFamily="34" charset="0"/>
                <a:cs typeface="Times New Roman" pitchFamily="18" charset="0"/>
              </a:rPr>
              <a:t>* - айналым қаражатын толықтыруға 5 млрд теңгеден аспайтын кредит сомасы</a:t>
            </a:r>
          </a:p>
          <a:p>
            <a:pPr>
              <a:defRPr/>
            </a:pPr>
            <a:r>
              <a:rPr lang="ru-RU" sz="700" i="1" dirty="0">
                <a:latin typeface="Arial Narrow" panose="020B0606020202030204" pitchFamily="34" charset="0"/>
                <a:cs typeface="Times New Roman" pitchFamily="18" charset="0"/>
              </a:rPr>
              <a:t>* * - қаржы лизингі бойынша кепілдіктің ең жоғары мөлшері 70% дейін</a:t>
            </a:r>
          </a:p>
          <a:p>
            <a:pPr>
              <a:defRPr/>
            </a:pPr>
            <a:endParaRPr lang="ru-RU" sz="788" i="1" dirty="0">
              <a:latin typeface="Arial Narrow" panose="020B0606020202030204" pitchFamily="34" charset="0"/>
              <a:cs typeface="Times New Roman" pitchFamily="18" charset="0"/>
            </a:endParaRPr>
          </a:p>
        </p:txBody>
      </p:sp>
    </p:spTree>
    <p:extLst>
      <p:ext uri="{BB962C8B-B14F-4D97-AF65-F5344CB8AC3E}">
        <p14:creationId xmlns="" xmlns:p14="http://schemas.microsoft.com/office/powerpoint/2010/main" val="192919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670470" y="191308"/>
            <a:ext cx="5816111" cy="68232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2100" b="1" dirty="0">
                <a:latin typeface="Arial Narrow" panose="020B0606020202030204" pitchFamily="34" charset="0"/>
              </a:rPr>
              <a:t>Жеңілдікті қаржыландыру</a:t>
            </a:r>
          </a:p>
        </p:txBody>
      </p:sp>
      <p:sp>
        <p:nvSpPr>
          <p:cNvPr id="5" name="TextBox 4"/>
          <p:cNvSpPr txBox="1"/>
          <p:nvPr/>
        </p:nvSpPr>
        <p:spPr>
          <a:xfrm>
            <a:off x="556376" y="1027418"/>
            <a:ext cx="2425329" cy="1592937"/>
          </a:xfrm>
          <a:prstGeom prst="rect">
            <a:avLst/>
          </a:prstGeom>
          <a:noFill/>
          <a:ln>
            <a:solidFill>
              <a:srgbClr val="79AE47"/>
            </a:solidFill>
            <a:prstDash val="sysDot"/>
          </a:ln>
        </p:spPr>
        <p:txBody>
          <a:bodyPr lIns="0" tIns="29222" rIns="0" bIns="29222">
            <a:noAutofit/>
          </a:bodyPr>
          <a:lstStyle/>
          <a:p>
            <a:pPr algn="ctr">
              <a:defRPr/>
            </a:pPr>
            <a:r>
              <a:rPr lang="ru-RU" sz="900" b="1" kern="0" dirty="0" err="1">
                <a:solidFill>
                  <a:prstClr val="black"/>
                </a:solidFill>
                <a:latin typeface="Century Gothic"/>
                <a:cs typeface="Times New Roman" pitchFamily="18" charset="0"/>
              </a:rPr>
              <a:t>Өңдеу </a:t>
            </a:r>
            <a:r>
              <a:rPr lang="ru-RU" sz="900" b="1" kern="0" dirty="0" err="1" smtClean="0">
                <a:solidFill>
                  <a:prstClr val="black"/>
                </a:solidFill>
                <a:latin typeface="Century Gothic"/>
                <a:cs typeface="Times New Roman" pitchFamily="18" charset="0"/>
              </a:rPr>
              <a:t>өнеркәсібінің </a:t>
            </a:r>
            <a:r>
              <a:rPr lang="ru-RU" sz="900" b="1" kern="0" dirty="0" smtClean="0">
                <a:solidFill>
                  <a:prstClr val="black"/>
                </a:solidFill>
                <a:latin typeface="Century Gothic"/>
                <a:cs typeface="Times New Roman" pitchFamily="18" charset="0"/>
              </a:rPr>
              <a:t>ШОБ </a:t>
            </a:r>
            <a:r>
              <a:rPr lang="ru-RU" sz="900" b="1" kern="0" dirty="0">
                <a:solidFill>
                  <a:prstClr val="black"/>
                </a:solidFill>
                <a:latin typeface="Century Gothic"/>
                <a:cs typeface="Times New Roman" pitchFamily="18" charset="0"/>
              </a:rPr>
              <a:t>үшін</a:t>
            </a:r>
          </a:p>
          <a:p>
            <a:pPr algn="ctr">
              <a:defRPr/>
            </a:pPr>
            <a:r>
              <a:rPr lang="ru-RU" sz="900" b="1" kern="0" dirty="0" smtClean="0">
                <a:solidFill>
                  <a:prstClr val="black"/>
                </a:solidFill>
                <a:latin typeface="Century Gothic"/>
                <a:cs typeface="Times New Roman" pitchFamily="18" charset="0"/>
              </a:rPr>
              <a:t>(ҰҚ)</a:t>
            </a:r>
            <a:endParaRPr lang="ru-RU" sz="900" b="1" kern="0" dirty="0">
              <a:solidFill>
                <a:prstClr val="black"/>
              </a:solidFill>
              <a:latin typeface="Century Gothic"/>
              <a:cs typeface="Times New Roman" pitchFamily="18" charset="0"/>
            </a:endParaRPr>
          </a:p>
          <a:p>
            <a:pPr>
              <a:defRPr/>
            </a:pPr>
            <a:endParaRPr lang="kk-KZ" sz="750" kern="0" dirty="0">
              <a:solidFill>
                <a:prstClr val="black"/>
              </a:solidFill>
              <a:latin typeface="Century Gothic"/>
              <a:cs typeface="Times New Roman" pitchFamily="18" charset="0"/>
            </a:endParaRPr>
          </a:p>
          <a:p>
            <a:pPr>
              <a:defRPr/>
            </a:pPr>
            <a:endParaRPr lang="kk-KZ" sz="750" kern="0" dirty="0">
              <a:solidFill>
                <a:prstClr val="black"/>
              </a:solidFill>
              <a:latin typeface="Century Gothic"/>
              <a:cs typeface="Times New Roman" pitchFamily="18" charset="0"/>
            </a:endParaRPr>
          </a:p>
          <a:p>
            <a:pPr>
              <a:defRPr/>
            </a:pPr>
            <a:endParaRPr lang="kk-KZ" sz="750" kern="0" dirty="0">
              <a:solidFill>
                <a:prstClr val="black"/>
              </a:solidFill>
              <a:latin typeface="Century Gothic"/>
              <a:cs typeface="Times New Roman" pitchFamily="18" charset="0"/>
            </a:endParaRPr>
          </a:p>
          <a:p>
            <a:pPr>
              <a:defRPr/>
            </a:pPr>
            <a:endParaRPr lang="kk-KZ" sz="750" kern="0" dirty="0">
              <a:solidFill>
                <a:prstClr val="black"/>
              </a:solidFill>
              <a:latin typeface="Century Gothic"/>
              <a:cs typeface="Times New Roman" pitchFamily="18" charset="0"/>
            </a:endParaRPr>
          </a:p>
          <a:p>
            <a:pPr>
              <a:defRPr/>
            </a:pPr>
            <a:r>
              <a:rPr lang="kk-KZ" sz="750" kern="0" dirty="0">
                <a:solidFill>
                  <a:prstClr val="black"/>
                </a:solidFill>
                <a:latin typeface="Century Gothic"/>
                <a:cs typeface="Times New Roman" pitchFamily="18" charset="0"/>
              </a:rPr>
              <a:t>	</a:t>
            </a:r>
          </a:p>
          <a:p>
            <a:pPr>
              <a:defRPr/>
            </a:pPr>
            <a:endParaRPr lang="kk-KZ" sz="750" kern="0" dirty="0">
              <a:solidFill>
                <a:prstClr val="black"/>
              </a:solidFill>
              <a:latin typeface="Century Gothic"/>
              <a:cs typeface="Times New Roman" pitchFamily="18" charset="0"/>
            </a:endParaRPr>
          </a:p>
          <a:p>
            <a:pPr>
              <a:defRPr/>
            </a:pPr>
            <a:endParaRPr lang="kk-KZ" sz="750" kern="0" dirty="0">
              <a:solidFill>
                <a:prstClr val="black"/>
              </a:solidFill>
              <a:latin typeface="Century Gothic"/>
              <a:cs typeface="Times New Roman" pitchFamily="18" charset="0"/>
            </a:endParaRPr>
          </a:p>
        </p:txBody>
      </p:sp>
      <p:sp>
        <p:nvSpPr>
          <p:cNvPr id="6" name="Прямоугольник 12"/>
          <p:cNvSpPr>
            <a:spLocks noChangeArrowheads="1"/>
          </p:cNvSpPr>
          <p:nvPr/>
        </p:nvSpPr>
        <p:spPr bwMode="auto">
          <a:xfrm>
            <a:off x="1760990" y="2029303"/>
            <a:ext cx="831959" cy="5078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a:r>
              <a:rPr lang="ru-RU" sz="3300" b="1" kern="0" dirty="0">
                <a:solidFill>
                  <a:srgbClr val="AFD200"/>
                </a:solidFill>
                <a:latin typeface="Century Gothic"/>
                <a:cs typeface="Times New Roman" pitchFamily="18" charset="0"/>
              </a:rPr>
              <a:t>6,0</a:t>
            </a:r>
            <a:r>
              <a:rPr lang="ru-RU" sz="2400" kern="0" dirty="0">
                <a:solidFill>
                  <a:srgbClr val="AFD200"/>
                </a:solidFill>
                <a:latin typeface="Century Gothic"/>
                <a:cs typeface="Times New Roman" pitchFamily="18" charset="0"/>
              </a:rPr>
              <a:t>%</a:t>
            </a:r>
          </a:p>
        </p:txBody>
      </p:sp>
      <p:grpSp>
        <p:nvGrpSpPr>
          <p:cNvPr id="7" name="Группа 6"/>
          <p:cNvGrpSpPr/>
          <p:nvPr/>
        </p:nvGrpSpPr>
        <p:grpSpPr>
          <a:xfrm>
            <a:off x="1663976" y="1442197"/>
            <a:ext cx="1094194" cy="644810"/>
            <a:chOff x="993976" y="4682182"/>
            <a:chExt cx="1580503" cy="1146329"/>
          </a:xfrm>
        </p:grpSpPr>
        <p:grpSp>
          <p:nvGrpSpPr>
            <p:cNvPr id="8" name="Группа 60"/>
            <p:cNvGrpSpPr>
              <a:grpSpLocks/>
            </p:cNvGrpSpPr>
            <p:nvPr/>
          </p:nvGrpSpPr>
          <p:grpSpPr bwMode="auto">
            <a:xfrm>
              <a:off x="993976" y="4761553"/>
              <a:ext cx="1542091" cy="1066958"/>
              <a:chOff x="7553343" y="2780928"/>
              <a:chExt cx="1541163" cy="1066984"/>
            </a:xfrm>
          </p:grpSpPr>
          <p:sp>
            <p:nvSpPr>
              <p:cNvPr id="10" name="Прямоугольник 61"/>
              <p:cNvSpPr>
                <a:spLocks noChangeArrowheads="1"/>
              </p:cNvSpPr>
              <p:nvPr/>
            </p:nvSpPr>
            <p:spPr bwMode="auto">
              <a:xfrm>
                <a:off x="7553343" y="2780928"/>
                <a:ext cx="1541163" cy="10669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rIns="0">
                <a:spAutoFit/>
              </a:bodyPr>
              <a:lstStyle/>
              <a:p>
                <a:pPr algn="ctr"/>
                <a:r>
                  <a:rPr lang="ru-RU" sz="3300" b="1" kern="0" dirty="0">
                    <a:solidFill>
                      <a:srgbClr val="0858B8"/>
                    </a:solidFill>
                    <a:latin typeface="Century Gothic"/>
                    <a:cs typeface="Times New Roman" pitchFamily="18" charset="0"/>
                  </a:rPr>
                  <a:t>3 600</a:t>
                </a:r>
                <a:endParaRPr lang="ru-RU" sz="2400" kern="0" dirty="0">
                  <a:solidFill>
                    <a:srgbClr val="0858B8"/>
                  </a:solidFill>
                  <a:latin typeface="Century Gothic"/>
                  <a:cs typeface="Times New Roman" pitchFamily="18" charset="0"/>
                </a:endParaRPr>
              </a:p>
            </p:txBody>
          </p:sp>
          <p:sp>
            <p:nvSpPr>
              <p:cNvPr id="11" name="Прямоугольник 63"/>
              <p:cNvSpPr>
                <a:spLocks noChangeArrowheads="1"/>
              </p:cNvSpPr>
              <p:nvPr/>
            </p:nvSpPr>
            <p:spPr bwMode="auto">
              <a:xfrm>
                <a:off x="7583937" y="3461826"/>
                <a:ext cx="1386335" cy="3693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p>
                <a:pPr algn="ctr"/>
                <a:r>
                  <a:rPr lang="ru-RU" sz="750" i="1" kern="0" dirty="0" err="1">
                    <a:solidFill>
                      <a:prstClr val="black"/>
                    </a:solidFill>
                    <a:latin typeface="Century Gothic"/>
                    <a:cs typeface="Times New Roman" pitchFamily="18" charset="0"/>
                  </a:rPr>
                  <a:t>млн</a:t>
                </a:r>
                <a:r>
                  <a:rPr lang="ru-RU" sz="750" i="1" kern="0" dirty="0">
                    <a:solidFill>
                      <a:prstClr val="black"/>
                    </a:solidFill>
                    <a:latin typeface="Century Gothic"/>
                    <a:cs typeface="Times New Roman" pitchFamily="18" charset="0"/>
                  </a:rPr>
                  <a:t> </a:t>
                </a:r>
                <a:r>
                  <a:rPr lang="ru-RU" sz="750" i="1" kern="0" dirty="0" err="1" smtClean="0">
                    <a:solidFill>
                      <a:prstClr val="black"/>
                    </a:solidFill>
                    <a:latin typeface="Century Gothic"/>
                    <a:cs typeface="Times New Roman" pitchFamily="18" charset="0"/>
                  </a:rPr>
                  <a:t>теңгеге дейін</a:t>
                </a:r>
                <a:endParaRPr lang="ru-RU" sz="750" i="1" kern="0" dirty="0">
                  <a:solidFill>
                    <a:prstClr val="black"/>
                  </a:solidFill>
                  <a:latin typeface="Century Gothic"/>
                  <a:cs typeface="Times New Roman" pitchFamily="18" charset="0"/>
                </a:endParaRPr>
              </a:p>
            </p:txBody>
          </p:sp>
        </p:grpSp>
        <p:sp>
          <p:nvSpPr>
            <p:cNvPr id="9" name="Прямоугольник 64"/>
            <p:cNvSpPr>
              <a:spLocks noChangeArrowheads="1"/>
            </p:cNvSpPr>
            <p:nvPr/>
          </p:nvSpPr>
          <p:spPr bwMode="auto">
            <a:xfrm>
              <a:off x="1053654" y="4682182"/>
              <a:ext cx="152082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p>
              <a:pPr algn="ctr"/>
              <a:r>
                <a:rPr lang="kk-KZ" sz="750" kern="0" dirty="0">
                  <a:solidFill>
                    <a:prstClr val="black"/>
                  </a:solidFill>
                  <a:latin typeface="Century Gothic"/>
                  <a:cs typeface="Times New Roman" pitchFamily="18" charset="0"/>
                </a:rPr>
                <a:t>КРЕДИТТІҢ СОМАСЫ</a:t>
              </a:r>
              <a:endParaRPr lang="ru-RU" sz="750" kern="0" dirty="0">
                <a:solidFill>
                  <a:prstClr val="black"/>
                </a:solidFill>
                <a:latin typeface="Century Gothic"/>
                <a:cs typeface="Times New Roman" pitchFamily="18" charset="0"/>
              </a:endParaRPr>
            </a:p>
          </p:txBody>
        </p:sp>
      </p:grpSp>
      <p:sp>
        <p:nvSpPr>
          <p:cNvPr id="12" name="Прямоугольник 11"/>
          <p:cNvSpPr/>
          <p:nvPr/>
        </p:nvSpPr>
        <p:spPr>
          <a:xfrm>
            <a:off x="721000" y="2186130"/>
            <a:ext cx="922041" cy="180266"/>
          </a:xfrm>
          <a:prstGeom prst="rect">
            <a:avLst/>
          </a:prstGeom>
        </p:spPr>
        <p:txBody>
          <a:bodyPr wrap="square" lIns="58444" tIns="29222" rIns="58444" bIns="29222">
            <a:spAutoFit/>
          </a:bodyPr>
          <a:lstStyle/>
          <a:p>
            <a:pPr algn="ctr">
              <a:defRPr/>
            </a:pPr>
            <a:r>
              <a:rPr lang="kk-KZ" sz="788" kern="0" dirty="0" smtClean="0">
                <a:solidFill>
                  <a:prstClr val="black"/>
                </a:solidFill>
                <a:latin typeface="Century Gothic"/>
                <a:cs typeface="Times New Roman" pitchFamily="18" charset="0"/>
              </a:rPr>
              <a:t>МӨЛШЕРЛЕМЕ</a:t>
            </a:r>
            <a:endParaRPr lang="ru-RU" sz="788" kern="0" dirty="0">
              <a:solidFill>
                <a:prstClr val="black"/>
              </a:solidFill>
              <a:latin typeface="Century Gothic"/>
              <a:cs typeface="Times New Roman" pitchFamily="18" charset="0"/>
            </a:endParaRPr>
          </a:p>
        </p:txBody>
      </p:sp>
      <p:sp>
        <p:nvSpPr>
          <p:cNvPr id="13" name="TextBox 12"/>
          <p:cNvSpPr txBox="1"/>
          <p:nvPr/>
        </p:nvSpPr>
        <p:spPr>
          <a:xfrm>
            <a:off x="3165231" y="1027418"/>
            <a:ext cx="2436632" cy="1592937"/>
          </a:xfrm>
          <a:prstGeom prst="rect">
            <a:avLst/>
          </a:prstGeom>
          <a:noFill/>
          <a:ln>
            <a:solidFill>
              <a:srgbClr val="79AE47"/>
            </a:solidFill>
            <a:prstDash val="sysDot"/>
          </a:ln>
        </p:spPr>
        <p:txBody>
          <a:bodyPr lIns="0" tIns="29222" rIns="0" bIns="29222">
            <a:noAutofit/>
          </a:bodyPr>
          <a:lstStyle/>
          <a:p>
            <a:pPr algn="ctr">
              <a:defRPr/>
            </a:pPr>
            <a:r>
              <a:rPr lang="ru-RU" sz="900" b="1" kern="0" dirty="0">
                <a:solidFill>
                  <a:prstClr val="black"/>
                </a:solidFill>
                <a:latin typeface="Century Gothic"/>
                <a:cs typeface="Times New Roman" pitchFamily="18" charset="0"/>
              </a:rPr>
              <a:t>* ШОБ үшін (Даму-Өңірлер)</a:t>
            </a:r>
          </a:p>
          <a:p>
            <a:pPr>
              <a:defRPr/>
            </a:pPr>
            <a:endParaRPr lang="kk-KZ" sz="750" kern="0" dirty="0">
              <a:solidFill>
                <a:prstClr val="black"/>
              </a:solidFill>
              <a:latin typeface="Century Gothic"/>
              <a:cs typeface="Times New Roman" pitchFamily="18" charset="0"/>
            </a:endParaRPr>
          </a:p>
          <a:p>
            <a:pPr>
              <a:defRPr/>
            </a:pPr>
            <a:endParaRPr lang="kk-KZ" sz="750" kern="0" dirty="0">
              <a:solidFill>
                <a:prstClr val="black"/>
              </a:solidFill>
              <a:latin typeface="Century Gothic"/>
              <a:cs typeface="Times New Roman" pitchFamily="18" charset="0"/>
            </a:endParaRPr>
          </a:p>
          <a:p>
            <a:pPr>
              <a:defRPr/>
            </a:pPr>
            <a:endParaRPr lang="kk-KZ" sz="750" kern="0" dirty="0">
              <a:solidFill>
                <a:prstClr val="black"/>
              </a:solidFill>
              <a:latin typeface="Century Gothic"/>
              <a:cs typeface="Times New Roman" pitchFamily="18" charset="0"/>
            </a:endParaRPr>
          </a:p>
          <a:p>
            <a:pPr>
              <a:defRPr/>
            </a:pPr>
            <a:endParaRPr lang="kk-KZ" sz="750" kern="0" dirty="0">
              <a:solidFill>
                <a:prstClr val="black"/>
              </a:solidFill>
              <a:latin typeface="Century Gothic"/>
              <a:cs typeface="Times New Roman" pitchFamily="18" charset="0"/>
            </a:endParaRPr>
          </a:p>
          <a:p>
            <a:pPr>
              <a:defRPr/>
            </a:pPr>
            <a:r>
              <a:rPr lang="kk-KZ" sz="750" kern="0" dirty="0">
                <a:solidFill>
                  <a:prstClr val="black"/>
                </a:solidFill>
                <a:latin typeface="Century Gothic"/>
                <a:cs typeface="Times New Roman" pitchFamily="18" charset="0"/>
              </a:rPr>
              <a:t>	</a:t>
            </a:r>
          </a:p>
          <a:p>
            <a:pPr>
              <a:defRPr/>
            </a:pPr>
            <a:endParaRPr lang="kk-KZ" sz="750" kern="0" dirty="0">
              <a:solidFill>
                <a:prstClr val="black"/>
              </a:solidFill>
              <a:latin typeface="Century Gothic"/>
              <a:cs typeface="Times New Roman" pitchFamily="18" charset="0"/>
            </a:endParaRPr>
          </a:p>
          <a:p>
            <a:pPr>
              <a:defRPr/>
            </a:pPr>
            <a:endParaRPr lang="kk-KZ" sz="750" kern="0" dirty="0">
              <a:solidFill>
                <a:prstClr val="black"/>
              </a:solidFill>
              <a:latin typeface="Century Gothic"/>
              <a:cs typeface="Times New Roman" pitchFamily="18" charset="0"/>
            </a:endParaRPr>
          </a:p>
        </p:txBody>
      </p:sp>
      <p:sp>
        <p:nvSpPr>
          <p:cNvPr id="14" name="Прямоугольник 12"/>
          <p:cNvSpPr>
            <a:spLocks noChangeArrowheads="1"/>
          </p:cNvSpPr>
          <p:nvPr/>
        </p:nvSpPr>
        <p:spPr bwMode="auto">
          <a:xfrm>
            <a:off x="4282356" y="2054458"/>
            <a:ext cx="1069203" cy="5078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a:r>
              <a:rPr lang="ru-RU" sz="3300" b="1" kern="0" dirty="0">
                <a:solidFill>
                  <a:srgbClr val="AFD200"/>
                </a:solidFill>
                <a:latin typeface="Century Gothic"/>
                <a:cs typeface="Times New Roman" pitchFamily="18" charset="0"/>
              </a:rPr>
              <a:t>14,5</a:t>
            </a:r>
            <a:r>
              <a:rPr lang="ru-RU" sz="2400" kern="0" dirty="0">
                <a:solidFill>
                  <a:srgbClr val="AFD200"/>
                </a:solidFill>
                <a:latin typeface="Century Gothic"/>
                <a:cs typeface="Times New Roman" pitchFamily="18" charset="0"/>
              </a:rPr>
              <a:t>%</a:t>
            </a:r>
          </a:p>
        </p:txBody>
      </p:sp>
      <p:grpSp>
        <p:nvGrpSpPr>
          <p:cNvPr id="15" name="Группа 14"/>
          <p:cNvGrpSpPr/>
          <p:nvPr/>
        </p:nvGrpSpPr>
        <p:grpSpPr>
          <a:xfrm>
            <a:off x="4336784" y="1471216"/>
            <a:ext cx="1073004" cy="644810"/>
            <a:chOff x="1024584" y="4682182"/>
            <a:chExt cx="1549895" cy="1146329"/>
          </a:xfrm>
        </p:grpSpPr>
        <p:grpSp>
          <p:nvGrpSpPr>
            <p:cNvPr id="16" name="Группа 60"/>
            <p:cNvGrpSpPr>
              <a:grpSpLocks/>
            </p:cNvGrpSpPr>
            <p:nvPr/>
          </p:nvGrpSpPr>
          <p:grpSpPr bwMode="auto">
            <a:xfrm>
              <a:off x="1024584" y="4761553"/>
              <a:ext cx="1387169" cy="1066958"/>
              <a:chOff x="7583937" y="2780928"/>
              <a:chExt cx="1386335" cy="1066984"/>
            </a:xfrm>
          </p:grpSpPr>
          <p:sp>
            <p:nvSpPr>
              <p:cNvPr id="18" name="Прямоугольник 61"/>
              <p:cNvSpPr>
                <a:spLocks noChangeArrowheads="1"/>
              </p:cNvSpPr>
              <p:nvPr/>
            </p:nvSpPr>
            <p:spPr bwMode="auto">
              <a:xfrm>
                <a:off x="7810209" y="2780928"/>
                <a:ext cx="1027440" cy="10669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rIns="0">
                <a:spAutoFit/>
              </a:bodyPr>
              <a:lstStyle/>
              <a:p>
                <a:pPr algn="ctr"/>
                <a:r>
                  <a:rPr lang="ru-RU" sz="3300" b="1" kern="0" dirty="0">
                    <a:solidFill>
                      <a:srgbClr val="0858B8"/>
                    </a:solidFill>
                    <a:latin typeface="Century Gothic"/>
                    <a:cs typeface="Times New Roman" pitchFamily="18" charset="0"/>
                  </a:rPr>
                  <a:t>750</a:t>
                </a:r>
                <a:endParaRPr lang="ru-RU" sz="2400" kern="0" dirty="0">
                  <a:solidFill>
                    <a:srgbClr val="0858B8"/>
                  </a:solidFill>
                  <a:latin typeface="Century Gothic"/>
                  <a:cs typeface="Times New Roman" pitchFamily="18" charset="0"/>
                </a:endParaRPr>
              </a:p>
            </p:txBody>
          </p:sp>
          <p:sp>
            <p:nvSpPr>
              <p:cNvPr id="19" name="Прямоугольник 63"/>
              <p:cNvSpPr>
                <a:spLocks noChangeArrowheads="1"/>
              </p:cNvSpPr>
              <p:nvPr/>
            </p:nvSpPr>
            <p:spPr bwMode="auto">
              <a:xfrm>
                <a:off x="7583937" y="3461826"/>
                <a:ext cx="1386335" cy="3693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p>
                <a:pPr algn="ctr"/>
                <a:r>
                  <a:rPr lang="ru-RU" sz="750" i="1" kern="0" dirty="0" err="1">
                    <a:solidFill>
                      <a:prstClr val="black"/>
                    </a:solidFill>
                    <a:latin typeface="Century Gothic"/>
                    <a:cs typeface="Times New Roman" pitchFamily="18" charset="0"/>
                  </a:rPr>
                  <a:t>млн</a:t>
                </a:r>
                <a:r>
                  <a:rPr lang="ru-RU" sz="750" i="1" kern="0" dirty="0">
                    <a:solidFill>
                      <a:prstClr val="black"/>
                    </a:solidFill>
                    <a:latin typeface="Century Gothic"/>
                    <a:cs typeface="Times New Roman" pitchFamily="18" charset="0"/>
                  </a:rPr>
                  <a:t> </a:t>
                </a:r>
                <a:r>
                  <a:rPr lang="ru-RU" sz="750" i="1" kern="0" dirty="0" err="1" smtClean="0">
                    <a:solidFill>
                      <a:prstClr val="black"/>
                    </a:solidFill>
                    <a:latin typeface="Century Gothic"/>
                    <a:cs typeface="Times New Roman" pitchFamily="18" charset="0"/>
                  </a:rPr>
                  <a:t>теңгеге дейін</a:t>
                </a:r>
                <a:endParaRPr lang="ru-RU" sz="750" i="1" kern="0" dirty="0">
                  <a:solidFill>
                    <a:prstClr val="black"/>
                  </a:solidFill>
                  <a:latin typeface="Century Gothic"/>
                  <a:cs typeface="Times New Roman" pitchFamily="18" charset="0"/>
                </a:endParaRPr>
              </a:p>
            </p:txBody>
          </p:sp>
        </p:grpSp>
        <p:sp>
          <p:nvSpPr>
            <p:cNvPr id="17" name="Прямоугольник 64"/>
            <p:cNvSpPr>
              <a:spLocks noChangeArrowheads="1"/>
            </p:cNvSpPr>
            <p:nvPr/>
          </p:nvSpPr>
          <p:spPr bwMode="auto">
            <a:xfrm>
              <a:off x="1053653" y="4682182"/>
              <a:ext cx="152082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p>
              <a:pPr algn="ctr"/>
              <a:r>
                <a:rPr lang="kk-KZ" sz="750" kern="0" dirty="0">
                  <a:solidFill>
                    <a:prstClr val="black"/>
                  </a:solidFill>
                  <a:latin typeface="Century Gothic"/>
                  <a:cs typeface="Times New Roman" pitchFamily="18" charset="0"/>
                </a:rPr>
                <a:t>КРЕДИТТІҢ СОМАСЫ</a:t>
              </a:r>
              <a:endParaRPr lang="ru-RU" sz="750" kern="0" dirty="0">
                <a:solidFill>
                  <a:prstClr val="black"/>
                </a:solidFill>
                <a:latin typeface="Century Gothic"/>
                <a:cs typeface="Times New Roman" pitchFamily="18" charset="0"/>
              </a:endParaRPr>
            </a:p>
          </p:txBody>
        </p:sp>
      </p:grpSp>
      <p:sp>
        <p:nvSpPr>
          <p:cNvPr id="20" name="TextBox 19"/>
          <p:cNvSpPr txBox="1"/>
          <p:nvPr/>
        </p:nvSpPr>
        <p:spPr>
          <a:xfrm>
            <a:off x="5822865" y="1027418"/>
            <a:ext cx="2440093" cy="1592937"/>
          </a:xfrm>
          <a:prstGeom prst="rect">
            <a:avLst/>
          </a:prstGeom>
          <a:solidFill>
            <a:sysClr val="window" lastClr="FFFFFF">
              <a:alpha val="80000"/>
            </a:sysClr>
          </a:solidFill>
          <a:ln>
            <a:solidFill>
              <a:srgbClr val="79AE47"/>
            </a:solidFill>
            <a:prstDash val="sysDot"/>
          </a:ln>
        </p:spPr>
        <p:txBody>
          <a:bodyPr lIns="0" tIns="29222" rIns="0" bIns="29222">
            <a:noAutofit/>
          </a:bodyPr>
          <a:lstStyle/>
          <a:p>
            <a:pPr algn="ctr" defTabSz="685800">
              <a:defRPr/>
            </a:pPr>
            <a:r>
              <a:rPr lang="ru-RU" sz="900" b="1" kern="0" dirty="0">
                <a:solidFill>
                  <a:prstClr val="black"/>
                </a:solidFill>
                <a:latin typeface="Century Gothic"/>
                <a:cs typeface="Times New Roman" pitchFamily="18" charset="0"/>
              </a:rPr>
              <a:t>Өңірлердегі ШОБ </a:t>
            </a:r>
            <a:r>
              <a:rPr lang="ru-RU" sz="900" b="1" kern="0" dirty="0" err="1">
                <a:solidFill>
                  <a:prstClr val="black"/>
                </a:solidFill>
                <a:latin typeface="Century Gothic"/>
                <a:cs typeface="Times New Roman" pitchFamily="18" charset="0"/>
              </a:rPr>
              <a:t>үшін </a:t>
            </a:r>
            <a:r>
              <a:rPr lang="ru-RU" sz="900" b="1" kern="0" dirty="0" smtClean="0">
                <a:solidFill>
                  <a:prstClr val="black"/>
                </a:solidFill>
                <a:latin typeface="Century Gothic"/>
                <a:cs typeface="Times New Roman" pitchFamily="18" charset="0"/>
              </a:rPr>
              <a:t>(НӨБ)</a:t>
            </a:r>
            <a:endParaRPr lang="ru-RU" sz="900" b="1" kern="0" dirty="0">
              <a:solidFill>
                <a:prstClr val="black"/>
              </a:solidFill>
              <a:latin typeface="Century Gothic"/>
              <a:cs typeface="Times New Roman" pitchFamily="18" charset="0"/>
            </a:endParaRPr>
          </a:p>
          <a:p>
            <a:pPr algn="ctr" defTabSz="685800">
              <a:defRPr/>
            </a:pPr>
            <a:r>
              <a:rPr lang="ru-RU" sz="900" b="1" kern="0" dirty="0">
                <a:solidFill>
                  <a:prstClr val="black"/>
                </a:solidFill>
                <a:latin typeface="Century Gothic"/>
                <a:cs typeface="Times New Roman" pitchFamily="18" charset="0"/>
              </a:rPr>
              <a:t>(ЕДБ </a:t>
            </a:r>
            <a:r>
              <a:rPr lang="ru-RU" sz="900" b="1" kern="0" dirty="0" err="1">
                <a:solidFill>
                  <a:prstClr val="black"/>
                </a:solidFill>
                <a:latin typeface="Century Gothic"/>
                <a:cs typeface="Times New Roman" pitchFamily="18" charset="0"/>
              </a:rPr>
              <a:t>және </a:t>
            </a:r>
            <a:r>
              <a:rPr lang="ru-RU" sz="900" b="1" kern="0" dirty="0" smtClean="0">
                <a:solidFill>
                  <a:prstClr val="black"/>
                </a:solidFill>
                <a:latin typeface="Century Gothic"/>
                <a:cs typeface="Times New Roman" pitchFamily="18" charset="0"/>
              </a:rPr>
              <a:t>МҚҰ </a:t>
            </a:r>
            <a:r>
              <a:rPr lang="ru-RU" sz="900" b="1" kern="0" dirty="0">
                <a:solidFill>
                  <a:prstClr val="black"/>
                </a:solidFill>
                <a:latin typeface="Century Gothic"/>
                <a:cs typeface="Times New Roman" pitchFamily="18" charset="0"/>
              </a:rPr>
              <a:t>арқылы)</a:t>
            </a:r>
          </a:p>
          <a:p>
            <a:pPr defTabSz="685800">
              <a:defRPr/>
            </a:pPr>
            <a:endParaRPr lang="kk-KZ" sz="750" kern="0" dirty="0">
              <a:solidFill>
                <a:prstClr val="black"/>
              </a:solidFill>
              <a:latin typeface="Century Gothic"/>
              <a:cs typeface="Times New Roman" pitchFamily="18" charset="0"/>
            </a:endParaRPr>
          </a:p>
          <a:p>
            <a:pPr defTabSz="685800">
              <a:defRPr/>
            </a:pPr>
            <a:endParaRPr lang="kk-KZ" sz="750" kern="0" dirty="0">
              <a:solidFill>
                <a:prstClr val="black"/>
              </a:solidFill>
              <a:latin typeface="Century Gothic"/>
              <a:cs typeface="Times New Roman" pitchFamily="18" charset="0"/>
            </a:endParaRPr>
          </a:p>
          <a:p>
            <a:pPr defTabSz="685800">
              <a:defRPr/>
            </a:pPr>
            <a:endParaRPr lang="kk-KZ" sz="750" kern="0" dirty="0">
              <a:solidFill>
                <a:prstClr val="black"/>
              </a:solidFill>
              <a:latin typeface="Century Gothic"/>
              <a:cs typeface="Times New Roman" pitchFamily="18" charset="0"/>
            </a:endParaRPr>
          </a:p>
          <a:p>
            <a:pPr defTabSz="685800">
              <a:defRPr/>
            </a:pPr>
            <a:endParaRPr lang="kk-KZ" sz="750" kern="0" dirty="0">
              <a:solidFill>
                <a:prstClr val="black"/>
              </a:solidFill>
              <a:latin typeface="Century Gothic"/>
              <a:cs typeface="Times New Roman" pitchFamily="18" charset="0"/>
            </a:endParaRPr>
          </a:p>
          <a:p>
            <a:pPr defTabSz="685800">
              <a:defRPr/>
            </a:pPr>
            <a:r>
              <a:rPr lang="kk-KZ" sz="750" kern="0" dirty="0">
                <a:solidFill>
                  <a:prstClr val="black"/>
                </a:solidFill>
                <a:latin typeface="Century Gothic"/>
                <a:cs typeface="Times New Roman" pitchFamily="18" charset="0"/>
              </a:rPr>
              <a:t>	</a:t>
            </a:r>
          </a:p>
          <a:p>
            <a:pPr defTabSz="685800">
              <a:defRPr/>
            </a:pPr>
            <a:endParaRPr lang="kk-KZ" sz="750" kern="0" dirty="0">
              <a:solidFill>
                <a:prstClr val="black"/>
              </a:solidFill>
              <a:latin typeface="Century Gothic"/>
              <a:cs typeface="Times New Roman" pitchFamily="18" charset="0"/>
            </a:endParaRPr>
          </a:p>
          <a:p>
            <a:pPr defTabSz="685800">
              <a:defRPr/>
            </a:pPr>
            <a:endParaRPr lang="kk-KZ" sz="750" kern="0" dirty="0">
              <a:solidFill>
                <a:prstClr val="black"/>
              </a:solidFill>
              <a:latin typeface="Century Gothic"/>
              <a:cs typeface="Times New Roman" pitchFamily="18" charset="0"/>
            </a:endParaRPr>
          </a:p>
        </p:txBody>
      </p:sp>
      <p:sp>
        <p:nvSpPr>
          <p:cNvPr id="21" name="Прямоугольник 12"/>
          <p:cNvSpPr>
            <a:spLocks noChangeArrowheads="1"/>
          </p:cNvSpPr>
          <p:nvPr/>
        </p:nvSpPr>
        <p:spPr bwMode="auto">
          <a:xfrm>
            <a:off x="7027815" y="2091029"/>
            <a:ext cx="1123321" cy="5078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p>
            <a:pPr algn="ctr"/>
            <a:r>
              <a:rPr lang="ru-RU" sz="3300" b="1" kern="0" dirty="0">
                <a:solidFill>
                  <a:srgbClr val="AFD200"/>
                </a:solidFill>
                <a:latin typeface="Century Gothic"/>
                <a:cs typeface="Times New Roman" pitchFamily="18" charset="0"/>
              </a:rPr>
              <a:t>7,0</a:t>
            </a:r>
            <a:r>
              <a:rPr lang="ru-RU" sz="2400" b="1" kern="0" dirty="0">
                <a:solidFill>
                  <a:srgbClr val="AFD200"/>
                </a:solidFill>
                <a:latin typeface="Century Gothic"/>
                <a:cs typeface="Times New Roman" pitchFamily="18" charset="0"/>
              </a:rPr>
              <a:t>%</a:t>
            </a:r>
            <a:endParaRPr lang="ru-RU" sz="2400" kern="0" dirty="0">
              <a:solidFill>
                <a:srgbClr val="AFD200"/>
              </a:solidFill>
              <a:latin typeface="Century Gothic"/>
              <a:cs typeface="Times New Roman" pitchFamily="18" charset="0"/>
            </a:endParaRPr>
          </a:p>
        </p:txBody>
      </p:sp>
      <p:grpSp>
        <p:nvGrpSpPr>
          <p:cNvPr id="22" name="Группа 21"/>
          <p:cNvGrpSpPr/>
          <p:nvPr/>
        </p:nvGrpSpPr>
        <p:grpSpPr>
          <a:xfrm>
            <a:off x="7042911" y="1486004"/>
            <a:ext cx="1073004" cy="644810"/>
            <a:chOff x="1024584" y="4682182"/>
            <a:chExt cx="1549895" cy="1146329"/>
          </a:xfrm>
        </p:grpSpPr>
        <p:grpSp>
          <p:nvGrpSpPr>
            <p:cNvPr id="23" name="Группа 22"/>
            <p:cNvGrpSpPr>
              <a:grpSpLocks/>
            </p:cNvGrpSpPr>
            <p:nvPr/>
          </p:nvGrpSpPr>
          <p:grpSpPr bwMode="auto">
            <a:xfrm>
              <a:off x="1024584" y="4761554"/>
              <a:ext cx="1387169" cy="1066957"/>
              <a:chOff x="7583937" y="2780928"/>
              <a:chExt cx="1386335" cy="1066983"/>
            </a:xfrm>
          </p:grpSpPr>
          <p:sp>
            <p:nvSpPr>
              <p:cNvPr id="25" name="Прямоугольник 61"/>
              <p:cNvSpPr>
                <a:spLocks noChangeArrowheads="1"/>
              </p:cNvSpPr>
              <p:nvPr/>
            </p:nvSpPr>
            <p:spPr bwMode="auto">
              <a:xfrm>
                <a:off x="7810207" y="2780928"/>
                <a:ext cx="1027440" cy="10669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rIns="0">
                <a:spAutoFit/>
              </a:bodyPr>
              <a:lstStyle/>
              <a:p>
                <a:pPr algn="ctr"/>
                <a:r>
                  <a:rPr lang="ru-RU" sz="3300" b="1" kern="0" dirty="0">
                    <a:solidFill>
                      <a:srgbClr val="0858B8"/>
                    </a:solidFill>
                    <a:latin typeface="Century Gothic"/>
                    <a:cs typeface="Times New Roman" pitchFamily="18" charset="0"/>
                  </a:rPr>
                  <a:t>180</a:t>
                </a:r>
                <a:endParaRPr lang="ru-RU" sz="2400" kern="0" dirty="0">
                  <a:solidFill>
                    <a:srgbClr val="0858B8"/>
                  </a:solidFill>
                  <a:latin typeface="Century Gothic"/>
                  <a:cs typeface="Times New Roman" pitchFamily="18" charset="0"/>
                </a:endParaRPr>
              </a:p>
            </p:txBody>
          </p:sp>
          <p:sp>
            <p:nvSpPr>
              <p:cNvPr id="26" name="Прямоугольник 25"/>
              <p:cNvSpPr>
                <a:spLocks noChangeArrowheads="1"/>
              </p:cNvSpPr>
              <p:nvPr/>
            </p:nvSpPr>
            <p:spPr bwMode="auto">
              <a:xfrm>
                <a:off x="7583937" y="3461829"/>
                <a:ext cx="1386335" cy="3693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p>
                <a:pPr algn="ctr"/>
                <a:r>
                  <a:rPr lang="ru-RU" sz="750" i="1" kern="0" dirty="0" err="1">
                    <a:solidFill>
                      <a:prstClr val="black"/>
                    </a:solidFill>
                    <a:latin typeface="Century Gothic"/>
                    <a:cs typeface="Times New Roman" pitchFamily="18" charset="0"/>
                  </a:rPr>
                  <a:t>млн</a:t>
                </a:r>
                <a:r>
                  <a:rPr lang="ru-RU" sz="750" i="1" kern="0" dirty="0">
                    <a:solidFill>
                      <a:prstClr val="black"/>
                    </a:solidFill>
                    <a:latin typeface="Century Gothic"/>
                    <a:cs typeface="Times New Roman" pitchFamily="18" charset="0"/>
                  </a:rPr>
                  <a:t> </a:t>
                </a:r>
                <a:r>
                  <a:rPr lang="ru-RU" sz="750" i="1" kern="0" dirty="0" err="1" smtClean="0">
                    <a:solidFill>
                      <a:prstClr val="black"/>
                    </a:solidFill>
                    <a:latin typeface="Century Gothic"/>
                    <a:cs typeface="Times New Roman" pitchFamily="18" charset="0"/>
                  </a:rPr>
                  <a:t>теңгеге дейін</a:t>
                </a:r>
                <a:endParaRPr lang="ru-RU" sz="750" i="1" kern="0" dirty="0">
                  <a:solidFill>
                    <a:prstClr val="black"/>
                  </a:solidFill>
                  <a:latin typeface="Century Gothic"/>
                  <a:cs typeface="Times New Roman" pitchFamily="18" charset="0"/>
                </a:endParaRPr>
              </a:p>
            </p:txBody>
          </p:sp>
        </p:grpSp>
        <p:sp>
          <p:nvSpPr>
            <p:cNvPr id="24" name="Прямоугольник 64"/>
            <p:cNvSpPr>
              <a:spLocks noChangeArrowheads="1"/>
            </p:cNvSpPr>
            <p:nvPr/>
          </p:nvSpPr>
          <p:spPr bwMode="auto">
            <a:xfrm>
              <a:off x="1053653" y="4682182"/>
              <a:ext cx="152082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p>
              <a:pPr algn="ctr"/>
              <a:r>
                <a:rPr lang="kk-KZ" sz="750" kern="0" dirty="0">
                  <a:solidFill>
                    <a:prstClr val="black"/>
                  </a:solidFill>
                  <a:latin typeface="Century Gothic"/>
                  <a:cs typeface="Times New Roman" pitchFamily="18" charset="0"/>
                </a:rPr>
                <a:t>КРЕДИТТІҢ СОМАСЫ</a:t>
              </a:r>
              <a:endParaRPr lang="ru-RU" sz="750" kern="0" dirty="0">
                <a:solidFill>
                  <a:prstClr val="black"/>
                </a:solidFill>
                <a:latin typeface="Century Gothic"/>
                <a:cs typeface="Times New Roman" pitchFamily="18" charset="0"/>
              </a:endParaRPr>
            </a:p>
          </p:txBody>
        </p:sp>
      </p:grpSp>
      <p:sp>
        <p:nvSpPr>
          <p:cNvPr id="27" name="Прямоугольник 26"/>
          <p:cNvSpPr/>
          <p:nvPr/>
        </p:nvSpPr>
        <p:spPr>
          <a:xfrm>
            <a:off x="3398399" y="2186130"/>
            <a:ext cx="695220" cy="180266"/>
          </a:xfrm>
          <a:prstGeom prst="rect">
            <a:avLst/>
          </a:prstGeom>
        </p:spPr>
        <p:txBody>
          <a:bodyPr wrap="square" lIns="58444" tIns="29222" rIns="58444" bIns="29222">
            <a:spAutoFit/>
          </a:bodyPr>
          <a:lstStyle/>
          <a:p>
            <a:pPr algn="ctr">
              <a:defRPr/>
            </a:pPr>
            <a:r>
              <a:rPr lang="kk-KZ" sz="788" kern="0" dirty="0">
                <a:solidFill>
                  <a:prstClr val="black"/>
                </a:solidFill>
                <a:latin typeface="Century Gothic"/>
                <a:cs typeface="Times New Roman" pitchFamily="18" charset="0"/>
              </a:rPr>
              <a:t>ДЕЙІНГІ МӨЛШЕРЛЕМЕ</a:t>
            </a:r>
            <a:endParaRPr lang="ru-RU" sz="788" kern="0" dirty="0">
              <a:solidFill>
                <a:prstClr val="black"/>
              </a:solidFill>
              <a:latin typeface="Century Gothic"/>
              <a:cs typeface="Times New Roman" pitchFamily="18" charset="0"/>
            </a:endParaRPr>
          </a:p>
        </p:txBody>
      </p:sp>
      <p:sp>
        <p:nvSpPr>
          <p:cNvPr id="28" name="Прямоугольник 27"/>
          <p:cNvSpPr/>
          <p:nvPr/>
        </p:nvSpPr>
        <p:spPr>
          <a:xfrm>
            <a:off x="6093782" y="2186130"/>
            <a:ext cx="695220" cy="180266"/>
          </a:xfrm>
          <a:prstGeom prst="rect">
            <a:avLst/>
          </a:prstGeom>
        </p:spPr>
        <p:txBody>
          <a:bodyPr wrap="square" lIns="58444" tIns="29222" rIns="58444" bIns="29222">
            <a:spAutoFit/>
          </a:bodyPr>
          <a:lstStyle/>
          <a:p>
            <a:pPr algn="ctr">
              <a:defRPr/>
            </a:pPr>
            <a:r>
              <a:rPr lang="kk-KZ" sz="788" kern="0" dirty="0">
                <a:solidFill>
                  <a:prstClr val="black"/>
                </a:solidFill>
                <a:latin typeface="Century Gothic"/>
                <a:cs typeface="Times New Roman" pitchFamily="18" charset="0"/>
              </a:rPr>
              <a:t>ДЕЙІНГІ МӨЛШЕРЛЕМЕ</a:t>
            </a:r>
            <a:endParaRPr lang="ru-RU" sz="788" kern="0" dirty="0">
              <a:solidFill>
                <a:prstClr val="black"/>
              </a:solidFill>
              <a:latin typeface="Century Gothic"/>
              <a:cs typeface="Times New Roman" pitchFamily="18" charset="0"/>
            </a:endParaRPr>
          </a:p>
        </p:txBody>
      </p:sp>
      <p:pic>
        <p:nvPicPr>
          <p:cNvPr id="29" name="Picture 2" descr="C:\Users\YERMEK~1.ABD\AppData\Local\Temp\54a058be9dbb4a81876f19d5ec56855c.png"/>
          <p:cNvPicPr>
            <a:picLocks noChangeAspect="1" noChangeArrowheads="1"/>
          </p:cNvPicPr>
          <p:nvPr/>
        </p:nvPicPr>
        <p:blipFill>
          <a:blip r:embed="rId2" cstate="print">
            <a:duotone>
              <a:srgbClr val="4584D3">
                <a:shade val="45000"/>
                <a:satMod val="135000"/>
              </a:srgbClr>
              <a:prstClr val="white"/>
            </a:duotone>
            <a:extLst>
              <a:ext uri="{28A0092B-C50C-407E-A947-70E740481C1C}">
                <a14:useLocalDpi xmlns="" xmlns:a14="http://schemas.microsoft.com/office/drawing/2010/main" val="0"/>
              </a:ext>
            </a:extLst>
          </a:blip>
          <a:srcRect/>
          <a:stretch>
            <a:fillRect/>
          </a:stretch>
        </p:blipFill>
        <p:spPr bwMode="auto">
          <a:xfrm>
            <a:off x="800071" y="1486847"/>
            <a:ext cx="641402" cy="521140"/>
          </a:xfrm>
          <a:prstGeom prst="rect">
            <a:avLst/>
          </a:prstGeom>
          <a:noFill/>
          <a:extLst>
            <a:ext uri="{909E8E84-426E-40DD-AFC4-6F175D3DCCD1}">
              <a14:hiddenFill xmlns="" xmlns:a14="http://schemas.microsoft.com/office/drawing/2010/main">
                <a:solidFill>
                  <a:srgbClr val="FFFFFF"/>
                </a:solidFill>
              </a14:hiddenFill>
            </a:ext>
          </a:extLst>
        </p:spPr>
      </p:pic>
      <p:pic>
        <p:nvPicPr>
          <p:cNvPr id="30" name="Picture 2" descr="C:\Users\YERMEK~1.ABD\AppData\Local\Temp\54a058be9dbb4a81876f19d5ec56855c.png"/>
          <p:cNvPicPr>
            <a:picLocks noChangeAspect="1" noChangeArrowheads="1"/>
          </p:cNvPicPr>
          <p:nvPr/>
        </p:nvPicPr>
        <p:blipFill>
          <a:blip r:embed="rId2" cstate="print">
            <a:duotone>
              <a:srgbClr val="4584D3">
                <a:shade val="45000"/>
                <a:satMod val="135000"/>
              </a:srgbClr>
              <a:prstClr val="white"/>
            </a:duotone>
            <a:extLst>
              <a:ext uri="{28A0092B-C50C-407E-A947-70E740481C1C}">
                <a14:useLocalDpi xmlns="" xmlns:a14="http://schemas.microsoft.com/office/drawing/2010/main" val="0"/>
              </a:ext>
            </a:extLst>
          </a:blip>
          <a:srcRect/>
          <a:stretch>
            <a:fillRect/>
          </a:stretch>
        </p:blipFill>
        <p:spPr bwMode="auto">
          <a:xfrm>
            <a:off x="3389549" y="1486846"/>
            <a:ext cx="641402" cy="521140"/>
          </a:xfrm>
          <a:prstGeom prst="rect">
            <a:avLst/>
          </a:prstGeom>
          <a:noFill/>
          <a:extLst>
            <a:ext uri="{909E8E84-426E-40DD-AFC4-6F175D3DCCD1}">
              <a14:hiddenFill xmlns="" xmlns:a14="http://schemas.microsoft.com/office/drawing/2010/main">
                <a:solidFill>
                  <a:srgbClr val="FFFFFF"/>
                </a:solidFill>
              </a14:hiddenFill>
            </a:ext>
          </a:extLst>
        </p:spPr>
      </p:pic>
      <p:pic>
        <p:nvPicPr>
          <p:cNvPr id="31" name="Picture 2" descr="C:\Users\YERMEK~1.ABD\AppData\Local\Temp\54a058be9dbb4a81876f19d5ec56855c.png"/>
          <p:cNvPicPr>
            <a:picLocks noChangeAspect="1" noChangeArrowheads="1"/>
          </p:cNvPicPr>
          <p:nvPr/>
        </p:nvPicPr>
        <p:blipFill>
          <a:blip r:embed="rId2" cstate="print">
            <a:duotone>
              <a:srgbClr val="4584D3">
                <a:shade val="45000"/>
                <a:satMod val="135000"/>
              </a:srgbClr>
              <a:prstClr val="white"/>
            </a:duotone>
            <a:extLst>
              <a:ext uri="{28A0092B-C50C-407E-A947-70E740481C1C}">
                <a14:useLocalDpi xmlns="" xmlns:a14="http://schemas.microsoft.com/office/drawing/2010/main" val="0"/>
              </a:ext>
            </a:extLst>
          </a:blip>
          <a:srcRect/>
          <a:stretch>
            <a:fillRect/>
          </a:stretch>
        </p:blipFill>
        <p:spPr bwMode="auto">
          <a:xfrm>
            <a:off x="6101262" y="1486845"/>
            <a:ext cx="641402" cy="521140"/>
          </a:xfrm>
          <a:prstGeom prst="rect">
            <a:avLst/>
          </a:prstGeom>
          <a:noFill/>
          <a:extLst>
            <a:ext uri="{909E8E84-426E-40DD-AFC4-6F175D3DCCD1}">
              <a14:hiddenFill xmlns="" xmlns:a14="http://schemas.microsoft.com/office/drawing/2010/main">
                <a:solidFill>
                  <a:srgbClr val="FFFFFF"/>
                </a:solidFill>
              </a14:hiddenFill>
            </a:ext>
          </a:extLst>
        </p:spPr>
      </p:pic>
      <p:sp>
        <p:nvSpPr>
          <p:cNvPr id="32" name="TextBox 31"/>
          <p:cNvSpPr txBox="1"/>
          <p:nvPr/>
        </p:nvSpPr>
        <p:spPr>
          <a:xfrm>
            <a:off x="556376" y="2815938"/>
            <a:ext cx="2425329" cy="1640094"/>
          </a:xfrm>
          <a:prstGeom prst="rect">
            <a:avLst/>
          </a:prstGeom>
          <a:solidFill>
            <a:sysClr val="window" lastClr="FFFFFF">
              <a:alpha val="80000"/>
            </a:sysClr>
          </a:solidFill>
          <a:ln>
            <a:solidFill>
              <a:srgbClr val="79AE47"/>
            </a:solidFill>
            <a:prstDash val="sysDot"/>
          </a:ln>
        </p:spPr>
        <p:txBody>
          <a:bodyPr lIns="0" tIns="29222" rIns="0" bIns="29222">
            <a:noAutofit/>
          </a:bodyPr>
          <a:lstStyle/>
          <a:p>
            <a:pPr algn="ctr" defTabSz="685800">
              <a:defRPr/>
            </a:pPr>
            <a:r>
              <a:rPr lang="ru-RU" sz="900" b="1" kern="0" dirty="0" smtClean="0">
                <a:solidFill>
                  <a:prstClr val="black"/>
                </a:solidFill>
                <a:latin typeface="Century Gothic"/>
                <a:cs typeface="Times New Roman" pitchFamily="18" charset="0"/>
              </a:rPr>
              <a:t>Даму-Микро </a:t>
            </a:r>
            <a:r>
              <a:rPr lang="ru-RU" sz="900" b="1" kern="0" dirty="0" err="1" smtClean="0">
                <a:solidFill>
                  <a:prstClr val="black"/>
                </a:solidFill>
                <a:latin typeface="Century Gothic"/>
                <a:cs typeface="Times New Roman" pitchFamily="18" charset="0"/>
              </a:rPr>
              <a:t>шеңберінде </a:t>
            </a:r>
            <a:r>
              <a:rPr lang="ru-RU" sz="900" b="1" kern="0" dirty="0" err="1">
                <a:solidFill>
                  <a:prstClr val="black"/>
                </a:solidFill>
                <a:latin typeface="Century Gothic"/>
                <a:cs typeface="Times New Roman" pitchFamily="18" charset="0"/>
              </a:rPr>
              <a:t>барлық </a:t>
            </a:r>
            <a:r>
              <a:rPr lang="ru-RU" sz="900" b="1" kern="0" dirty="0" err="1" smtClean="0">
                <a:solidFill>
                  <a:prstClr val="black"/>
                </a:solidFill>
                <a:latin typeface="Century Gothic"/>
                <a:cs typeface="Times New Roman" pitchFamily="18" charset="0"/>
              </a:rPr>
              <a:t>салалардың </a:t>
            </a:r>
            <a:r>
              <a:rPr lang="ru-RU" sz="900" b="1" kern="0" dirty="0" smtClean="0">
                <a:solidFill>
                  <a:prstClr val="black"/>
                </a:solidFill>
                <a:latin typeface="Century Gothic"/>
                <a:cs typeface="Times New Roman" pitchFamily="18" charset="0"/>
              </a:rPr>
              <a:t>МШБ </a:t>
            </a:r>
            <a:r>
              <a:rPr lang="ru-RU" sz="900" b="1" kern="0" dirty="0" err="1" smtClean="0">
                <a:solidFill>
                  <a:prstClr val="black"/>
                </a:solidFill>
                <a:latin typeface="Century Gothic"/>
                <a:cs typeface="Times New Roman" pitchFamily="18" charset="0"/>
              </a:rPr>
              <a:t>үшін </a:t>
            </a:r>
            <a:r>
              <a:rPr lang="ru-RU" sz="900" b="1" kern="0" dirty="0" smtClean="0">
                <a:solidFill>
                  <a:prstClr val="black"/>
                </a:solidFill>
                <a:latin typeface="Century Gothic"/>
                <a:cs typeface="Times New Roman" pitchFamily="18" charset="0"/>
              </a:rPr>
              <a:t>(МҚҰ </a:t>
            </a:r>
            <a:r>
              <a:rPr lang="ru-RU" sz="900" b="1" kern="0" dirty="0" err="1" smtClean="0">
                <a:solidFill>
                  <a:prstClr val="black"/>
                </a:solidFill>
                <a:latin typeface="Century Gothic"/>
                <a:cs typeface="Times New Roman" pitchFamily="18" charset="0"/>
              </a:rPr>
              <a:t>арқылы</a:t>
            </a:r>
            <a:r>
              <a:rPr lang="ru-RU" sz="900" b="1" kern="0" dirty="0">
                <a:solidFill>
                  <a:prstClr val="black"/>
                </a:solidFill>
                <a:latin typeface="Century Gothic"/>
                <a:cs typeface="Times New Roman" pitchFamily="18" charset="0"/>
              </a:rPr>
              <a:t>)</a:t>
            </a:r>
          </a:p>
          <a:p>
            <a:pPr defTabSz="685800">
              <a:defRPr/>
            </a:pPr>
            <a:endParaRPr lang="kk-KZ" sz="750" kern="0" dirty="0">
              <a:solidFill>
                <a:prstClr val="black"/>
              </a:solidFill>
              <a:latin typeface="Century Gothic"/>
              <a:cs typeface="Times New Roman" pitchFamily="18" charset="0"/>
            </a:endParaRPr>
          </a:p>
          <a:p>
            <a:pPr defTabSz="685800">
              <a:defRPr/>
            </a:pPr>
            <a:endParaRPr lang="kk-KZ" sz="750" kern="0" dirty="0">
              <a:solidFill>
                <a:prstClr val="black"/>
              </a:solidFill>
              <a:latin typeface="Century Gothic"/>
              <a:cs typeface="Times New Roman" pitchFamily="18" charset="0"/>
            </a:endParaRPr>
          </a:p>
          <a:p>
            <a:pPr defTabSz="685800">
              <a:defRPr/>
            </a:pPr>
            <a:endParaRPr lang="kk-KZ" sz="750" kern="0" dirty="0">
              <a:solidFill>
                <a:prstClr val="black"/>
              </a:solidFill>
              <a:latin typeface="Century Gothic"/>
              <a:cs typeface="Times New Roman" pitchFamily="18" charset="0"/>
            </a:endParaRPr>
          </a:p>
          <a:p>
            <a:pPr defTabSz="685800">
              <a:defRPr/>
            </a:pPr>
            <a:endParaRPr lang="kk-KZ" sz="750" kern="0" dirty="0">
              <a:solidFill>
                <a:prstClr val="black"/>
              </a:solidFill>
              <a:latin typeface="Century Gothic"/>
              <a:cs typeface="Times New Roman" pitchFamily="18" charset="0"/>
            </a:endParaRPr>
          </a:p>
          <a:p>
            <a:pPr defTabSz="685800">
              <a:defRPr/>
            </a:pPr>
            <a:r>
              <a:rPr lang="kk-KZ" sz="750" kern="0" dirty="0">
                <a:solidFill>
                  <a:prstClr val="black"/>
                </a:solidFill>
                <a:latin typeface="Century Gothic"/>
                <a:cs typeface="Times New Roman" pitchFamily="18" charset="0"/>
              </a:rPr>
              <a:t>	</a:t>
            </a:r>
          </a:p>
          <a:p>
            <a:pPr defTabSz="685800">
              <a:defRPr/>
            </a:pPr>
            <a:endParaRPr lang="kk-KZ" sz="750" kern="0" dirty="0">
              <a:solidFill>
                <a:prstClr val="black"/>
              </a:solidFill>
              <a:latin typeface="Century Gothic"/>
              <a:cs typeface="Times New Roman" pitchFamily="18" charset="0"/>
            </a:endParaRPr>
          </a:p>
          <a:p>
            <a:pPr defTabSz="685800">
              <a:defRPr/>
            </a:pPr>
            <a:endParaRPr lang="kk-KZ" sz="750" kern="0" dirty="0">
              <a:solidFill>
                <a:prstClr val="black"/>
              </a:solidFill>
              <a:latin typeface="Century Gothic"/>
              <a:cs typeface="Times New Roman" pitchFamily="18" charset="0"/>
            </a:endParaRPr>
          </a:p>
        </p:txBody>
      </p:sp>
      <p:sp>
        <p:nvSpPr>
          <p:cNvPr id="33" name="Прямоугольник 12"/>
          <p:cNvSpPr>
            <a:spLocks noChangeArrowheads="1"/>
          </p:cNvSpPr>
          <p:nvPr/>
        </p:nvSpPr>
        <p:spPr bwMode="auto">
          <a:xfrm>
            <a:off x="1643042" y="3929072"/>
            <a:ext cx="1021191" cy="5078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p>
            <a:pPr algn="ctr"/>
            <a:r>
              <a:rPr lang="ru-RU" sz="3300" b="1" kern="0" dirty="0">
                <a:solidFill>
                  <a:srgbClr val="AFD200"/>
                </a:solidFill>
                <a:latin typeface="Century Gothic"/>
                <a:cs typeface="Times New Roman" pitchFamily="18" charset="0"/>
              </a:rPr>
              <a:t>25</a:t>
            </a:r>
            <a:r>
              <a:rPr lang="ru-RU" sz="2400" b="1" kern="0" dirty="0">
                <a:solidFill>
                  <a:srgbClr val="AFD200"/>
                </a:solidFill>
                <a:latin typeface="Century Gothic"/>
                <a:cs typeface="Times New Roman" pitchFamily="18" charset="0"/>
              </a:rPr>
              <a:t>%</a:t>
            </a:r>
            <a:endParaRPr lang="ru-RU" sz="2400" kern="0" dirty="0">
              <a:solidFill>
                <a:srgbClr val="AFD200"/>
              </a:solidFill>
              <a:latin typeface="Century Gothic"/>
              <a:cs typeface="Times New Roman" pitchFamily="18" charset="0"/>
            </a:endParaRPr>
          </a:p>
        </p:txBody>
      </p:sp>
      <p:grpSp>
        <p:nvGrpSpPr>
          <p:cNvPr id="34" name="Группа 33"/>
          <p:cNvGrpSpPr/>
          <p:nvPr/>
        </p:nvGrpSpPr>
        <p:grpSpPr>
          <a:xfrm>
            <a:off x="1621365" y="3150367"/>
            <a:ext cx="1094193" cy="675736"/>
            <a:chOff x="993978" y="4682182"/>
            <a:chExt cx="1580501" cy="1201308"/>
          </a:xfrm>
        </p:grpSpPr>
        <p:grpSp>
          <p:nvGrpSpPr>
            <p:cNvPr id="35" name="Группа 34"/>
            <p:cNvGrpSpPr>
              <a:grpSpLocks/>
            </p:cNvGrpSpPr>
            <p:nvPr/>
          </p:nvGrpSpPr>
          <p:grpSpPr bwMode="auto">
            <a:xfrm>
              <a:off x="993978" y="4761554"/>
              <a:ext cx="1542091" cy="1121936"/>
              <a:chOff x="7553345" y="2780928"/>
              <a:chExt cx="1541163" cy="1121963"/>
            </a:xfrm>
          </p:grpSpPr>
          <p:sp>
            <p:nvSpPr>
              <p:cNvPr id="37" name="Прямоугольник 61"/>
              <p:cNvSpPr>
                <a:spLocks noChangeArrowheads="1"/>
              </p:cNvSpPr>
              <p:nvPr/>
            </p:nvSpPr>
            <p:spPr bwMode="auto">
              <a:xfrm>
                <a:off x="7553345" y="2780928"/>
                <a:ext cx="1541163" cy="10669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rIns="0">
                <a:spAutoFit/>
              </a:bodyPr>
              <a:lstStyle/>
              <a:p>
                <a:pPr algn="ctr"/>
                <a:r>
                  <a:rPr lang="en-US" sz="3300" b="1" kern="0" dirty="0">
                    <a:solidFill>
                      <a:srgbClr val="0858B8"/>
                    </a:solidFill>
                    <a:latin typeface="Century Gothic"/>
                    <a:cs typeface="Times New Roman" pitchFamily="18" charset="0"/>
                  </a:rPr>
                  <a:t>8</a:t>
                </a:r>
                <a:r>
                  <a:rPr lang="ru-RU" sz="3300" b="1" kern="0" dirty="0">
                    <a:solidFill>
                      <a:srgbClr val="0858B8"/>
                    </a:solidFill>
                    <a:latin typeface="Century Gothic"/>
                    <a:cs typeface="Times New Roman" pitchFamily="18" charset="0"/>
                  </a:rPr>
                  <a:t> 000</a:t>
                </a:r>
                <a:endParaRPr lang="ru-RU" sz="2400" kern="0" dirty="0">
                  <a:solidFill>
                    <a:srgbClr val="0858B8"/>
                  </a:solidFill>
                  <a:latin typeface="Century Gothic"/>
                  <a:cs typeface="Times New Roman" pitchFamily="18" charset="0"/>
                </a:endParaRPr>
              </a:p>
            </p:txBody>
          </p:sp>
          <p:sp>
            <p:nvSpPr>
              <p:cNvPr id="38" name="Прямоугольник 37"/>
              <p:cNvSpPr>
                <a:spLocks noChangeArrowheads="1"/>
              </p:cNvSpPr>
              <p:nvPr/>
            </p:nvSpPr>
            <p:spPr bwMode="auto">
              <a:xfrm>
                <a:off x="7593697" y="3533551"/>
                <a:ext cx="1386335" cy="3693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p>
                <a:pPr algn="ctr"/>
                <a:r>
                  <a:rPr lang="ru-RU" sz="750" i="1" kern="0" dirty="0" smtClean="0">
                    <a:solidFill>
                      <a:prstClr val="black"/>
                    </a:solidFill>
                    <a:latin typeface="Century Gothic"/>
                    <a:cs typeface="Times New Roman" pitchFamily="18" charset="0"/>
                  </a:rPr>
                  <a:t>АЕК ДЕЙІН</a:t>
                </a:r>
                <a:endParaRPr lang="ru-RU" sz="750" i="1" kern="0" dirty="0">
                  <a:solidFill>
                    <a:prstClr val="black"/>
                  </a:solidFill>
                  <a:latin typeface="Century Gothic"/>
                  <a:cs typeface="Times New Roman" pitchFamily="18" charset="0"/>
                </a:endParaRPr>
              </a:p>
            </p:txBody>
          </p:sp>
        </p:grpSp>
        <p:sp>
          <p:nvSpPr>
            <p:cNvPr id="36" name="Прямоугольник 64"/>
            <p:cNvSpPr>
              <a:spLocks noChangeArrowheads="1"/>
            </p:cNvSpPr>
            <p:nvPr/>
          </p:nvSpPr>
          <p:spPr bwMode="auto">
            <a:xfrm>
              <a:off x="1053654" y="4682182"/>
              <a:ext cx="152082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p>
              <a:pPr algn="ctr"/>
              <a:r>
                <a:rPr lang="kk-KZ" sz="750" kern="0" dirty="0">
                  <a:solidFill>
                    <a:prstClr val="black"/>
                  </a:solidFill>
                  <a:latin typeface="Century Gothic"/>
                  <a:cs typeface="Times New Roman" pitchFamily="18" charset="0"/>
                </a:rPr>
                <a:t>КРЕДИТТІҢ СОМАСЫ</a:t>
              </a:r>
              <a:endParaRPr lang="ru-RU" sz="750" kern="0" dirty="0">
                <a:solidFill>
                  <a:prstClr val="black"/>
                </a:solidFill>
                <a:latin typeface="Century Gothic"/>
                <a:cs typeface="Times New Roman" pitchFamily="18" charset="0"/>
              </a:endParaRPr>
            </a:p>
          </p:txBody>
        </p:sp>
      </p:grpSp>
      <p:sp>
        <p:nvSpPr>
          <p:cNvPr id="39" name="Прямоугольник 38"/>
          <p:cNvSpPr/>
          <p:nvPr/>
        </p:nvSpPr>
        <p:spPr>
          <a:xfrm>
            <a:off x="734171" y="3864073"/>
            <a:ext cx="695220" cy="180266"/>
          </a:xfrm>
          <a:prstGeom prst="rect">
            <a:avLst/>
          </a:prstGeom>
        </p:spPr>
        <p:txBody>
          <a:bodyPr wrap="square" lIns="58444" tIns="29222" rIns="58444" bIns="29222">
            <a:spAutoFit/>
          </a:bodyPr>
          <a:lstStyle/>
          <a:p>
            <a:pPr algn="ctr">
              <a:defRPr/>
            </a:pPr>
            <a:r>
              <a:rPr lang="kk-KZ" sz="788" kern="0" dirty="0">
                <a:solidFill>
                  <a:prstClr val="black"/>
                </a:solidFill>
                <a:latin typeface="Century Gothic"/>
                <a:cs typeface="Times New Roman" pitchFamily="18" charset="0"/>
              </a:rPr>
              <a:t>ДЕЙІНГІ МӨЛШЕРЛЕМЕ</a:t>
            </a:r>
            <a:endParaRPr lang="ru-RU" sz="788" kern="0" dirty="0">
              <a:solidFill>
                <a:prstClr val="black"/>
              </a:solidFill>
              <a:latin typeface="Century Gothic"/>
              <a:cs typeface="Times New Roman" pitchFamily="18" charset="0"/>
            </a:endParaRPr>
          </a:p>
        </p:txBody>
      </p:sp>
      <p:sp>
        <p:nvSpPr>
          <p:cNvPr id="41" name="TextBox 40"/>
          <p:cNvSpPr txBox="1"/>
          <p:nvPr/>
        </p:nvSpPr>
        <p:spPr>
          <a:xfrm>
            <a:off x="3172768" y="2815938"/>
            <a:ext cx="2429095" cy="1640094"/>
          </a:xfrm>
          <a:prstGeom prst="rect">
            <a:avLst/>
          </a:prstGeom>
          <a:solidFill>
            <a:sysClr val="window" lastClr="FFFFFF">
              <a:alpha val="80000"/>
            </a:sysClr>
          </a:solidFill>
          <a:ln>
            <a:solidFill>
              <a:srgbClr val="79AE47"/>
            </a:solidFill>
            <a:prstDash val="sysDot"/>
          </a:ln>
        </p:spPr>
        <p:txBody>
          <a:bodyPr lIns="0" tIns="29222" rIns="0" bIns="29222">
            <a:noAutofit/>
          </a:bodyPr>
          <a:lstStyle/>
          <a:p>
            <a:pPr algn="ctr" defTabSz="685800">
              <a:defRPr/>
            </a:pPr>
            <a:r>
              <a:rPr lang="ru-RU" sz="900" b="1" kern="0" dirty="0" smtClean="0">
                <a:solidFill>
                  <a:prstClr val="black"/>
                </a:solidFill>
                <a:latin typeface="Century Gothic"/>
                <a:cs typeface="Times New Roman" pitchFamily="18" charset="0"/>
              </a:rPr>
              <a:t>*Даму-Лизинг </a:t>
            </a:r>
            <a:r>
              <a:rPr lang="ru-RU" sz="900" b="1" kern="0" dirty="0" err="1" smtClean="0">
                <a:solidFill>
                  <a:prstClr val="black"/>
                </a:solidFill>
                <a:latin typeface="Century Gothic"/>
                <a:cs typeface="Times New Roman" pitchFamily="18" charset="0"/>
              </a:rPr>
              <a:t>шеңберінде барлық салалардың </a:t>
            </a:r>
            <a:r>
              <a:rPr lang="ru-RU" sz="900" b="1" kern="0" dirty="0" smtClean="0">
                <a:solidFill>
                  <a:prstClr val="black"/>
                </a:solidFill>
                <a:latin typeface="Century Gothic"/>
                <a:cs typeface="Times New Roman" pitchFamily="18" charset="0"/>
              </a:rPr>
              <a:t>ШОБ </a:t>
            </a:r>
            <a:r>
              <a:rPr lang="ru-RU" sz="900" b="1" kern="0" dirty="0" err="1" smtClean="0">
                <a:solidFill>
                  <a:prstClr val="black"/>
                </a:solidFill>
                <a:latin typeface="Century Gothic"/>
                <a:cs typeface="Times New Roman" pitchFamily="18" charset="0"/>
              </a:rPr>
              <a:t>үшін </a:t>
            </a:r>
            <a:r>
              <a:rPr lang="ru-RU" sz="900" b="1" kern="0" dirty="0">
                <a:solidFill>
                  <a:prstClr val="black"/>
                </a:solidFill>
                <a:latin typeface="Century Gothic"/>
                <a:cs typeface="Times New Roman" pitchFamily="18" charset="0"/>
              </a:rPr>
              <a:t>(ЛК арқылы)</a:t>
            </a:r>
          </a:p>
          <a:p>
            <a:pPr defTabSz="685800">
              <a:defRPr/>
            </a:pPr>
            <a:endParaRPr lang="kk-KZ" sz="750" kern="0" dirty="0">
              <a:solidFill>
                <a:prstClr val="black"/>
              </a:solidFill>
              <a:latin typeface="Century Gothic"/>
              <a:cs typeface="Times New Roman" pitchFamily="18" charset="0"/>
            </a:endParaRPr>
          </a:p>
          <a:p>
            <a:pPr defTabSz="685800">
              <a:defRPr/>
            </a:pPr>
            <a:endParaRPr lang="kk-KZ" sz="750" kern="0" dirty="0">
              <a:solidFill>
                <a:prstClr val="black"/>
              </a:solidFill>
              <a:latin typeface="Century Gothic"/>
              <a:cs typeface="Times New Roman" pitchFamily="18" charset="0"/>
            </a:endParaRPr>
          </a:p>
          <a:p>
            <a:pPr defTabSz="685800">
              <a:defRPr/>
            </a:pPr>
            <a:endParaRPr lang="kk-KZ" sz="750" kern="0" dirty="0">
              <a:solidFill>
                <a:prstClr val="black"/>
              </a:solidFill>
              <a:latin typeface="Century Gothic"/>
              <a:cs typeface="Times New Roman" pitchFamily="18" charset="0"/>
            </a:endParaRPr>
          </a:p>
          <a:p>
            <a:pPr defTabSz="685800">
              <a:defRPr/>
            </a:pPr>
            <a:endParaRPr lang="kk-KZ" sz="750" kern="0" dirty="0">
              <a:solidFill>
                <a:prstClr val="black"/>
              </a:solidFill>
              <a:latin typeface="Century Gothic"/>
              <a:cs typeface="Times New Roman" pitchFamily="18" charset="0"/>
            </a:endParaRPr>
          </a:p>
          <a:p>
            <a:pPr defTabSz="685800">
              <a:defRPr/>
            </a:pPr>
            <a:r>
              <a:rPr lang="kk-KZ" sz="750" kern="0" dirty="0">
                <a:solidFill>
                  <a:prstClr val="black"/>
                </a:solidFill>
                <a:latin typeface="Century Gothic"/>
                <a:cs typeface="Times New Roman" pitchFamily="18" charset="0"/>
              </a:rPr>
              <a:t>	</a:t>
            </a:r>
          </a:p>
          <a:p>
            <a:pPr defTabSz="685800">
              <a:defRPr/>
            </a:pPr>
            <a:endParaRPr lang="kk-KZ" sz="750" kern="0" dirty="0">
              <a:solidFill>
                <a:prstClr val="black"/>
              </a:solidFill>
              <a:latin typeface="Century Gothic"/>
              <a:cs typeface="Times New Roman" pitchFamily="18" charset="0"/>
            </a:endParaRPr>
          </a:p>
          <a:p>
            <a:pPr defTabSz="685800">
              <a:defRPr/>
            </a:pPr>
            <a:endParaRPr lang="kk-KZ" sz="750" kern="0" dirty="0">
              <a:solidFill>
                <a:prstClr val="black"/>
              </a:solidFill>
              <a:latin typeface="Century Gothic"/>
              <a:cs typeface="Times New Roman" pitchFamily="18" charset="0"/>
            </a:endParaRPr>
          </a:p>
        </p:txBody>
      </p:sp>
      <p:sp>
        <p:nvSpPr>
          <p:cNvPr id="42" name="Прямоугольник 12"/>
          <p:cNvSpPr>
            <a:spLocks noChangeArrowheads="1"/>
          </p:cNvSpPr>
          <p:nvPr/>
        </p:nvSpPr>
        <p:spPr bwMode="auto">
          <a:xfrm>
            <a:off x="4327366" y="3742445"/>
            <a:ext cx="1111965" cy="5078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p>
            <a:pPr algn="ctr"/>
            <a:r>
              <a:rPr lang="ru-RU" sz="3300" b="1" kern="0" dirty="0">
                <a:solidFill>
                  <a:srgbClr val="AFD200"/>
                </a:solidFill>
                <a:latin typeface="Century Gothic"/>
                <a:cs typeface="Times New Roman" pitchFamily="18" charset="0"/>
              </a:rPr>
              <a:t>16</a:t>
            </a:r>
            <a:r>
              <a:rPr lang="ru-RU" sz="2400" b="1" kern="0" dirty="0">
                <a:solidFill>
                  <a:srgbClr val="AFD200"/>
                </a:solidFill>
                <a:latin typeface="Century Gothic"/>
                <a:cs typeface="Times New Roman" pitchFamily="18" charset="0"/>
              </a:rPr>
              <a:t>%</a:t>
            </a:r>
            <a:endParaRPr lang="ru-RU" sz="2400" kern="0" dirty="0">
              <a:solidFill>
                <a:srgbClr val="AFD200"/>
              </a:solidFill>
              <a:latin typeface="Century Gothic"/>
              <a:cs typeface="Times New Roman" pitchFamily="18" charset="0"/>
            </a:endParaRPr>
          </a:p>
        </p:txBody>
      </p:sp>
      <p:grpSp>
        <p:nvGrpSpPr>
          <p:cNvPr id="43" name="Группа 42"/>
          <p:cNvGrpSpPr/>
          <p:nvPr/>
        </p:nvGrpSpPr>
        <p:grpSpPr>
          <a:xfrm>
            <a:off x="4350555" y="3110691"/>
            <a:ext cx="1071234" cy="680320"/>
            <a:chOff x="1027141" y="4682182"/>
            <a:chExt cx="1547338" cy="1209458"/>
          </a:xfrm>
        </p:grpSpPr>
        <p:grpSp>
          <p:nvGrpSpPr>
            <p:cNvPr id="44" name="Группа 43"/>
            <p:cNvGrpSpPr>
              <a:grpSpLocks/>
            </p:cNvGrpSpPr>
            <p:nvPr/>
          </p:nvGrpSpPr>
          <p:grpSpPr bwMode="auto">
            <a:xfrm>
              <a:off x="1027141" y="4761552"/>
              <a:ext cx="1387170" cy="1130088"/>
              <a:chOff x="7586486" y="2780928"/>
              <a:chExt cx="1386335" cy="1130116"/>
            </a:xfrm>
          </p:grpSpPr>
          <p:sp>
            <p:nvSpPr>
              <p:cNvPr id="46" name="Прямоугольник 61"/>
              <p:cNvSpPr>
                <a:spLocks noChangeArrowheads="1"/>
              </p:cNvSpPr>
              <p:nvPr/>
            </p:nvSpPr>
            <p:spPr bwMode="auto">
              <a:xfrm>
                <a:off x="7724587" y="2780928"/>
                <a:ext cx="1198683" cy="10669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rIns="0">
                <a:spAutoFit/>
              </a:bodyPr>
              <a:lstStyle/>
              <a:p>
                <a:pPr algn="ctr"/>
                <a:r>
                  <a:rPr lang="ru-RU" sz="3300" b="1" kern="0" dirty="0">
                    <a:solidFill>
                      <a:srgbClr val="0858B8"/>
                    </a:solidFill>
                    <a:latin typeface="Century Gothic"/>
                    <a:cs typeface="Times New Roman" pitchFamily="18" charset="0"/>
                  </a:rPr>
                  <a:t>500</a:t>
                </a:r>
                <a:endParaRPr lang="ru-RU" sz="2400" kern="0" dirty="0">
                  <a:solidFill>
                    <a:srgbClr val="0858B8"/>
                  </a:solidFill>
                  <a:latin typeface="Century Gothic"/>
                  <a:cs typeface="Times New Roman" pitchFamily="18" charset="0"/>
                </a:endParaRPr>
              </a:p>
            </p:txBody>
          </p:sp>
          <p:sp>
            <p:nvSpPr>
              <p:cNvPr id="47" name="Прямоугольник 46"/>
              <p:cNvSpPr>
                <a:spLocks noChangeArrowheads="1"/>
              </p:cNvSpPr>
              <p:nvPr/>
            </p:nvSpPr>
            <p:spPr bwMode="auto">
              <a:xfrm>
                <a:off x="7586486" y="3541704"/>
                <a:ext cx="1386335" cy="3693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p>
                <a:pPr algn="ctr"/>
                <a:r>
                  <a:rPr lang="ru-RU" sz="750" i="1" kern="0" dirty="0" err="1">
                    <a:solidFill>
                      <a:prstClr val="black"/>
                    </a:solidFill>
                    <a:latin typeface="Century Gothic"/>
                    <a:cs typeface="Times New Roman" pitchFamily="18" charset="0"/>
                  </a:rPr>
                  <a:t>млн</a:t>
                </a:r>
                <a:r>
                  <a:rPr lang="ru-RU" sz="750" i="1" kern="0" dirty="0">
                    <a:solidFill>
                      <a:prstClr val="black"/>
                    </a:solidFill>
                    <a:latin typeface="Century Gothic"/>
                    <a:cs typeface="Times New Roman" pitchFamily="18" charset="0"/>
                  </a:rPr>
                  <a:t> </a:t>
                </a:r>
                <a:r>
                  <a:rPr lang="ru-RU" sz="750" i="1" kern="0" dirty="0" err="1" smtClean="0">
                    <a:solidFill>
                      <a:prstClr val="black"/>
                    </a:solidFill>
                    <a:latin typeface="Century Gothic"/>
                    <a:cs typeface="Times New Roman" pitchFamily="18" charset="0"/>
                  </a:rPr>
                  <a:t>теңгеге дейін</a:t>
                </a:r>
                <a:endParaRPr lang="ru-RU" sz="750" i="1" kern="0" dirty="0">
                  <a:solidFill>
                    <a:prstClr val="black"/>
                  </a:solidFill>
                  <a:latin typeface="Century Gothic"/>
                  <a:cs typeface="Times New Roman" pitchFamily="18" charset="0"/>
                </a:endParaRPr>
              </a:p>
            </p:txBody>
          </p:sp>
        </p:grpSp>
        <p:sp>
          <p:nvSpPr>
            <p:cNvPr id="45" name="Прямоугольник 64"/>
            <p:cNvSpPr>
              <a:spLocks noChangeArrowheads="1"/>
            </p:cNvSpPr>
            <p:nvPr/>
          </p:nvSpPr>
          <p:spPr bwMode="auto">
            <a:xfrm>
              <a:off x="1053654" y="4682182"/>
              <a:ext cx="152082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p>
              <a:pPr algn="ctr"/>
              <a:r>
                <a:rPr lang="kk-KZ" sz="750" kern="0" dirty="0">
                  <a:solidFill>
                    <a:prstClr val="black"/>
                  </a:solidFill>
                  <a:latin typeface="Century Gothic"/>
                  <a:cs typeface="Times New Roman" pitchFamily="18" charset="0"/>
                </a:rPr>
                <a:t>КРЕДИТТІҢ СОМАСЫ</a:t>
              </a:r>
              <a:endParaRPr lang="ru-RU" sz="750" kern="0" dirty="0">
                <a:solidFill>
                  <a:prstClr val="black"/>
                </a:solidFill>
                <a:latin typeface="Century Gothic"/>
                <a:cs typeface="Times New Roman" pitchFamily="18" charset="0"/>
              </a:endParaRPr>
            </a:p>
          </p:txBody>
        </p:sp>
      </p:grpSp>
      <p:sp>
        <p:nvSpPr>
          <p:cNvPr id="48" name="Прямоугольник 47"/>
          <p:cNvSpPr/>
          <p:nvPr/>
        </p:nvSpPr>
        <p:spPr>
          <a:xfrm>
            <a:off x="3394630" y="3864073"/>
            <a:ext cx="963056" cy="180266"/>
          </a:xfrm>
          <a:prstGeom prst="rect">
            <a:avLst/>
          </a:prstGeom>
        </p:spPr>
        <p:txBody>
          <a:bodyPr wrap="square" lIns="58444" tIns="29222" rIns="58444" bIns="29222">
            <a:spAutoFit/>
          </a:bodyPr>
          <a:lstStyle/>
          <a:p>
            <a:pPr algn="ctr">
              <a:defRPr/>
            </a:pPr>
            <a:r>
              <a:rPr lang="kk-KZ" sz="788" kern="0" dirty="0" smtClean="0">
                <a:solidFill>
                  <a:prstClr val="black"/>
                </a:solidFill>
                <a:latin typeface="Century Gothic"/>
                <a:cs typeface="Times New Roman" pitchFamily="18" charset="0"/>
              </a:rPr>
              <a:t>МӨЛШЕРЛЕМЕ</a:t>
            </a:r>
            <a:endParaRPr lang="ru-RU" sz="788" kern="0" dirty="0">
              <a:solidFill>
                <a:prstClr val="black"/>
              </a:solidFill>
              <a:latin typeface="Century Gothic"/>
              <a:cs typeface="Times New Roman" pitchFamily="18" charset="0"/>
            </a:endParaRPr>
          </a:p>
        </p:txBody>
      </p:sp>
      <p:pic>
        <p:nvPicPr>
          <p:cNvPr id="49" name="Picture 2" descr="C:\Users\YERMEK~1.ABD\AppData\Local\Temp\54a058be9dbb4a81876f19d5ec56855c.png"/>
          <p:cNvPicPr>
            <a:picLocks noChangeAspect="1" noChangeArrowheads="1"/>
          </p:cNvPicPr>
          <p:nvPr/>
        </p:nvPicPr>
        <p:blipFill>
          <a:blip r:embed="rId2" cstate="print">
            <a:duotone>
              <a:srgbClr val="4584D3">
                <a:shade val="45000"/>
                <a:satMod val="135000"/>
              </a:srgbClr>
              <a:prstClr val="white"/>
            </a:duotone>
            <a:extLst>
              <a:ext uri="{28A0092B-C50C-407E-A947-70E740481C1C}">
                <a14:useLocalDpi xmlns="" xmlns:a14="http://schemas.microsoft.com/office/drawing/2010/main" val="0"/>
              </a:ext>
            </a:extLst>
          </a:blip>
          <a:srcRect/>
          <a:stretch>
            <a:fillRect/>
          </a:stretch>
        </p:blipFill>
        <p:spPr bwMode="auto">
          <a:xfrm>
            <a:off x="3388509" y="3165998"/>
            <a:ext cx="641402" cy="521140"/>
          </a:xfrm>
          <a:prstGeom prst="rect">
            <a:avLst/>
          </a:prstGeom>
          <a:noFill/>
          <a:extLst>
            <a:ext uri="{909E8E84-426E-40DD-AFC4-6F175D3DCCD1}">
              <a14:hiddenFill xmlns="" xmlns:a14="http://schemas.microsoft.com/office/drawing/2010/main">
                <a:solidFill>
                  <a:srgbClr val="FFFFFF"/>
                </a:solidFill>
              </a14:hiddenFill>
            </a:ext>
          </a:extLst>
        </p:spPr>
      </p:pic>
      <p:sp>
        <p:nvSpPr>
          <p:cNvPr id="50" name="TextBox 49"/>
          <p:cNvSpPr txBox="1"/>
          <p:nvPr/>
        </p:nvSpPr>
        <p:spPr>
          <a:xfrm>
            <a:off x="5822865" y="2811828"/>
            <a:ext cx="2440094" cy="1645872"/>
          </a:xfrm>
          <a:prstGeom prst="rect">
            <a:avLst/>
          </a:prstGeom>
          <a:solidFill>
            <a:sysClr val="window" lastClr="FFFFFF">
              <a:alpha val="80000"/>
            </a:sysClr>
          </a:solidFill>
          <a:ln>
            <a:solidFill>
              <a:srgbClr val="79AE47"/>
            </a:solidFill>
            <a:prstDash val="sysDot"/>
          </a:ln>
        </p:spPr>
        <p:txBody>
          <a:bodyPr lIns="0" tIns="29222" rIns="0" bIns="29222">
            <a:noAutofit/>
          </a:bodyPr>
          <a:lstStyle/>
          <a:p>
            <a:pPr algn="ctr" defTabSz="685800">
              <a:defRPr/>
            </a:pPr>
            <a:r>
              <a:rPr lang="ru-RU" sz="825" b="1" kern="0" dirty="0">
                <a:solidFill>
                  <a:prstClr val="black"/>
                </a:solidFill>
                <a:latin typeface="Century Gothic"/>
                <a:cs typeface="Times New Roman" pitchFamily="18" charset="0"/>
              </a:rPr>
              <a:t>Даму-Факторинг шеңберінде барлық салалардың ШОБ үшін (ЕДБ, </a:t>
            </a:r>
            <a:r>
              <a:rPr lang="ru-RU" sz="825" b="1" kern="0" dirty="0" smtClean="0">
                <a:solidFill>
                  <a:prstClr val="black"/>
                </a:solidFill>
                <a:latin typeface="Century Gothic"/>
                <a:cs typeface="Times New Roman" pitchFamily="18" charset="0"/>
              </a:rPr>
              <a:t>МҚҰ </a:t>
            </a:r>
            <a:r>
              <a:rPr lang="ru-RU" sz="825" b="1" kern="0" dirty="0">
                <a:solidFill>
                  <a:prstClr val="black"/>
                </a:solidFill>
                <a:latin typeface="Century Gothic"/>
                <a:cs typeface="Times New Roman" pitchFamily="18" charset="0"/>
              </a:rPr>
              <a:t>және ЛК арқылы)</a:t>
            </a:r>
            <a:endParaRPr lang="kk-KZ" sz="900" kern="0" dirty="0">
              <a:solidFill>
                <a:prstClr val="black"/>
              </a:solidFill>
              <a:latin typeface="Century Gothic"/>
              <a:cs typeface="Times New Roman" pitchFamily="18" charset="0"/>
            </a:endParaRPr>
          </a:p>
          <a:p>
            <a:pPr defTabSz="685800">
              <a:defRPr/>
            </a:pPr>
            <a:r>
              <a:rPr lang="ru-RU" sz="750" b="1" kern="0" dirty="0">
                <a:solidFill>
                  <a:srgbClr val="0858B8"/>
                </a:solidFill>
                <a:latin typeface="Century Gothic"/>
                <a:cs typeface="Times New Roman" pitchFamily="18" charset="0"/>
              </a:rPr>
              <a:t>                                         </a:t>
            </a:r>
            <a:endParaRPr lang="kk-KZ" sz="750" kern="0" dirty="0">
              <a:solidFill>
                <a:prstClr val="black"/>
              </a:solidFill>
              <a:latin typeface="Century Gothic"/>
              <a:cs typeface="Times New Roman" pitchFamily="18" charset="0"/>
            </a:endParaRPr>
          </a:p>
          <a:p>
            <a:pPr defTabSz="685800">
              <a:defRPr/>
            </a:pPr>
            <a:r>
              <a:rPr lang="kk-KZ" sz="750" kern="0" dirty="0">
                <a:solidFill>
                  <a:prstClr val="black"/>
                </a:solidFill>
                <a:latin typeface="Century Gothic"/>
                <a:cs typeface="Times New Roman" pitchFamily="18" charset="0"/>
              </a:rPr>
              <a:t>	</a:t>
            </a:r>
          </a:p>
          <a:p>
            <a:pPr defTabSz="685800">
              <a:defRPr/>
            </a:pPr>
            <a:endParaRPr lang="kk-KZ" sz="750" kern="0" dirty="0">
              <a:solidFill>
                <a:prstClr val="black"/>
              </a:solidFill>
              <a:latin typeface="Century Gothic"/>
              <a:cs typeface="Times New Roman" pitchFamily="18" charset="0"/>
            </a:endParaRPr>
          </a:p>
          <a:p>
            <a:pPr defTabSz="685800">
              <a:defRPr/>
            </a:pPr>
            <a:endParaRPr lang="kk-KZ" sz="750" kern="0" dirty="0">
              <a:solidFill>
                <a:prstClr val="black"/>
              </a:solidFill>
              <a:latin typeface="Century Gothic"/>
              <a:cs typeface="Times New Roman" pitchFamily="18" charset="0"/>
            </a:endParaRPr>
          </a:p>
        </p:txBody>
      </p:sp>
      <p:sp>
        <p:nvSpPr>
          <p:cNvPr id="51" name="Прямоугольник 12"/>
          <p:cNvSpPr>
            <a:spLocks noChangeArrowheads="1"/>
          </p:cNvSpPr>
          <p:nvPr/>
        </p:nvSpPr>
        <p:spPr bwMode="auto">
          <a:xfrm>
            <a:off x="6742664" y="3710282"/>
            <a:ext cx="1467104"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p>
            <a:pPr algn="ctr"/>
            <a:r>
              <a:rPr lang="ru-RU" b="1" kern="0" dirty="0" smtClean="0">
                <a:solidFill>
                  <a:srgbClr val="AFD200"/>
                </a:solidFill>
                <a:latin typeface="Century Gothic"/>
                <a:cs typeface="Times New Roman" pitchFamily="18" charset="0"/>
              </a:rPr>
              <a:t>18%</a:t>
            </a:r>
            <a:r>
              <a:rPr lang="ru-RU" sz="825" i="1" kern="0" dirty="0" smtClean="0">
                <a:solidFill>
                  <a:prstClr val="black"/>
                </a:solidFill>
                <a:latin typeface="Century Gothic"/>
                <a:cs typeface="Times New Roman" pitchFamily="18" charset="0"/>
              </a:rPr>
              <a:t> </a:t>
            </a:r>
            <a:r>
              <a:rPr lang="ru-RU" sz="825" i="1" kern="0" dirty="0">
                <a:solidFill>
                  <a:prstClr val="black"/>
                </a:solidFill>
                <a:latin typeface="Century Gothic"/>
                <a:cs typeface="Times New Roman" pitchFamily="18" charset="0"/>
              </a:rPr>
              <a:t>- ЕДБ үшін</a:t>
            </a:r>
          </a:p>
          <a:p>
            <a:pPr algn="ctr"/>
            <a:r>
              <a:rPr lang="ru-RU" b="1" kern="0" dirty="0">
                <a:solidFill>
                  <a:srgbClr val="AFD200"/>
                </a:solidFill>
                <a:latin typeface="Century Gothic"/>
                <a:cs typeface="Times New Roman" pitchFamily="18" charset="0"/>
              </a:rPr>
              <a:t>27,5%</a:t>
            </a:r>
            <a:r>
              <a:rPr lang="ru-RU" sz="825" i="1" kern="0" dirty="0">
                <a:solidFill>
                  <a:prstClr val="black"/>
                </a:solidFill>
                <a:latin typeface="Century Gothic"/>
                <a:cs typeface="Times New Roman" pitchFamily="18" charset="0"/>
              </a:rPr>
              <a:t> - МҚҰ, ЛК үшін</a:t>
            </a:r>
          </a:p>
        </p:txBody>
      </p:sp>
      <p:grpSp>
        <p:nvGrpSpPr>
          <p:cNvPr id="52" name="Группа 51"/>
          <p:cNvGrpSpPr/>
          <p:nvPr/>
        </p:nvGrpSpPr>
        <p:grpSpPr>
          <a:xfrm>
            <a:off x="6643702" y="3143254"/>
            <a:ext cx="1571841" cy="650705"/>
            <a:chOff x="631327" y="4742162"/>
            <a:chExt cx="1961425" cy="1156810"/>
          </a:xfrm>
        </p:grpSpPr>
        <p:grpSp>
          <p:nvGrpSpPr>
            <p:cNvPr id="53" name="Группа 52"/>
            <p:cNvGrpSpPr>
              <a:grpSpLocks/>
            </p:cNvGrpSpPr>
            <p:nvPr/>
          </p:nvGrpSpPr>
          <p:grpSpPr bwMode="auto">
            <a:xfrm>
              <a:off x="631327" y="4996162"/>
              <a:ext cx="1961425" cy="902810"/>
              <a:chOff x="7190925" y="3015542"/>
              <a:chExt cx="1960249" cy="902832"/>
            </a:xfrm>
          </p:grpSpPr>
          <p:sp>
            <p:nvSpPr>
              <p:cNvPr id="55" name="Прямоугольник 61"/>
              <p:cNvSpPr>
                <a:spLocks noChangeArrowheads="1"/>
              </p:cNvSpPr>
              <p:nvPr/>
            </p:nvSpPr>
            <p:spPr bwMode="auto">
              <a:xfrm>
                <a:off x="7190925" y="3015542"/>
                <a:ext cx="1960249" cy="902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p>
                <a:pPr algn="ctr"/>
                <a:r>
                  <a:rPr lang="ru-RU" sz="675" i="1" kern="0" dirty="0">
                    <a:solidFill>
                      <a:prstClr val="black"/>
                    </a:solidFill>
                    <a:latin typeface="Century Gothic"/>
                    <a:cs typeface="Times New Roman" pitchFamily="18" charset="0"/>
                  </a:rPr>
                  <a:t>500 млн теңге - ЕДБ, ЛК үшін</a:t>
                </a:r>
              </a:p>
              <a:p>
                <a:pPr algn="ctr"/>
                <a:r>
                  <a:rPr lang="ru-RU" sz="675" i="1" kern="0" dirty="0">
                    <a:solidFill>
                      <a:prstClr val="black"/>
                    </a:solidFill>
                    <a:latin typeface="Century Gothic"/>
                    <a:cs typeface="Times New Roman" pitchFamily="18" charset="0"/>
                  </a:rPr>
                  <a:t>20 000 АЕК - МҚҰ үшін</a:t>
                </a:r>
              </a:p>
            </p:txBody>
          </p:sp>
          <p:sp>
            <p:nvSpPr>
              <p:cNvPr id="56" name="Прямоугольник 55"/>
              <p:cNvSpPr>
                <a:spLocks noChangeArrowheads="1"/>
              </p:cNvSpPr>
              <p:nvPr/>
            </p:nvSpPr>
            <p:spPr bwMode="auto">
              <a:xfrm>
                <a:off x="7583937" y="3461818"/>
                <a:ext cx="1386336" cy="3488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p>
                <a:pPr algn="ctr"/>
                <a:endParaRPr lang="ru-RU" sz="675" i="1" kern="0" dirty="0">
                  <a:solidFill>
                    <a:prstClr val="black"/>
                  </a:solidFill>
                  <a:latin typeface="Century Gothic"/>
                  <a:cs typeface="Times New Roman" pitchFamily="18" charset="0"/>
                </a:endParaRPr>
              </a:p>
            </p:txBody>
          </p:sp>
        </p:grpSp>
        <p:sp>
          <p:nvSpPr>
            <p:cNvPr id="54" name="Прямоугольник 64"/>
            <p:cNvSpPr>
              <a:spLocks noChangeArrowheads="1"/>
            </p:cNvSpPr>
            <p:nvPr/>
          </p:nvSpPr>
          <p:spPr bwMode="auto">
            <a:xfrm>
              <a:off x="987903" y="4742162"/>
              <a:ext cx="1520825" cy="348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p>
              <a:pPr algn="ctr"/>
              <a:r>
                <a:rPr lang="kk-KZ" sz="675" kern="0" dirty="0">
                  <a:solidFill>
                    <a:prstClr val="black"/>
                  </a:solidFill>
                  <a:latin typeface="Century Gothic"/>
                  <a:cs typeface="Times New Roman" pitchFamily="18" charset="0"/>
                </a:rPr>
                <a:t>ДЕЙІНГІ ЛИМИТ СОМАСЫ</a:t>
              </a:r>
              <a:endParaRPr lang="ru-RU" sz="675" kern="0" dirty="0">
                <a:solidFill>
                  <a:prstClr val="black"/>
                </a:solidFill>
                <a:latin typeface="Century Gothic"/>
                <a:cs typeface="Times New Roman" pitchFamily="18" charset="0"/>
              </a:endParaRPr>
            </a:p>
          </p:txBody>
        </p:sp>
      </p:grpSp>
      <p:sp>
        <p:nvSpPr>
          <p:cNvPr id="57" name="Прямоугольник 56"/>
          <p:cNvSpPr/>
          <p:nvPr/>
        </p:nvSpPr>
        <p:spPr>
          <a:xfrm>
            <a:off x="6101261" y="3864073"/>
            <a:ext cx="695220" cy="180266"/>
          </a:xfrm>
          <a:prstGeom prst="rect">
            <a:avLst/>
          </a:prstGeom>
        </p:spPr>
        <p:txBody>
          <a:bodyPr wrap="square" lIns="58444" tIns="29222" rIns="58444" bIns="29222">
            <a:spAutoFit/>
          </a:bodyPr>
          <a:lstStyle/>
          <a:p>
            <a:pPr algn="ctr">
              <a:defRPr/>
            </a:pPr>
            <a:r>
              <a:rPr lang="kk-KZ" sz="788" kern="0" dirty="0">
                <a:solidFill>
                  <a:prstClr val="black"/>
                </a:solidFill>
                <a:latin typeface="Century Gothic"/>
                <a:cs typeface="Times New Roman" pitchFamily="18" charset="0"/>
              </a:rPr>
              <a:t>ДЕЙІНГІ МӨЛШЕРЛЕМЕ</a:t>
            </a:r>
            <a:endParaRPr lang="ru-RU" sz="788" kern="0" dirty="0">
              <a:solidFill>
                <a:prstClr val="black"/>
              </a:solidFill>
              <a:latin typeface="Century Gothic"/>
              <a:cs typeface="Times New Roman" pitchFamily="18" charset="0"/>
            </a:endParaRPr>
          </a:p>
        </p:txBody>
      </p:sp>
      <p:pic>
        <p:nvPicPr>
          <p:cNvPr id="68" name="Picture 2" descr="C:\Users\YERMEK~1.ABD\AppData\Local\Temp\54a058be9dbb4a81876f19d5ec56855c.png"/>
          <p:cNvPicPr>
            <a:picLocks noChangeAspect="1" noChangeArrowheads="1"/>
          </p:cNvPicPr>
          <p:nvPr/>
        </p:nvPicPr>
        <p:blipFill>
          <a:blip r:embed="rId2" cstate="print">
            <a:duotone>
              <a:srgbClr val="4584D3">
                <a:shade val="45000"/>
                <a:satMod val="135000"/>
              </a:srgbClr>
              <a:prstClr val="white"/>
            </a:duotone>
            <a:extLst>
              <a:ext uri="{28A0092B-C50C-407E-A947-70E740481C1C}">
                <a14:useLocalDpi xmlns="" xmlns:a14="http://schemas.microsoft.com/office/drawing/2010/main" val="0"/>
              </a:ext>
            </a:extLst>
          </a:blip>
          <a:srcRect/>
          <a:stretch>
            <a:fillRect/>
          </a:stretch>
        </p:blipFill>
        <p:spPr bwMode="auto">
          <a:xfrm>
            <a:off x="800071" y="3170229"/>
            <a:ext cx="641402" cy="521140"/>
          </a:xfrm>
          <a:prstGeom prst="rect">
            <a:avLst/>
          </a:prstGeom>
          <a:noFill/>
          <a:extLst>
            <a:ext uri="{909E8E84-426E-40DD-AFC4-6F175D3DCCD1}">
              <a14:hiddenFill xmlns="" xmlns:a14="http://schemas.microsoft.com/office/drawing/2010/main">
                <a:solidFill>
                  <a:srgbClr val="FFFFFF"/>
                </a:solidFill>
              </a14:hiddenFill>
            </a:ext>
          </a:extLst>
        </p:spPr>
      </p:pic>
      <p:pic>
        <p:nvPicPr>
          <p:cNvPr id="69" name="Picture 2" descr="C:\Users\YERMEK~1.ABD\AppData\Local\Temp\54a058be9dbb4a81876f19d5ec56855c.png"/>
          <p:cNvPicPr>
            <a:picLocks noChangeAspect="1" noChangeArrowheads="1"/>
          </p:cNvPicPr>
          <p:nvPr/>
        </p:nvPicPr>
        <p:blipFill>
          <a:blip r:embed="rId2" cstate="print">
            <a:duotone>
              <a:srgbClr val="4584D3">
                <a:shade val="45000"/>
                <a:satMod val="135000"/>
              </a:srgbClr>
              <a:prstClr val="white"/>
            </a:duotone>
            <a:extLst>
              <a:ext uri="{28A0092B-C50C-407E-A947-70E740481C1C}">
                <a14:useLocalDpi xmlns="" xmlns:a14="http://schemas.microsoft.com/office/drawing/2010/main" val="0"/>
              </a:ext>
            </a:extLst>
          </a:blip>
          <a:srcRect/>
          <a:stretch>
            <a:fillRect/>
          </a:stretch>
        </p:blipFill>
        <p:spPr bwMode="auto">
          <a:xfrm>
            <a:off x="6094756" y="3165998"/>
            <a:ext cx="641402" cy="521140"/>
          </a:xfrm>
          <a:prstGeom prst="rect">
            <a:avLst/>
          </a:prstGeom>
          <a:noFill/>
          <a:extLst>
            <a:ext uri="{909E8E84-426E-40DD-AFC4-6F175D3DCCD1}">
              <a14:hiddenFill xmlns="" xmlns:a14="http://schemas.microsoft.com/office/drawing/2010/main">
                <a:solidFill>
                  <a:srgbClr val="FFFFFF"/>
                </a:solidFill>
              </a14:hiddenFill>
            </a:ext>
          </a:extLst>
        </p:spPr>
      </p:pic>
      <p:sp>
        <p:nvSpPr>
          <p:cNvPr id="70" name="Прямоугольник 69"/>
          <p:cNvSpPr/>
          <p:nvPr/>
        </p:nvSpPr>
        <p:spPr>
          <a:xfrm>
            <a:off x="864386" y="4780200"/>
            <a:ext cx="5068025" cy="382180"/>
          </a:xfrm>
          <a:prstGeom prst="rect">
            <a:avLst/>
          </a:prstGeom>
        </p:spPr>
        <p:txBody>
          <a:bodyPr wrap="square" lIns="58444" tIns="29222" rIns="58444" bIns="29222">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 typeface="Arial" charset="0"/>
              <a:buChar char="•"/>
              <a:defRPr/>
            </a:pPr>
            <a:r>
              <a:rPr lang="ru-RU" sz="700" i="1" dirty="0" smtClean="0">
                <a:latin typeface="Arial Narrow" panose="020B0606020202030204" pitchFamily="34" charset="0"/>
                <a:cs typeface="Times New Roman" pitchFamily="18" charset="0"/>
              </a:rPr>
              <a:t>- 2021 - 2025 </a:t>
            </a:r>
            <a:r>
              <a:rPr lang="ru-RU" sz="700" i="1" dirty="0" err="1" smtClean="0">
                <a:latin typeface="Arial Narrow" panose="020B0606020202030204" pitchFamily="34" charset="0"/>
                <a:cs typeface="Times New Roman" pitchFamily="18" charset="0"/>
              </a:rPr>
              <a:t>жылдарға арналған кәсіпкерлікті дамыту</a:t>
            </a:r>
            <a:r>
              <a:rPr lang="ru-RU" sz="700" i="1" dirty="0" smtClean="0">
                <a:latin typeface="Arial Narrow" panose="020B0606020202030204" pitchFamily="34" charset="0"/>
                <a:cs typeface="Times New Roman" pitchFamily="18" charset="0"/>
              </a:rPr>
              <a:t> </a:t>
            </a:r>
            <a:r>
              <a:rPr lang="ru-RU" sz="700" i="1" dirty="0" err="1" smtClean="0">
                <a:latin typeface="Arial Narrow" panose="020B0606020202030204" pitchFamily="34" charset="0"/>
                <a:cs typeface="Times New Roman" pitchFamily="18" charset="0"/>
              </a:rPr>
              <a:t>жөніндегі</a:t>
            </a:r>
            <a:r>
              <a:rPr lang="ru-RU" sz="700" i="1" dirty="0" smtClean="0">
                <a:latin typeface="Arial Narrow" panose="020B0606020202030204" pitchFamily="34" charset="0"/>
                <a:cs typeface="Times New Roman" pitchFamily="18" charset="0"/>
              </a:rPr>
              <a:t> </a:t>
            </a:r>
          </a:p>
          <a:p>
            <a:pPr>
              <a:defRPr/>
            </a:pPr>
            <a:r>
              <a:rPr lang="ru-RU" sz="700" i="1" dirty="0" err="1" smtClean="0">
                <a:latin typeface="Arial Narrow" panose="020B0606020202030204" pitchFamily="34" charset="0"/>
                <a:cs typeface="Times New Roman" pitchFamily="18" charset="0"/>
              </a:rPr>
              <a:t>ұлттық </a:t>
            </a:r>
            <a:r>
              <a:rPr lang="ru-RU" sz="700" i="1" dirty="0">
                <a:latin typeface="Arial Narrow" panose="020B0606020202030204" pitchFamily="34" charset="0"/>
                <a:cs typeface="Times New Roman" pitchFamily="18" charset="0"/>
              </a:rPr>
              <a:t>жоба шеңберінде қосымша субсидиялар мен кепілдіктер алуға болады</a:t>
            </a:r>
          </a:p>
          <a:p>
            <a:pPr>
              <a:defRPr/>
            </a:pPr>
            <a:endParaRPr lang="ru-RU" sz="700" i="1" dirty="0">
              <a:latin typeface="Arial Narrow" panose="020B0606020202030204" pitchFamily="34" charset="0"/>
              <a:cs typeface="Times New Roman" pitchFamily="18" charset="0"/>
            </a:endParaRPr>
          </a:p>
        </p:txBody>
      </p:sp>
      <p:sp>
        <p:nvSpPr>
          <p:cNvPr id="2" name="Номер слайда 1">
            <a:extLst>
              <a:ext uri="{FF2B5EF4-FFF2-40B4-BE49-F238E27FC236}">
                <a16:creationId xmlns="" xmlns:a16="http://schemas.microsoft.com/office/drawing/2014/main" id="{4500E765-C913-71B4-1BC4-8B8ACB8BF230}"/>
              </a:ext>
            </a:extLst>
          </p:cNvPr>
          <p:cNvSpPr>
            <a:spLocks noGrp="1"/>
          </p:cNvSpPr>
          <p:nvPr>
            <p:ph type="sldNum" sz="quarter" idx="12"/>
          </p:nvPr>
        </p:nvSpPr>
        <p:spPr>
          <a:xfrm>
            <a:off x="8388424" y="4780200"/>
            <a:ext cx="549045" cy="274320"/>
          </a:xfrm>
        </p:spPr>
        <p:txBody>
          <a:bodyPr/>
          <a:lstStyle/>
          <a:p>
            <a:fld id="{2BFBE491-5EF2-4275-9C8C-803B79656BAF}" type="slidenum">
              <a:rPr lang="ru-RU" smtClean="0"/>
              <a:pPr/>
              <a:t>6</a:t>
            </a:fld>
            <a:endParaRPr lang="ru-RU" dirty="0"/>
          </a:p>
        </p:txBody>
      </p:sp>
    </p:spTree>
    <p:extLst>
      <p:ext uri="{BB962C8B-B14F-4D97-AF65-F5344CB8AC3E}">
        <p14:creationId xmlns="" xmlns:p14="http://schemas.microsoft.com/office/powerpoint/2010/main" val="769788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100" b="1" dirty="0">
                <a:solidFill>
                  <a:schemeClr val="tx1"/>
                </a:solidFill>
                <a:latin typeface="Arial Narrow" panose="020B0606020202030204" pitchFamily="34" charset="0"/>
              </a:rPr>
              <a:t>1.1 Қордың ШҚО-дағы 2022 жылғы бағдарламаларының нәтижелері</a:t>
            </a:r>
          </a:p>
        </p:txBody>
      </p:sp>
      <p:pic>
        <p:nvPicPr>
          <p:cNvPr id="32" name="Picture 2"/>
          <p:cNvPicPr>
            <a:picLocks noChangeAspect="1" noChangeArrowheads="1"/>
          </p:cNvPicPr>
          <p:nvPr/>
        </p:nvPicPr>
        <p:blipFill rotWithShape="1">
          <a:blip r:embed="rId2"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7740352" y="154383"/>
            <a:ext cx="1224136" cy="3864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Номер слайда 2"/>
          <p:cNvSpPr>
            <a:spLocks noGrp="1"/>
          </p:cNvSpPr>
          <p:nvPr>
            <p:ph type="sldNum" sz="quarter" idx="12"/>
          </p:nvPr>
        </p:nvSpPr>
        <p:spPr>
          <a:xfrm>
            <a:off x="8278344" y="4767263"/>
            <a:ext cx="470120" cy="274320"/>
          </a:xfrm>
        </p:spPr>
        <p:txBody>
          <a:bodyPr/>
          <a:lstStyle/>
          <a:p>
            <a:pPr algn="r"/>
            <a:fld id="{289900C6-6639-4AE9-927A-EA6F8006A509}" type="slidenum">
              <a:rPr lang="ru-RU" smtClean="0"/>
              <a:pPr algn="r"/>
              <a:t>7</a:t>
            </a:fld>
            <a:endParaRPr lang="ru-RU" dirty="0"/>
          </a:p>
        </p:txBody>
      </p:sp>
      <p:sp>
        <p:nvSpPr>
          <p:cNvPr id="6" name="Прямоугольник 5"/>
          <p:cNvSpPr/>
          <p:nvPr/>
        </p:nvSpPr>
        <p:spPr>
          <a:xfrm>
            <a:off x="7236296" y="1203598"/>
            <a:ext cx="1728192" cy="1440160"/>
          </a:xfrm>
          <a:prstGeom prst="rect">
            <a:avLst/>
          </a:prstGeom>
        </p:spPr>
        <p:style>
          <a:lnRef idx="2">
            <a:schemeClr val="accent1"/>
          </a:lnRef>
          <a:fillRef idx="1">
            <a:schemeClr val="lt1"/>
          </a:fillRef>
          <a:effectRef idx="0">
            <a:schemeClr val="accent1"/>
          </a:effectRef>
          <a:fontRef idx="minor">
            <a:schemeClr val="dk1"/>
          </a:fontRef>
        </p:style>
        <p:txBody>
          <a:bodyPr lIns="72000" tIns="36000" rIns="72000" bIns="36000" rtlCol="0" anchor="ctr"/>
          <a:lstStyle/>
          <a:p>
            <a:r>
              <a:rPr lang="ru-RU" sz="900" b="1" dirty="0">
                <a:latin typeface="Century Gothic" panose="020B0502020202020204" pitchFamily="34" charset="0"/>
              </a:rPr>
              <a:t>ШҚО:</a:t>
            </a:r>
          </a:p>
          <a:p>
            <a:pPr marL="85725" indent="-85725">
              <a:buFont typeface="Arial" pitchFamily="34" charset="0"/>
              <a:buChar char="•"/>
            </a:pPr>
            <a:r>
              <a:rPr lang="ru-RU" sz="900" i="1" dirty="0">
                <a:latin typeface="Century Gothic" panose="020B0502020202020204" pitchFamily="34" charset="0"/>
              </a:rPr>
              <a:t>1 004 жоба</a:t>
            </a:r>
          </a:p>
          <a:p>
            <a:pPr marL="85725" indent="-85725">
              <a:buFont typeface="Arial" pitchFamily="34" charset="0"/>
              <a:buChar char="•"/>
            </a:pPr>
            <a:r>
              <a:rPr lang="ru-RU" sz="900" i="1" dirty="0">
                <a:latin typeface="Century Gothic" panose="020B0502020202020204" pitchFamily="34" charset="0"/>
              </a:rPr>
              <a:t>21,1 млрд </a:t>
            </a:r>
            <a:r>
              <a:rPr lang="ru-RU" sz="900" i="1" dirty="0" err="1">
                <a:latin typeface="Century Gothic" panose="020B0502020202020204" pitchFamily="34" charset="0"/>
              </a:rPr>
              <a:t>теңге </a:t>
            </a:r>
            <a:r>
              <a:rPr lang="ru-RU" sz="900" i="1" dirty="0" smtClean="0">
                <a:latin typeface="Century Gothic" panose="020B0502020202020204" pitchFamily="34" charset="0"/>
              </a:rPr>
              <a:t>кредит</a:t>
            </a:r>
            <a:endParaRPr lang="ru-RU" sz="900" i="1" dirty="0">
              <a:latin typeface="Century Gothic" panose="020B0502020202020204" pitchFamily="34" charset="0"/>
            </a:endParaRPr>
          </a:p>
          <a:p>
            <a:endParaRPr lang="ru-RU" sz="900" i="1" dirty="0">
              <a:latin typeface="Century Gothic" panose="020B0502020202020204" pitchFamily="34" charset="0"/>
            </a:endParaRPr>
          </a:p>
          <a:p>
            <a:r>
              <a:rPr lang="ru-RU" sz="900" b="1" dirty="0">
                <a:latin typeface="Century Gothic" panose="020B0502020202020204" pitchFamily="34" charset="0"/>
              </a:rPr>
              <a:t>Қазақстан Республикасы:</a:t>
            </a:r>
          </a:p>
          <a:p>
            <a:pPr marL="85725" indent="-85725">
              <a:buFont typeface="Arial" pitchFamily="34" charset="0"/>
              <a:buChar char="•"/>
            </a:pPr>
            <a:r>
              <a:rPr lang="ru-RU" sz="900" i="1" dirty="0">
                <a:latin typeface="Century Gothic" panose="020B0502020202020204" pitchFamily="34" charset="0"/>
              </a:rPr>
              <a:t>20 781 жоба</a:t>
            </a:r>
          </a:p>
          <a:p>
            <a:pPr marL="85725" indent="-85725">
              <a:buFont typeface="Arial" pitchFamily="34" charset="0"/>
              <a:buChar char="•"/>
            </a:pPr>
            <a:r>
              <a:rPr lang="ru-RU" sz="900" i="1" dirty="0">
                <a:latin typeface="Century Gothic" panose="020B0502020202020204" pitchFamily="34" charset="0"/>
              </a:rPr>
              <a:t>377,6 млрд </a:t>
            </a:r>
            <a:r>
              <a:rPr lang="ru-RU" sz="900" i="1" dirty="0" err="1">
                <a:latin typeface="Century Gothic" panose="020B0502020202020204" pitchFamily="34" charset="0"/>
              </a:rPr>
              <a:t>теңге </a:t>
            </a:r>
            <a:r>
              <a:rPr lang="ru-RU" sz="900" i="1" dirty="0" smtClean="0">
                <a:latin typeface="Century Gothic" panose="020B0502020202020204" pitchFamily="34" charset="0"/>
              </a:rPr>
              <a:t>кредит</a:t>
            </a:r>
            <a:endParaRPr lang="ru-RU" sz="800" i="1" dirty="0">
              <a:latin typeface="Century Gothic" panose="020B0502020202020204" pitchFamily="34" charset="0"/>
            </a:endParaRPr>
          </a:p>
        </p:txBody>
      </p:sp>
      <p:sp>
        <p:nvSpPr>
          <p:cNvPr id="14" name="Прямоугольник 13"/>
          <p:cNvSpPr/>
          <p:nvPr/>
        </p:nvSpPr>
        <p:spPr>
          <a:xfrm>
            <a:off x="7236296" y="3147814"/>
            <a:ext cx="1728192" cy="1440160"/>
          </a:xfrm>
          <a:prstGeom prst="rect">
            <a:avLst/>
          </a:prstGeom>
        </p:spPr>
        <p:style>
          <a:lnRef idx="2">
            <a:schemeClr val="accent1"/>
          </a:lnRef>
          <a:fillRef idx="1">
            <a:schemeClr val="lt1"/>
          </a:fillRef>
          <a:effectRef idx="0">
            <a:schemeClr val="accent1"/>
          </a:effectRef>
          <a:fontRef idx="minor">
            <a:schemeClr val="dk1"/>
          </a:fontRef>
        </p:style>
        <p:txBody>
          <a:bodyPr lIns="72000" tIns="36000" rIns="72000" bIns="36000" rtlCol="0" anchor="ctr"/>
          <a:lstStyle/>
          <a:p>
            <a:r>
              <a:rPr lang="ru-RU" sz="900" b="1" dirty="0">
                <a:latin typeface="Century Gothic" panose="020B0502020202020204" pitchFamily="34" charset="0"/>
              </a:rPr>
              <a:t>ШҚО:</a:t>
            </a:r>
          </a:p>
          <a:p>
            <a:pPr marL="85725" indent="-85725">
              <a:buFont typeface="Arial" pitchFamily="34" charset="0"/>
              <a:buChar char="•"/>
            </a:pPr>
            <a:r>
              <a:rPr lang="ru-RU" sz="900" i="1" dirty="0">
                <a:latin typeface="Century Gothic" panose="020B0502020202020204" pitchFamily="34" charset="0"/>
              </a:rPr>
              <a:t>2 273 жоба</a:t>
            </a:r>
          </a:p>
          <a:p>
            <a:pPr marL="85725" indent="-85725">
              <a:buFont typeface="Arial" pitchFamily="34" charset="0"/>
              <a:buChar char="•"/>
            </a:pPr>
            <a:r>
              <a:rPr lang="ru-RU" sz="900" i="1" dirty="0">
                <a:latin typeface="Century Gothic" panose="020B0502020202020204" pitchFamily="34" charset="0"/>
              </a:rPr>
              <a:t>61,3 млрд </a:t>
            </a:r>
            <a:r>
              <a:rPr lang="ru-RU" sz="900" i="1" dirty="0" err="1">
                <a:latin typeface="Century Gothic" panose="020B0502020202020204" pitchFamily="34" charset="0"/>
              </a:rPr>
              <a:t>теңге </a:t>
            </a:r>
            <a:r>
              <a:rPr lang="ru-RU" sz="900" i="1" dirty="0" smtClean="0">
                <a:latin typeface="Century Gothic" panose="020B0502020202020204" pitchFamily="34" charset="0"/>
              </a:rPr>
              <a:t>кредит</a:t>
            </a:r>
            <a:endParaRPr lang="ru-RU" sz="900" i="1" dirty="0">
              <a:latin typeface="Century Gothic" panose="020B0502020202020204" pitchFamily="34" charset="0"/>
            </a:endParaRPr>
          </a:p>
          <a:p>
            <a:endParaRPr lang="ru-RU" sz="900" i="1" dirty="0">
              <a:latin typeface="Century Gothic" panose="020B0502020202020204" pitchFamily="34" charset="0"/>
            </a:endParaRPr>
          </a:p>
          <a:p>
            <a:r>
              <a:rPr lang="ru-RU" sz="900" b="1" dirty="0">
                <a:latin typeface="Century Gothic" panose="020B0502020202020204" pitchFamily="34" charset="0"/>
              </a:rPr>
              <a:t>Қазақстан Республикасы:</a:t>
            </a:r>
          </a:p>
          <a:p>
            <a:pPr marL="85725" indent="-85725">
              <a:buFont typeface="Arial" pitchFamily="34" charset="0"/>
              <a:buChar char="•"/>
            </a:pPr>
            <a:r>
              <a:rPr lang="ru-RU" sz="900" i="1" dirty="0">
                <a:latin typeface="Century Gothic" panose="020B0502020202020204" pitchFamily="34" charset="0"/>
              </a:rPr>
              <a:t>50 607 жоба</a:t>
            </a:r>
          </a:p>
          <a:p>
            <a:pPr marL="85725" indent="-85725">
              <a:buFont typeface="Arial" pitchFamily="34" charset="0"/>
              <a:buChar char="•"/>
            </a:pPr>
            <a:r>
              <a:rPr lang="ru-RU" sz="900" i="1" dirty="0">
                <a:latin typeface="Century Gothic" panose="020B0502020202020204" pitchFamily="34" charset="0"/>
              </a:rPr>
              <a:t>1 554,2 млрд </a:t>
            </a:r>
            <a:r>
              <a:rPr lang="ru-RU" sz="900" i="1" dirty="0" err="1">
                <a:latin typeface="Century Gothic" panose="020B0502020202020204" pitchFamily="34" charset="0"/>
              </a:rPr>
              <a:t>теңге </a:t>
            </a:r>
            <a:r>
              <a:rPr lang="ru-RU" sz="900" i="1" dirty="0" smtClean="0">
                <a:latin typeface="Century Gothic" panose="020B0502020202020204" pitchFamily="34" charset="0"/>
              </a:rPr>
              <a:t>кредит</a:t>
            </a:r>
            <a:endParaRPr lang="ru-RU" sz="800" i="1" dirty="0">
              <a:latin typeface="Century Gothic" panose="020B0502020202020204" pitchFamily="34" charset="0"/>
            </a:endParaRPr>
          </a:p>
        </p:txBody>
      </p:sp>
      <p:sp>
        <p:nvSpPr>
          <p:cNvPr id="15" name="Прямоугольник 14"/>
          <p:cNvSpPr/>
          <p:nvPr/>
        </p:nvSpPr>
        <p:spPr>
          <a:xfrm>
            <a:off x="2699792" y="1203598"/>
            <a:ext cx="1728192" cy="1440160"/>
          </a:xfrm>
          <a:prstGeom prst="rect">
            <a:avLst/>
          </a:prstGeom>
        </p:spPr>
        <p:style>
          <a:lnRef idx="2">
            <a:schemeClr val="accent1"/>
          </a:lnRef>
          <a:fillRef idx="1">
            <a:schemeClr val="lt1"/>
          </a:fillRef>
          <a:effectRef idx="0">
            <a:schemeClr val="accent1"/>
          </a:effectRef>
          <a:fontRef idx="minor">
            <a:schemeClr val="dk1"/>
          </a:fontRef>
        </p:style>
        <p:txBody>
          <a:bodyPr lIns="72000" tIns="36000" rIns="72000" bIns="36000" rtlCol="0" anchor="ctr"/>
          <a:lstStyle/>
          <a:p>
            <a:r>
              <a:rPr lang="ru-RU" sz="900" b="1" dirty="0">
                <a:latin typeface="Century Gothic" panose="020B0502020202020204" pitchFamily="34" charset="0"/>
              </a:rPr>
              <a:t>ШҚО:</a:t>
            </a:r>
          </a:p>
          <a:p>
            <a:pPr marL="85725" indent="-85725">
              <a:buFont typeface="Arial" pitchFamily="34" charset="0"/>
              <a:buChar char="•"/>
            </a:pPr>
            <a:r>
              <a:rPr lang="ru-RU" sz="900" i="1" dirty="0">
                <a:latin typeface="Century Gothic" panose="020B0502020202020204" pitchFamily="34" charset="0"/>
              </a:rPr>
              <a:t>980 жоба</a:t>
            </a:r>
          </a:p>
          <a:p>
            <a:pPr marL="85725" indent="-85725">
              <a:buFont typeface="Arial" pitchFamily="34" charset="0"/>
              <a:buChar char="•"/>
            </a:pPr>
            <a:r>
              <a:rPr lang="ru-RU" sz="900" i="1" dirty="0">
                <a:latin typeface="Century Gothic" panose="020B0502020202020204" pitchFamily="34" charset="0"/>
              </a:rPr>
              <a:t>33,9 млрд </a:t>
            </a:r>
            <a:r>
              <a:rPr lang="ru-RU" sz="900" i="1" dirty="0" err="1">
                <a:latin typeface="Century Gothic" panose="020B0502020202020204" pitchFamily="34" charset="0"/>
              </a:rPr>
              <a:t>теңге </a:t>
            </a:r>
            <a:r>
              <a:rPr lang="ru-RU" sz="900" i="1" dirty="0" smtClean="0">
                <a:latin typeface="Century Gothic" panose="020B0502020202020204" pitchFamily="34" charset="0"/>
              </a:rPr>
              <a:t>кредит</a:t>
            </a:r>
            <a:endParaRPr lang="ru-RU" sz="900" i="1" dirty="0">
              <a:latin typeface="Century Gothic" panose="020B0502020202020204" pitchFamily="34" charset="0"/>
            </a:endParaRPr>
          </a:p>
          <a:p>
            <a:endParaRPr lang="ru-RU" sz="900" i="1" dirty="0">
              <a:latin typeface="Century Gothic" panose="020B0502020202020204" pitchFamily="34" charset="0"/>
            </a:endParaRPr>
          </a:p>
          <a:p>
            <a:r>
              <a:rPr lang="ru-RU" sz="900" b="1" dirty="0">
                <a:latin typeface="Century Gothic" panose="020B0502020202020204" pitchFamily="34" charset="0"/>
              </a:rPr>
              <a:t>Қазақстан Республикасы:</a:t>
            </a:r>
          </a:p>
          <a:p>
            <a:pPr marL="85725" indent="-85725">
              <a:buFont typeface="Arial" pitchFamily="34" charset="0"/>
              <a:buChar char="•"/>
            </a:pPr>
            <a:r>
              <a:rPr lang="ru-RU" sz="900" i="1" dirty="0">
                <a:latin typeface="Century Gothic" panose="020B0502020202020204" pitchFamily="34" charset="0"/>
              </a:rPr>
              <a:t>24 485 жоба</a:t>
            </a:r>
          </a:p>
          <a:p>
            <a:pPr marL="85725" indent="-85725">
              <a:buFont typeface="Arial" pitchFamily="34" charset="0"/>
              <a:buChar char="•"/>
            </a:pPr>
            <a:r>
              <a:rPr lang="ru-RU" sz="900" i="1" dirty="0">
                <a:latin typeface="Century Gothic" panose="020B0502020202020204" pitchFamily="34" charset="0"/>
              </a:rPr>
              <a:t>992,6 млрд </a:t>
            </a:r>
            <a:r>
              <a:rPr lang="ru-RU" sz="900" i="1" dirty="0" err="1">
                <a:latin typeface="Century Gothic" panose="020B0502020202020204" pitchFamily="34" charset="0"/>
              </a:rPr>
              <a:t>теңге </a:t>
            </a:r>
            <a:r>
              <a:rPr lang="ru-RU" sz="900" i="1" dirty="0" smtClean="0">
                <a:latin typeface="Century Gothic" panose="020B0502020202020204" pitchFamily="34" charset="0"/>
              </a:rPr>
              <a:t>кредит</a:t>
            </a:r>
            <a:endParaRPr lang="ru-RU" sz="800" i="1" dirty="0">
              <a:latin typeface="Century Gothic" panose="020B0502020202020204" pitchFamily="34" charset="0"/>
            </a:endParaRPr>
          </a:p>
        </p:txBody>
      </p:sp>
      <p:sp>
        <p:nvSpPr>
          <p:cNvPr id="16" name="Прямоугольник 15"/>
          <p:cNvSpPr/>
          <p:nvPr/>
        </p:nvSpPr>
        <p:spPr>
          <a:xfrm>
            <a:off x="2699792" y="3147814"/>
            <a:ext cx="1728192" cy="1440160"/>
          </a:xfrm>
          <a:prstGeom prst="rect">
            <a:avLst/>
          </a:prstGeom>
        </p:spPr>
        <p:style>
          <a:lnRef idx="2">
            <a:schemeClr val="accent1"/>
          </a:lnRef>
          <a:fillRef idx="1">
            <a:schemeClr val="lt1"/>
          </a:fillRef>
          <a:effectRef idx="0">
            <a:schemeClr val="accent1"/>
          </a:effectRef>
          <a:fontRef idx="minor">
            <a:schemeClr val="dk1"/>
          </a:fontRef>
        </p:style>
        <p:txBody>
          <a:bodyPr lIns="72000" tIns="36000" rIns="72000" bIns="36000" rtlCol="0" anchor="ctr"/>
          <a:lstStyle/>
          <a:p>
            <a:r>
              <a:rPr lang="ru-RU" sz="900" b="1" dirty="0">
                <a:latin typeface="Century Gothic" panose="020B0502020202020204" pitchFamily="34" charset="0"/>
              </a:rPr>
              <a:t>ШҚО:</a:t>
            </a:r>
          </a:p>
          <a:p>
            <a:pPr marL="85725" indent="-85725">
              <a:buFont typeface="Arial" pitchFamily="34" charset="0"/>
              <a:buChar char="•"/>
            </a:pPr>
            <a:r>
              <a:rPr lang="ru-RU" sz="900" i="1" dirty="0">
                <a:latin typeface="Century Gothic" panose="020B0502020202020204" pitchFamily="34" charset="0"/>
              </a:rPr>
              <a:t>289 қарыз алушы</a:t>
            </a:r>
          </a:p>
          <a:p>
            <a:pPr marL="85725" indent="-85725">
              <a:buFont typeface="Arial" pitchFamily="34" charset="0"/>
              <a:buChar char="•"/>
            </a:pPr>
            <a:r>
              <a:rPr lang="ru-RU" sz="900" i="1" dirty="0">
                <a:latin typeface="Century Gothic" panose="020B0502020202020204" pitchFamily="34" charset="0"/>
              </a:rPr>
              <a:t>6,3 </a:t>
            </a:r>
            <a:r>
              <a:rPr lang="ru-RU" sz="900" i="1" dirty="0" err="1">
                <a:latin typeface="Century Gothic" panose="020B0502020202020204" pitchFamily="34" charset="0"/>
              </a:rPr>
              <a:t>млрд</a:t>
            </a:r>
            <a:r>
              <a:rPr lang="ru-RU" sz="900" i="1" dirty="0">
                <a:latin typeface="Century Gothic" panose="020B0502020202020204" pitchFamily="34" charset="0"/>
              </a:rPr>
              <a:t> </a:t>
            </a:r>
            <a:r>
              <a:rPr lang="ru-RU" sz="900" i="1" dirty="0" err="1" smtClean="0">
                <a:latin typeface="Century Gothic" panose="020B0502020202020204" pitchFamily="34" charset="0"/>
              </a:rPr>
              <a:t>теңге </a:t>
            </a:r>
            <a:r>
              <a:rPr lang="ru-RU" sz="900" i="1" dirty="0" smtClean="0">
                <a:latin typeface="Century Gothic" panose="020B0502020202020204" pitchFamily="34" charset="0"/>
              </a:rPr>
              <a:t>кредит</a:t>
            </a:r>
            <a:endParaRPr lang="ru-RU" sz="900" i="1" dirty="0">
              <a:latin typeface="Century Gothic" panose="020B0502020202020204" pitchFamily="34" charset="0"/>
            </a:endParaRPr>
          </a:p>
          <a:p>
            <a:endParaRPr lang="ru-RU" sz="900" i="1" dirty="0">
              <a:latin typeface="Century Gothic" panose="020B0502020202020204" pitchFamily="34" charset="0"/>
            </a:endParaRPr>
          </a:p>
          <a:p>
            <a:r>
              <a:rPr lang="ru-RU" sz="900" b="1" dirty="0">
                <a:latin typeface="Century Gothic" panose="020B0502020202020204" pitchFamily="34" charset="0"/>
              </a:rPr>
              <a:t>Қазақстан Республикасы:</a:t>
            </a:r>
          </a:p>
          <a:p>
            <a:pPr marL="85725" indent="-85725">
              <a:buFont typeface="Arial" pitchFamily="34" charset="0"/>
              <a:buChar char="•"/>
            </a:pPr>
            <a:r>
              <a:rPr lang="ru-RU" sz="900" i="1" dirty="0">
                <a:latin typeface="Century Gothic" panose="020B0502020202020204" pitchFamily="34" charset="0"/>
              </a:rPr>
              <a:t>5 341 қарыз алушы</a:t>
            </a:r>
          </a:p>
          <a:p>
            <a:pPr marL="85725" indent="-85725">
              <a:buFont typeface="Arial" pitchFamily="34" charset="0"/>
              <a:buChar char="•"/>
            </a:pPr>
            <a:r>
              <a:rPr lang="ru-RU" sz="900" i="1" dirty="0">
                <a:latin typeface="Century Gothic" panose="020B0502020202020204" pitchFamily="34" charset="0"/>
              </a:rPr>
              <a:t>184,0 млрд </a:t>
            </a:r>
            <a:r>
              <a:rPr lang="ru-RU" sz="900" i="1" dirty="0" err="1">
                <a:latin typeface="Century Gothic" panose="020B0502020202020204" pitchFamily="34" charset="0"/>
              </a:rPr>
              <a:t>теңге </a:t>
            </a:r>
            <a:r>
              <a:rPr lang="ru-RU" sz="900" i="1" dirty="0" smtClean="0">
                <a:latin typeface="Century Gothic" panose="020B0502020202020204" pitchFamily="34" charset="0"/>
              </a:rPr>
              <a:t>кредит</a:t>
            </a:r>
            <a:endParaRPr lang="ru-RU" sz="800" i="1" dirty="0">
              <a:latin typeface="Century Gothic" panose="020B0502020202020204" pitchFamily="34" charset="0"/>
            </a:endParaRPr>
          </a:p>
        </p:txBody>
      </p:sp>
      <p:sp>
        <p:nvSpPr>
          <p:cNvPr id="13" name="Прямоугольник 12"/>
          <p:cNvSpPr/>
          <p:nvPr/>
        </p:nvSpPr>
        <p:spPr>
          <a:xfrm>
            <a:off x="1177163" y="987574"/>
            <a:ext cx="1960007" cy="184666"/>
          </a:xfrm>
          <a:prstGeom prst="rect">
            <a:avLst/>
          </a:prstGeom>
        </p:spPr>
        <p:txBody>
          <a:bodyPr wrap="none" lIns="72000" tIns="0" rIns="72000" bIns="0">
            <a:spAutoFit/>
          </a:bodyPr>
          <a:lstStyle/>
          <a:p>
            <a:pPr algn="ctr"/>
            <a:r>
              <a:rPr lang="ru-RU" sz="1200" b="1" dirty="0" err="1" smtClean="0">
                <a:latin typeface="Arial Narrow" panose="020B0606020202030204" pitchFamily="34" charset="0"/>
              </a:rPr>
              <a:t>Мөлшерлемені </a:t>
            </a:r>
            <a:r>
              <a:rPr lang="ru-RU" sz="1200" b="1" dirty="0">
                <a:latin typeface="Arial Narrow" panose="020B0606020202030204" pitchFamily="34" charset="0"/>
              </a:rPr>
              <a:t>субсидиялау</a:t>
            </a:r>
          </a:p>
        </p:txBody>
      </p:sp>
      <p:sp>
        <p:nvSpPr>
          <p:cNvPr id="19" name="Прямоугольник 18"/>
          <p:cNvSpPr/>
          <p:nvPr/>
        </p:nvSpPr>
        <p:spPr>
          <a:xfrm>
            <a:off x="4856485" y="993015"/>
            <a:ext cx="2078628" cy="184666"/>
          </a:xfrm>
          <a:prstGeom prst="rect">
            <a:avLst/>
          </a:prstGeom>
        </p:spPr>
        <p:txBody>
          <a:bodyPr wrap="none" lIns="72000" tIns="0" rIns="72000" bIns="0">
            <a:spAutoFit/>
          </a:bodyPr>
          <a:lstStyle/>
          <a:p>
            <a:pPr algn="ctr"/>
            <a:r>
              <a:rPr lang="ru-RU" sz="1200" b="1" dirty="0">
                <a:latin typeface="Arial Narrow" panose="020B0606020202030204" pitchFamily="34" charset="0"/>
              </a:rPr>
              <a:t>Кредиттерге кепілдік беру</a:t>
            </a:r>
          </a:p>
        </p:txBody>
      </p:sp>
      <p:sp>
        <p:nvSpPr>
          <p:cNvPr id="20" name="Прямоугольник 19"/>
          <p:cNvSpPr/>
          <p:nvPr/>
        </p:nvSpPr>
        <p:spPr>
          <a:xfrm>
            <a:off x="806184" y="2931790"/>
            <a:ext cx="3351412" cy="184666"/>
          </a:xfrm>
          <a:prstGeom prst="rect">
            <a:avLst/>
          </a:prstGeom>
        </p:spPr>
        <p:txBody>
          <a:bodyPr wrap="none" lIns="72000" tIns="0" rIns="72000" bIns="0">
            <a:spAutoFit/>
          </a:bodyPr>
          <a:lstStyle/>
          <a:p>
            <a:pPr algn="ctr"/>
            <a:r>
              <a:rPr lang="ru-RU" sz="1200" b="1" dirty="0" err="1" smtClean="0">
                <a:latin typeface="Arial Narrow" panose="020B0606020202030204" pitchFamily="34" charset="0"/>
              </a:rPr>
              <a:t>Шарттастырылған </a:t>
            </a:r>
            <a:r>
              <a:rPr lang="ru-RU" sz="1200" b="1" dirty="0">
                <a:latin typeface="Arial Narrow" panose="020B0606020202030204" pitchFamily="34" charset="0"/>
              </a:rPr>
              <a:t>орналастыру бағдарламалары</a:t>
            </a:r>
          </a:p>
        </p:txBody>
      </p:sp>
      <p:sp>
        <p:nvSpPr>
          <p:cNvPr id="21" name="Прямоугольник 20"/>
          <p:cNvSpPr/>
          <p:nvPr/>
        </p:nvSpPr>
        <p:spPr>
          <a:xfrm>
            <a:off x="5013579" y="2931790"/>
            <a:ext cx="1857413" cy="184666"/>
          </a:xfrm>
          <a:prstGeom prst="rect">
            <a:avLst/>
          </a:prstGeom>
        </p:spPr>
        <p:txBody>
          <a:bodyPr wrap="none" lIns="72000" tIns="0" rIns="72000" bIns="0">
            <a:spAutoFit/>
          </a:bodyPr>
          <a:lstStyle/>
          <a:p>
            <a:pPr algn="ctr"/>
            <a:r>
              <a:rPr lang="ru-RU" sz="1200" b="1" dirty="0">
                <a:latin typeface="Arial Narrow" panose="020B0606020202030204" pitchFamily="34" charset="0"/>
              </a:rPr>
              <a:t>Барлық бағдарламалар бойынша жиыны</a:t>
            </a:r>
          </a:p>
        </p:txBody>
      </p:sp>
      <p:sp>
        <p:nvSpPr>
          <p:cNvPr id="4" name="Прямоугольник 3"/>
          <p:cNvSpPr/>
          <p:nvPr/>
        </p:nvSpPr>
        <p:spPr>
          <a:xfrm>
            <a:off x="1145404" y="1654888"/>
            <a:ext cx="516488" cy="400110"/>
          </a:xfrm>
          <a:prstGeom prst="rect">
            <a:avLst/>
          </a:prstGeom>
        </p:spPr>
        <p:txBody>
          <a:bodyPr wrap="none">
            <a:spAutoFit/>
          </a:bodyPr>
          <a:lstStyle/>
          <a:p>
            <a:pPr algn="ctr"/>
            <a:r>
              <a:rPr lang="ru-RU" sz="1200" b="1" dirty="0">
                <a:latin typeface="Century Gothic" panose="020B0502020202020204" pitchFamily="34" charset="0"/>
              </a:rPr>
              <a:t>13</a:t>
            </a:r>
          </a:p>
          <a:p>
            <a:pPr algn="ctr"/>
            <a:r>
              <a:rPr lang="ru-RU" sz="800" b="1" dirty="0">
                <a:latin typeface="Century Gothic" panose="020B0502020202020204" pitchFamily="34" charset="0"/>
              </a:rPr>
              <a:t>орын</a:t>
            </a:r>
          </a:p>
        </p:txBody>
      </p:sp>
      <p:sp>
        <p:nvSpPr>
          <p:cNvPr id="25" name="Прямоугольник 24"/>
          <p:cNvSpPr/>
          <p:nvPr/>
        </p:nvSpPr>
        <p:spPr>
          <a:xfrm>
            <a:off x="5754457" y="1581125"/>
            <a:ext cx="516488" cy="400110"/>
          </a:xfrm>
          <a:prstGeom prst="rect">
            <a:avLst/>
          </a:prstGeom>
        </p:spPr>
        <p:txBody>
          <a:bodyPr wrap="none">
            <a:spAutoFit/>
          </a:bodyPr>
          <a:lstStyle/>
          <a:p>
            <a:pPr algn="ctr"/>
            <a:r>
              <a:rPr lang="ru-RU" sz="1200" b="1" dirty="0">
                <a:latin typeface="Century Gothic" panose="020B0502020202020204" pitchFamily="34" charset="0"/>
              </a:rPr>
              <a:t>11</a:t>
            </a:r>
          </a:p>
          <a:p>
            <a:pPr algn="ctr"/>
            <a:r>
              <a:rPr lang="ru-RU" sz="800" b="1" dirty="0">
                <a:latin typeface="Century Gothic" panose="020B0502020202020204" pitchFamily="34" charset="0"/>
              </a:rPr>
              <a:t>орын</a:t>
            </a:r>
          </a:p>
        </p:txBody>
      </p:sp>
      <p:sp>
        <p:nvSpPr>
          <p:cNvPr id="26" name="Прямоугольник 25"/>
          <p:cNvSpPr/>
          <p:nvPr/>
        </p:nvSpPr>
        <p:spPr>
          <a:xfrm>
            <a:off x="1145404" y="3606146"/>
            <a:ext cx="516488" cy="400110"/>
          </a:xfrm>
          <a:prstGeom prst="rect">
            <a:avLst/>
          </a:prstGeom>
        </p:spPr>
        <p:txBody>
          <a:bodyPr wrap="none">
            <a:spAutoFit/>
          </a:bodyPr>
          <a:lstStyle/>
          <a:p>
            <a:pPr algn="ctr"/>
            <a:r>
              <a:rPr lang="ru-RU" sz="1200" b="1" dirty="0">
                <a:latin typeface="Century Gothic" panose="020B0502020202020204" pitchFamily="34" charset="0"/>
              </a:rPr>
              <a:t>5</a:t>
            </a:r>
          </a:p>
          <a:p>
            <a:pPr algn="ctr"/>
            <a:r>
              <a:rPr lang="ru-RU" sz="800" b="1" dirty="0">
                <a:latin typeface="Century Gothic" panose="020B0502020202020204" pitchFamily="34" charset="0"/>
              </a:rPr>
              <a:t>орын</a:t>
            </a:r>
          </a:p>
        </p:txBody>
      </p:sp>
      <p:sp>
        <p:nvSpPr>
          <p:cNvPr id="27" name="Прямоугольник 26"/>
          <p:cNvSpPr/>
          <p:nvPr/>
        </p:nvSpPr>
        <p:spPr>
          <a:xfrm>
            <a:off x="5631281" y="3606146"/>
            <a:ext cx="516488" cy="400110"/>
          </a:xfrm>
          <a:prstGeom prst="rect">
            <a:avLst/>
          </a:prstGeom>
        </p:spPr>
        <p:txBody>
          <a:bodyPr wrap="none">
            <a:spAutoFit/>
          </a:bodyPr>
          <a:lstStyle/>
          <a:p>
            <a:pPr algn="ctr"/>
            <a:r>
              <a:rPr lang="ru-RU" sz="1200" b="1" dirty="0">
                <a:latin typeface="Century Gothic" panose="020B0502020202020204" pitchFamily="34" charset="0"/>
              </a:rPr>
              <a:t>10</a:t>
            </a:r>
          </a:p>
          <a:p>
            <a:pPr algn="ctr"/>
            <a:r>
              <a:rPr lang="ru-RU" sz="800" b="1" dirty="0">
                <a:latin typeface="Century Gothic" panose="020B0502020202020204" pitchFamily="34" charset="0"/>
              </a:rPr>
              <a:t>орын</a:t>
            </a:r>
          </a:p>
        </p:txBody>
      </p:sp>
      <p:sp>
        <p:nvSpPr>
          <p:cNvPr id="28" name="TextBox 27"/>
          <p:cNvSpPr txBox="1"/>
          <p:nvPr/>
        </p:nvSpPr>
        <p:spPr>
          <a:xfrm>
            <a:off x="751961" y="4826818"/>
            <a:ext cx="4032448" cy="200055"/>
          </a:xfrm>
          <a:prstGeom prst="rect">
            <a:avLst/>
          </a:prstGeom>
          <a:noFill/>
        </p:spPr>
        <p:txBody>
          <a:bodyPr wrap="square" rtlCol="0">
            <a:spAutoFit/>
          </a:bodyPr>
          <a:lstStyle/>
          <a:p>
            <a:r>
              <a:rPr lang="ru-RU" sz="700" i="1" dirty="0" err="1" smtClean="0">
                <a:latin typeface="Arial Narrow" panose="020B0606020202030204" pitchFamily="34" charset="0"/>
              </a:rPr>
              <a:t>Дереккөз: </a:t>
            </a:r>
            <a:r>
              <a:rPr lang="ru-RU" sz="700" i="1" dirty="0" smtClean="0">
                <a:latin typeface="Arial Narrow" panose="020B0606020202030204" pitchFamily="34" charset="0"/>
              </a:rPr>
              <a:t>«Даму</a:t>
            </a:r>
            <a:r>
              <a:rPr lang="ru-RU" sz="700" i="1" dirty="0">
                <a:latin typeface="Arial Narrow" panose="020B0606020202030204" pitchFamily="34" charset="0"/>
              </a:rPr>
              <a:t>» қорының деректері</a:t>
            </a:r>
          </a:p>
        </p:txBody>
      </p:sp>
      <p:graphicFrame>
        <p:nvGraphicFramePr>
          <p:cNvPr id="24" name="Диаграмма 23"/>
          <p:cNvGraphicFramePr>
            <a:graphicFrameLocks/>
          </p:cNvGraphicFramePr>
          <p:nvPr>
            <p:extLst>
              <p:ext uri="{D42A27DB-BD31-4B8C-83A1-F6EECF244321}">
                <p14:modId xmlns="" xmlns:p14="http://schemas.microsoft.com/office/powerpoint/2010/main" val="550933392"/>
              </p:ext>
            </p:extLst>
          </p:nvPr>
        </p:nvGraphicFramePr>
        <p:xfrm>
          <a:off x="251520" y="987574"/>
          <a:ext cx="2304256" cy="1800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1" name="Диаграмма 30"/>
          <p:cNvGraphicFramePr>
            <a:graphicFrameLocks/>
          </p:cNvGraphicFramePr>
          <p:nvPr>
            <p:extLst>
              <p:ext uri="{D42A27DB-BD31-4B8C-83A1-F6EECF244321}">
                <p14:modId xmlns="" xmlns:p14="http://schemas.microsoft.com/office/powerpoint/2010/main" val="1974132639"/>
              </p:ext>
            </p:extLst>
          </p:nvPr>
        </p:nvGraphicFramePr>
        <p:xfrm>
          <a:off x="4662264" y="993503"/>
          <a:ext cx="2483768" cy="178834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3" name="Диаграмма 32"/>
          <p:cNvGraphicFramePr>
            <a:graphicFrameLocks/>
          </p:cNvGraphicFramePr>
          <p:nvPr>
            <p:extLst>
              <p:ext uri="{D42A27DB-BD31-4B8C-83A1-F6EECF244321}">
                <p14:modId xmlns="" xmlns:p14="http://schemas.microsoft.com/office/powerpoint/2010/main" val="2457270434"/>
              </p:ext>
            </p:extLst>
          </p:nvPr>
        </p:nvGraphicFramePr>
        <p:xfrm>
          <a:off x="251520" y="3003798"/>
          <a:ext cx="2304256" cy="172819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4" name="Диаграмма 33"/>
          <p:cNvGraphicFramePr>
            <a:graphicFrameLocks/>
          </p:cNvGraphicFramePr>
          <p:nvPr>
            <p:extLst>
              <p:ext uri="{D42A27DB-BD31-4B8C-83A1-F6EECF244321}">
                <p14:modId xmlns="" xmlns:p14="http://schemas.microsoft.com/office/powerpoint/2010/main" val="1341340927"/>
              </p:ext>
            </p:extLst>
          </p:nvPr>
        </p:nvGraphicFramePr>
        <p:xfrm>
          <a:off x="4662264" y="3013960"/>
          <a:ext cx="2483768" cy="1707867"/>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 xmlns:p14="http://schemas.microsoft.com/office/powerpoint/2010/main" val="3411861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100" b="1" dirty="0">
                <a:solidFill>
                  <a:schemeClr val="tx1"/>
                </a:solidFill>
                <a:latin typeface="Arial Narrow" panose="020B0606020202030204" pitchFamily="34" charset="0"/>
              </a:rPr>
              <a:t>1.2 ШҚО-дағы Қор нәтижелерінің серпіні</a:t>
            </a:r>
          </a:p>
        </p:txBody>
      </p:sp>
      <p:pic>
        <p:nvPicPr>
          <p:cNvPr id="32" name="Picture 2"/>
          <p:cNvPicPr>
            <a:picLocks noChangeAspect="1" noChangeArrowheads="1"/>
          </p:cNvPicPr>
          <p:nvPr/>
        </p:nvPicPr>
        <p:blipFill rotWithShape="1">
          <a:blip r:embed="rId2" cstate="print">
            <a:clrChange>
              <a:clrFrom>
                <a:srgbClr val="F2F3F4"/>
              </a:clrFrom>
              <a:clrTo>
                <a:srgbClr val="F2F3F4">
                  <a:alpha val="0"/>
                </a:srgbClr>
              </a:clrTo>
            </a:clrChange>
            <a:extLst>
              <a:ext uri="{28A0092B-C50C-407E-A947-70E740481C1C}">
                <a14:useLocalDpi xmlns="" xmlns:a14="http://schemas.microsoft.com/office/drawing/2010/main" val="0"/>
              </a:ext>
            </a:extLst>
          </a:blip>
          <a:srcRect l="1795" t="3097" r="2003" b="2633"/>
          <a:stretch/>
        </p:blipFill>
        <p:spPr bwMode="auto">
          <a:xfrm>
            <a:off x="7740352" y="154383"/>
            <a:ext cx="1224136" cy="3864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Номер слайда 2"/>
          <p:cNvSpPr>
            <a:spLocks noGrp="1"/>
          </p:cNvSpPr>
          <p:nvPr>
            <p:ph type="sldNum" sz="quarter" idx="12"/>
          </p:nvPr>
        </p:nvSpPr>
        <p:spPr>
          <a:xfrm>
            <a:off x="8278344" y="4767263"/>
            <a:ext cx="470120" cy="274320"/>
          </a:xfrm>
        </p:spPr>
        <p:txBody>
          <a:bodyPr/>
          <a:lstStyle/>
          <a:p>
            <a:pPr algn="r"/>
            <a:fld id="{289900C6-6639-4AE9-927A-EA6F8006A509}" type="slidenum">
              <a:rPr lang="ru-RU" smtClean="0"/>
              <a:pPr algn="r"/>
              <a:t>8</a:t>
            </a:fld>
            <a:endParaRPr lang="ru-RU"/>
          </a:p>
        </p:txBody>
      </p:sp>
      <p:sp>
        <p:nvSpPr>
          <p:cNvPr id="19" name="Прямоугольник 18"/>
          <p:cNvSpPr/>
          <p:nvPr/>
        </p:nvSpPr>
        <p:spPr>
          <a:xfrm>
            <a:off x="5686109" y="981089"/>
            <a:ext cx="1799705" cy="184666"/>
          </a:xfrm>
          <a:prstGeom prst="rect">
            <a:avLst/>
          </a:prstGeom>
        </p:spPr>
        <p:txBody>
          <a:bodyPr wrap="none" lIns="72000" tIns="0" rIns="72000" bIns="0">
            <a:spAutoFit/>
          </a:bodyPr>
          <a:lstStyle/>
          <a:p>
            <a:pPr algn="ctr"/>
            <a:r>
              <a:rPr lang="ru-RU" sz="1200" b="1" dirty="0">
                <a:latin typeface="Arial Narrow" panose="020B0606020202030204" pitchFamily="34" charset="0"/>
              </a:rPr>
              <a:t>Кредиттерге кепілдік беру</a:t>
            </a:r>
          </a:p>
        </p:txBody>
      </p:sp>
      <p:sp>
        <p:nvSpPr>
          <p:cNvPr id="20" name="Прямоугольник 19"/>
          <p:cNvSpPr/>
          <p:nvPr/>
        </p:nvSpPr>
        <p:spPr>
          <a:xfrm>
            <a:off x="806184" y="2931790"/>
            <a:ext cx="3351413" cy="184666"/>
          </a:xfrm>
          <a:prstGeom prst="rect">
            <a:avLst/>
          </a:prstGeom>
        </p:spPr>
        <p:txBody>
          <a:bodyPr wrap="none" lIns="72000" tIns="0" rIns="72000" bIns="0">
            <a:spAutoFit/>
          </a:bodyPr>
          <a:lstStyle/>
          <a:p>
            <a:pPr algn="ctr"/>
            <a:r>
              <a:rPr lang="ru-RU" sz="1200" b="1" dirty="0" err="1" smtClean="0">
                <a:latin typeface="Arial Narrow" panose="020B0606020202030204" pitchFamily="34" charset="0"/>
              </a:rPr>
              <a:t>Шарттастырылған орналастыру</a:t>
            </a:r>
            <a:r>
              <a:rPr lang="ru-RU" sz="1200" b="1" dirty="0" smtClean="0">
                <a:latin typeface="Arial Narrow" panose="020B0606020202030204" pitchFamily="34" charset="0"/>
              </a:rPr>
              <a:t> </a:t>
            </a:r>
            <a:r>
              <a:rPr lang="ru-RU" sz="1200" b="1" dirty="0">
                <a:latin typeface="Arial Narrow" panose="020B0606020202030204" pitchFamily="34" charset="0"/>
              </a:rPr>
              <a:t>бағдарламалары</a:t>
            </a:r>
          </a:p>
        </p:txBody>
      </p:sp>
      <p:sp>
        <p:nvSpPr>
          <p:cNvPr id="21" name="Прямоугольник 20"/>
          <p:cNvSpPr/>
          <p:nvPr/>
        </p:nvSpPr>
        <p:spPr>
          <a:xfrm>
            <a:off x="5666834" y="2931790"/>
            <a:ext cx="1857413" cy="184666"/>
          </a:xfrm>
          <a:prstGeom prst="rect">
            <a:avLst/>
          </a:prstGeom>
        </p:spPr>
        <p:txBody>
          <a:bodyPr wrap="none" lIns="72000" tIns="0" rIns="72000" bIns="0">
            <a:spAutoFit/>
          </a:bodyPr>
          <a:lstStyle/>
          <a:p>
            <a:pPr algn="ctr"/>
            <a:r>
              <a:rPr lang="ru-RU" sz="1200" b="1" dirty="0">
                <a:latin typeface="Arial Narrow" panose="020B0606020202030204" pitchFamily="34" charset="0"/>
              </a:rPr>
              <a:t>Барлық бағдарламалар бойынша жиыны</a:t>
            </a:r>
          </a:p>
        </p:txBody>
      </p:sp>
      <p:sp>
        <p:nvSpPr>
          <p:cNvPr id="28" name="TextBox 27"/>
          <p:cNvSpPr txBox="1"/>
          <p:nvPr/>
        </p:nvSpPr>
        <p:spPr>
          <a:xfrm>
            <a:off x="539552" y="4803998"/>
            <a:ext cx="7848872" cy="338554"/>
          </a:xfrm>
          <a:prstGeom prst="rect">
            <a:avLst/>
          </a:prstGeom>
          <a:noFill/>
        </p:spPr>
        <p:txBody>
          <a:bodyPr wrap="square" rtlCol="0">
            <a:spAutoFit/>
          </a:bodyPr>
          <a:lstStyle/>
          <a:p>
            <a:r>
              <a:rPr lang="ru-RU" sz="800" i="1" dirty="0" err="1" smtClean="0"/>
              <a:t>Дереккөз: </a:t>
            </a:r>
            <a:r>
              <a:rPr lang="ru-RU" sz="800" i="1" dirty="0" smtClean="0"/>
              <a:t>«Даму</a:t>
            </a:r>
            <a:r>
              <a:rPr lang="ru-RU" sz="800" i="1" dirty="0"/>
              <a:t>» қорының деректері</a:t>
            </a:r>
          </a:p>
          <a:p>
            <a:r>
              <a:rPr lang="ru-RU" sz="800" i="1" dirty="0"/>
              <a:t>* 2022 жылы ШҚО көрсеткіштерінің төмендеуі облыстардың ШҚО және Абай болып бөлінуіне байланысты.</a:t>
            </a:r>
          </a:p>
        </p:txBody>
      </p:sp>
      <p:grpSp>
        <p:nvGrpSpPr>
          <p:cNvPr id="8" name="Группа 7"/>
          <p:cNvGrpSpPr/>
          <p:nvPr/>
        </p:nvGrpSpPr>
        <p:grpSpPr>
          <a:xfrm>
            <a:off x="4977490" y="1490080"/>
            <a:ext cx="3709310" cy="969196"/>
            <a:chOff x="4967146" y="1592863"/>
            <a:chExt cx="3709310" cy="849644"/>
          </a:xfrm>
        </p:grpSpPr>
        <p:grpSp>
          <p:nvGrpSpPr>
            <p:cNvPr id="5" name="Группа 4"/>
            <p:cNvGrpSpPr/>
            <p:nvPr/>
          </p:nvGrpSpPr>
          <p:grpSpPr>
            <a:xfrm>
              <a:off x="4967146" y="1592863"/>
              <a:ext cx="1710639" cy="849643"/>
              <a:chOff x="3853296" y="1675886"/>
              <a:chExt cx="2357335" cy="949515"/>
            </a:xfrm>
          </p:grpSpPr>
          <p:sp>
            <p:nvSpPr>
              <p:cNvPr id="50" name="Прямоугольник 49"/>
              <p:cNvSpPr/>
              <p:nvPr/>
            </p:nvSpPr>
            <p:spPr>
              <a:xfrm>
                <a:off x="4001799" y="1884642"/>
                <a:ext cx="935853" cy="642577"/>
              </a:xfrm>
              <a:prstGeom prst="rect">
                <a:avLst/>
              </a:prstGeom>
              <a:solidFill>
                <a:srgbClr val="92D050"/>
              </a:solidFill>
              <a:ln>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800" dirty="0">
                  <a:solidFill>
                    <a:schemeClr val="tx1"/>
                  </a:solidFill>
                  <a:latin typeface="Century Gothic" panose="020B0502020202020204" pitchFamily="34" charset="0"/>
                </a:endParaRPr>
              </a:p>
            </p:txBody>
          </p:sp>
          <p:sp>
            <p:nvSpPr>
              <p:cNvPr id="51" name="Прямоугольник 50"/>
              <p:cNvSpPr/>
              <p:nvPr/>
            </p:nvSpPr>
            <p:spPr>
              <a:xfrm>
                <a:off x="5128803" y="1675886"/>
                <a:ext cx="935853" cy="851332"/>
              </a:xfrm>
              <a:prstGeom prst="rect">
                <a:avLst/>
              </a:prstGeom>
              <a:solidFill>
                <a:schemeClr val="accent2"/>
              </a:solidFill>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800">
                  <a:solidFill>
                    <a:schemeClr val="tx1"/>
                  </a:solidFill>
                  <a:latin typeface="Century Gothic" panose="020B0502020202020204" pitchFamily="34" charset="0"/>
                </a:endParaRPr>
              </a:p>
            </p:txBody>
          </p:sp>
          <p:sp>
            <p:nvSpPr>
              <p:cNvPr id="52" name="Прямоугольник 51"/>
              <p:cNvSpPr/>
              <p:nvPr/>
            </p:nvSpPr>
            <p:spPr>
              <a:xfrm>
                <a:off x="4003379" y="1965115"/>
                <a:ext cx="935851" cy="331679"/>
              </a:xfrm>
              <a:prstGeom prst="rect">
                <a:avLst/>
              </a:prstGeom>
            </p:spPr>
            <p:txBody>
              <a:bodyPr wrap="square" lIns="72000" rIns="72000">
                <a:spAutoFit/>
              </a:bodyPr>
              <a:lstStyle/>
              <a:p>
                <a:pPr algn="ctr"/>
                <a:r>
                  <a:rPr lang="ru-RU" sz="800" b="1" dirty="0">
                    <a:latin typeface="Century Gothic" panose="020B0502020202020204" pitchFamily="34" charset="0"/>
                  </a:rPr>
                  <a:t>913</a:t>
                </a:r>
              </a:p>
              <a:p>
                <a:pPr algn="ctr"/>
                <a:r>
                  <a:rPr lang="ru-RU" sz="800" dirty="0" err="1" smtClean="0">
                    <a:latin typeface="Century Gothic" panose="020B0502020202020204" pitchFamily="34" charset="0"/>
                  </a:rPr>
                  <a:t>жоба</a:t>
                </a:r>
                <a:endParaRPr lang="ru-RU" sz="800" dirty="0">
                  <a:latin typeface="Century Gothic" panose="020B0502020202020204" pitchFamily="34" charset="0"/>
                </a:endParaRPr>
              </a:p>
            </p:txBody>
          </p:sp>
          <p:sp>
            <p:nvSpPr>
              <p:cNvPr id="53" name="TextBox 52"/>
              <p:cNvSpPr txBox="1"/>
              <p:nvPr/>
            </p:nvSpPr>
            <p:spPr>
              <a:xfrm>
                <a:off x="5194141" y="1965114"/>
                <a:ext cx="836621" cy="241221"/>
              </a:xfrm>
              <a:prstGeom prst="rect">
                <a:avLst/>
              </a:prstGeom>
              <a:noFill/>
            </p:spPr>
            <p:txBody>
              <a:bodyPr wrap="square" lIns="0" tIns="0" rIns="0" bIns="0" rtlCol="0">
                <a:spAutoFit/>
              </a:bodyPr>
              <a:lstStyle/>
              <a:p>
                <a:pPr algn="ctr"/>
                <a:r>
                  <a:rPr lang="ru-RU" sz="800" b="1" dirty="0">
                    <a:solidFill>
                      <a:schemeClr val="bg1"/>
                    </a:solidFill>
                    <a:latin typeface="Century Gothic" panose="020B0502020202020204" pitchFamily="34" charset="0"/>
                  </a:rPr>
                  <a:t>1 285</a:t>
                </a:r>
              </a:p>
              <a:p>
                <a:pPr algn="ctr"/>
                <a:r>
                  <a:rPr lang="ru-RU" sz="800" dirty="0" err="1" smtClean="0">
                    <a:solidFill>
                      <a:schemeClr val="bg1"/>
                    </a:solidFill>
                    <a:latin typeface="Century Gothic" panose="020B0502020202020204" pitchFamily="34" charset="0"/>
                  </a:rPr>
                  <a:t>жоба</a:t>
                </a:r>
                <a:endParaRPr lang="ru-RU" sz="800" dirty="0">
                  <a:solidFill>
                    <a:schemeClr val="bg1"/>
                  </a:solidFill>
                  <a:latin typeface="Century Gothic" panose="020B0502020202020204" pitchFamily="34" charset="0"/>
                </a:endParaRPr>
              </a:p>
            </p:txBody>
          </p:sp>
          <p:cxnSp>
            <p:nvCxnSpPr>
              <p:cNvPr id="54" name="Прямая соединительная линия 53"/>
              <p:cNvCxnSpPr/>
              <p:nvPr/>
            </p:nvCxnSpPr>
            <p:spPr>
              <a:xfrm>
                <a:off x="3853296" y="2527218"/>
                <a:ext cx="2357335"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Прямая соединительная линия 54"/>
              <p:cNvCxnSpPr/>
              <p:nvPr/>
            </p:nvCxnSpPr>
            <p:spPr>
              <a:xfrm>
                <a:off x="3865368" y="2527218"/>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6" name="Прямая соединительная линия 55"/>
              <p:cNvCxnSpPr/>
              <p:nvPr/>
            </p:nvCxnSpPr>
            <p:spPr>
              <a:xfrm>
                <a:off x="5044069" y="2533738"/>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Прямая соединительная линия 56"/>
              <p:cNvCxnSpPr/>
              <p:nvPr/>
            </p:nvCxnSpPr>
            <p:spPr>
              <a:xfrm>
                <a:off x="6200561" y="2534820"/>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12" name="Группа 111"/>
            <p:cNvGrpSpPr/>
            <p:nvPr/>
          </p:nvGrpSpPr>
          <p:grpSpPr>
            <a:xfrm>
              <a:off x="6965817" y="1634045"/>
              <a:ext cx="1710639" cy="808462"/>
              <a:chOff x="3853296" y="1721907"/>
              <a:chExt cx="2357335" cy="903494"/>
            </a:xfrm>
          </p:grpSpPr>
          <p:sp>
            <p:nvSpPr>
              <p:cNvPr id="113" name="Прямоугольник 112"/>
              <p:cNvSpPr/>
              <p:nvPr/>
            </p:nvSpPr>
            <p:spPr>
              <a:xfrm>
                <a:off x="4027568" y="1884642"/>
                <a:ext cx="935853" cy="642573"/>
              </a:xfrm>
              <a:prstGeom prst="rect">
                <a:avLst/>
              </a:prstGeom>
              <a:solidFill>
                <a:srgbClr val="92D050"/>
              </a:solidFill>
              <a:ln>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800" dirty="0">
                  <a:solidFill>
                    <a:schemeClr val="tx1"/>
                  </a:solidFill>
                  <a:latin typeface="Century Gothic" panose="020B0502020202020204" pitchFamily="34" charset="0"/>
                </a:endParaRPr>
              </a:p>
            </p:txBody>
          </p:sp>
          <p:sp>
            <p:nvSpPr>
              <p:cNvPr id="114" name="Прямоугольник 113"/>
              <p:cNvSpPr/>
              <p:nvPr/>
            </p:nvSpPr>
            <p:spPr>
              <a:xfrm>
                <a:off x="5128803" y="1721907"/>
                <a:ext cx="935853" cy="805311"/>
              </a:xfrm>
              <a:prstGeom prst="rect">
                <a:avLst/>
              </a:prstGeom>
              <a:solidFill>
                <a:schemeClr val="accent2"/>
              </a:solidFill>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800">
                  <a:solidFill>
                    <a:schemeClr val="tx1"/>
                  </a:solidFill>
                  <a:latin typeface="Century Gothic" panose="020B0502020202020204" pitchFamily="34" charset="0"/>
                </a:endParaRPr>
              </a:p>
            </p:txBody>
          </p:sp>
          <p:sp>
            <p:nvSpPr>
              <p:cNvPr id="115" name="Прямоугольник 114"/>
              <p:cNvSpPr/>
              <p:nvPr/>
            </p:nvSpPr>
            <p:spPr>
              <a:xfrm>
                <a:off x="4027568" y="1965113"/>
                <a:ext cx="935851" cy="452291"/>
              </a:xfrm>
              <a:prstGeom prst="rect">
                <a:avLst/>
              </a:prstGeom>
            </p:spPr>
            <p:txBody>
              <a:bodyPr wrap="square">
                <a:spAutoFit/>
              </a:bodyPr>
              <a:lstStyle/>
              <a:p>
                <a:pPr algn="ctr"/>
                <a:r>
                  <a:rPr lang="ru-RU" sz="800" b="1" dirty="0">
                    <a:latin typeface="Century Gothic" panose="020B0502020202020204" pitchFamily="34" charset="0"/>
                  </a:rPr>
                  <a:t>21,5</a:t>
                </a:r>
              </a:p>
              <a:p>
                <a:pPr algn="ctr"/>
                <a:r>
                  <a:rPr lang="ru-RU" sz="800" dirty="0">
                    <a:latin typeface="Century Gothic" panose="020B0502020202020204" pitchFamily="34" charset="0"/>
                  </a:rPr>
                  <a:t>млрд тг</a:t>
                </a:r>
              </a:p>
              <a:p>
                <a:pPr algn="ctr"/>
                <a:r>
                  <a:rPr lang="ru-RU" sz="800" dirty="0" smtClean="0">
                    <a:latin typeface="Century Gothic" panose="020B0502020202020204" pitchFamily="34" charset="0"/>
                  </a:rPr>
                  <a:t>кредит</a:t>
                </a:r>
                <a:endParaRPr lang="ru-RU" sz="800" dirty="0">
                  <a:latin typeface="Century Gothic" panose="020B0502020202020204" pitchFamily="34" charset="0"/>
                </a:endParaRPr>
              </a:p>
            </p:txBody>
          </p:sp>
          <p:sp>
            <p:nvSpPr>
              <p:cNvPr id="116" name="TextBox 115"/>
              <p:cNvSpPr txBox="1"/>
              <p:nvPr/>
            </p:nvSpPr>
            <p:spPr>
              <a:xfrm>
                <a:off x="5119099" y="2045587"/>
                <a:ext cx="935851" cy="361833"/>
              </a:xfrm>
              <a:prstGeom prst="rect">
                <a:avLst/>
              </a:prstGeom>
              <a:noFill/>
            </p:spPr>
            <p:txBody>
              <a:bodyPr wrap="square" lIns="0" tIns="0" rIns="0" bIns="0" rtlCol="0">
                <a:spAutoFit/>
              </a:bodyPr>
              <a:lstStyle/>
              <a:p>
                <a:pPr algn="ctr"/>
                <a:r>
                  <a:rPr lang="ru-RU" sz="800" b="1" dirty="0">
                    <a:solidFill>
                      <a:schemeClr val="bg1"/>
                    </a:solidFill>
                    <a:latin typeface="Century Gothic" panose="020B0502020202020204" pitchFamily="34" charset="0"/>
                  </a:rPr>
                  <a:t>28,7</a:t>
                </a:r>
              </a:p>
              <a:p>
                <a:pPr algn="ctr"/>
                <a:r>
                  <a:rPr lang="ru-RU" sz="800" dirty="0">
                    <a:solidFill>
                      <a:schemeClr val="bg1"/>
                    </a:solidFill>
                    <a:latin typeface="Century Gothic" panose="020B0502020202020204" pitchFamily="34" charset="0"/>
                  </a:rPr>
                  <a:t>млрд тг</a:t>
                </a:r>
              </a:p>
              <a:p>
                <a:pPr algn="ctr"/>
                <a:r>
                  <a:rPr lang="ru-RU" sz="800" dirty="0" smtClean="0">
                    <a:solidFill>
                      <a:schemeClr val="bg1"/>
                    </a:solidFill>
                    <a:latin typeface="Century Gothic" panose="020B0502020202020204" pitchFamily="34" charset="0"/>
                  </a:rPr>
                  <a:t>кредит</a:t>
                </a:r>
                <a:endParaRPr lang="ru-RU" sz="800" dirty="0">
                  <a:solidFill>
                    <a:schemeClr val="bg1"/>
                  </a:solidFill>
                  <a:latin typeface="Century Gothic" panose="020B0502020202020204" pitchFamily="34" charset="0"/>
                </a:endParaRPr>
              </a:p>
            </p:txBody>
          </p:sp>
          <p:cxnSp>
            <p:nvCxnSpPr>
              <p:cNvPr id="117" name="Прямая соединительная линия 116"/>
              <p:cNvCxnSpPr/>
              <p:nvPr/>
            </p:nvCxnSpPr>
            <p:spPr>
              <a:xfrm>
                <a:off x="3853296" y="2527218"/>
                <a:ext cx="2357335"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8" name="Прямая соединительная линия 117"/>
              <p:cNvCxnSpPr/>
              <p:nvPr/>
            </p:nvCxnSpPr>
            <p:spPr>
              <a:xfrm>
                <a:off x="3865368" y="2527218"/>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9" name="Прямая соединительная линия 118"/>
              <p:cNvCxnSpPr/>
              <p:nvPr/>
            </p:nvCxnSpPr>
            <p:spPr>
              <a:xfrm>
                <a:off x="5044069" y="2533738"/>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0" name="Прямая соединительная линия 119"/>
              <p:cNvCxnSpPr/>
              <p:nvPr/>
            </p:nvCxnSpPr>
            <p:spPr>
              <a:xfrm>
                <a:off x="6200561" y="2534820"/>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145" name="Группа 144"/>
          <p:cNvGrpSpPr/>
          <p:nvPr/>
        </p:nvGrpSpPr>
        <p:grpSpPr>
          <a:xfrm>
            <a:off x="539552" y="1604289"/>
            <a:ext cx="3726863" cy="931168"/>
            <a:chOff x="4967146" y="1604289"/>
            <a:chExt cx="3726863" cy="931168"/>
          </a:xfrm>
        </p:grpSpPr>
        <p:grpSp>
          <p:nvGrpSpPr>
            <p:cNvPr id="146" name="Группа 145"/>
            <p:cNvGrpSpPr/>
            <p:nvPr/>
          </p:nvGrpSpPr>
          <p:grpSpPr>
            <a:xfrm>
              <a:off x="4967146" y="1604289"/>
              <a:ext cx="1710639" cy="931168"/>
              <a:chOff x="3853296" y="1688653"/>
              <a:chExt cx="2357335" cy="1040621"/>
            </a:xfrm>
          </p:grpSpPr>
          <p:sp>
            <p:nvSpPr>
              <p:cNvPr id="158" name="Прямоугольник 157"/>
              <p:cNvSpPr/>
              <p:nvPr/>
            </p:nvSpPr>
            <p:spPr>
              <a:xfrm>
                <a:off x="4051756" y="1863008"/>
                <a:ext cx="935853" cy="664209"/>
              </a:xfrm>
              <a:prstGeom prst="rect">
                <a:avLst/>
              </a:prstGeom>
              <a:solidFill>
                <a:srgbClr val="92D050"/>
              </a:solidFill>
              <a:ln>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800" dirty="0">
                  <a:solidFill>
                    <a:schemeClr val="tx1"/>
                  </a:solidFill>
                  <a:latin typeface="Century Gothic" panose="020B0502020202020204" pitchFamily="34" charset="0"/>
                </a:endParaRPr>
              </a:p>
            </p:txBody>
          </p:sp>
          <p:sp>
            <p:nvSpPr>
              <p:cNvPr id="159" name="Прямоугольник 158"/>
              <p:cNvSpPr/>
              <p:nvPr/>
            </p:nvSpPr>
            <p:spPr>
              <a:xfrm>
                <a:off x="5128803" y="1688653"/>
                <a:ext cx="935853" cy="838565"/>
              </a:xfrm>
              <a:prstGeom prst="rect">
                <a:avLst/>
              </a:prstGeom>
              <a:solidFill>
                <a:schemeClr val="accent2"/>
              </a:solidFill>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800">
                  <a:solidFill>
                    <a:schemeClr val="tx1"/>
                  </a:solidFill>
                  <a:latin typeface="Century Gothic" panose="020B0502020202020204" pitchFamily="34" charset="0"/>
                </a:endParaRPr>
              </a:p>
            </p:txBody>
          </p:sp>
          <p:sp>
            <p:nvSpPr>
              <p:cNvPr id="160" name="Прямоугольник 159"/>
              <p:cNvSpPr/>
              <p:nvPr/>
            </p:nvSpPr>
            <p:spPr>
              <a:xfrm>
                <a:off x="4051756" y="1965113"/>
                <a:ext cx="935851" cy="378349"/>
              </a:xfrm>
              <a:prstGeom prst="rect">
                <a:avLst/>
              </a:prstGeom>
            </p:spPr>
            <p:txBody>
              <a:bodyPr wrap="square" lIns="72000" rIns="72000">
                <a:spAutoFit/>
              </a:bodyPr>
              <a:lstStyle/>
              <a:p>
                <a:pPr algn="ctr"/>
                <a:r>
                  <a:rPr lang="ru-RU" sz="800" b="1" dirty="0">
                    <a:latin typeface="Century Gothic" panose="020B0502020202020204" pitchFamily="34" charset="0"/>
                  </a:rPr>
                  <a:t>1 338</a:t>
                </a:r>
              </a:p>
              <a:p>
                <a:pPr algn="ctr"/>
                <a:r>
                  <a:rPr lang="ru-RU" sz="800" dirty="0" err="1" smtClean="0">
                    <a:latin typeface="Century Gothic" panose="020B0502020202020204" pitchFamily="34" charset="0"/>
                  </a:rPr>
                  <a:t>жоба</a:t>
                </a:r>
                <a:endParaRPr lang="ru-RU" sz="800" dirty="0">
                  <a:latin typeface="Century Gothic" panose="020B0502020202020204" pitchFamily="34" charset="0"/>
                </a:endParaRPr>
              </a:p>
            </p:txBody>
          </p:sp>
          <p:sp>
            <p:nvSpPr>
              <p:cNvPr id="161" name="TextBox 160"/>
              <p:cNvSpPr txBox="1"/>
              <p:nvPr/>
            </p:nvSpPr>
            <p:spPr>
              <a:xfrm>
                <a:off x="5143288" y="2045585"/>
                <a:ext cx="935851" cy="275163"/>
              </a:xfrm>
              <a:prstGeom prst="rect">
                <a:avLst/>
              </a:prstGeom>
              <a:noFill/>
            </p:spPr>
            <p:txBody>
              <a:bodyPr wrap="square" lIns="0" tIns="0" rIns="0" bIns="0" rtlCol="0">
                <a:spAutoFit/>
              </a:bodyPr>
              <a:lstStyle/>
              <a:p>
                <a:pPr algn="ctr"/>
                <a:r>
                  <a:rPr lang="ru-RU" sz="800" b="1" dirty="0">
                    <a:solidFill>
                      <a:schemeClr val="bg1"/>
                    </a:solidFill>
                    <a:latin typeface="Century Gothic" panose="020B0502020202020204" pitchFamily="34" charset="0"/>
                  </a:rPr>
                  <a:t>1 617</a:t>
                </a:r>
              </a:p>
              <a:p>
                <a:pPr algn="ctr"/>
                <a:r>
                  <a:rPr lang="ru-RU" sz="800" dirty="0" err="1" smtClean="0">
                    <a:solidFill>
                      <a:schemeClr val="bg1"/>
                    </a:solidFill>
                    <a:latin typeface="Century Gothic" panose="020B0502020202020204" pitchFamily="34" charset="0"/>
                  </a:rPr>
                  <a:t>жоба</a:t>
                </a:r>
                <a:endParaRPr lang="ru-RU" sz="800" dirty="0">
                  <a:solidFill>
                    <a:schemeClr val="bg1"/>
                  </a:solidFill>
                  <a:latin typeface="Century Gothic" panose="020B0502020202020204" pitchFamily="34" charset="0"/>
                </a:endParaRPr>
              </a:p>
            </p:txBody>
          </p:sp>
          <p:cxnSp>
            <p:nvCxnSpPr>
              <p:cNvPr id="162" name="Прямая соединительная линия 161"/>
              <p:cNvCxnSpPr/>
              <p:nvPr/>
            </p:nvCxnSpPr>
            <p:spPr>
              <a:xfrm>
                <a:off x="3853296" y="2527218"/>
                <a:ext cx="2357335"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3" name="Прямая соединительная линия 162"/>
              <p:cNvCxnSpPr/>
              <p:nvPr/>
            </p:nvCxnSpPr>
            <p:spPr>
              <a:xfrm>
                <a:off x="3865368" y="2527218"/>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4" name="Прямая соединительная линия 163"/>
              <p:cNvCxnSpPr/>
              <p:nvPr/>
            </p:nvCxnSpPr>
            <p:spPr>
              <a:xfrm>
                <a:off x="5044069" y="2533738"/>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5" name="Прямая соединительная линия 164"/>
              <p:cNvCxnSpPr/>
              <p:nvPr/>
            </p:nvCxnSpPr>
            <p:spPr>
              <a:xfrm>
                <a:off x="6200561" y="2534820"/>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6" name="TextBox 165"/>
              <p:cNvSpPr txBox="1"/>
              <p:nvPr/>
            </p:nvSpPr>
            <p:spPr>
              <a:xfrm>
                <a:off x="4080874" y="2599846"/>
                <a:ext cx="789186" cy="120384"/>
              </a:xfrm>
              <a:prstGeom prst="rect">
                <a:avLst/>
              </a:prstGeom>
              <a:noFill/>
            </p:spPr>
            <p:txBody>
              <a:bodyPr wrap="square" lIns="0" tIns="0" rIns="0" bIns="0" rtlCol="0">
                <a:spAutoFit/>
              </a:bodyPr>
              <a:lstStyle/>
              <a:p>
                <a:pPr algn="ctr"/>
                <a:r>
                  <a:rPr lang="ru-RU" sz="700" dirty="0">
                    <a:latin typeface="Century Gothic" panose="020B0502020202020204" pitchFamily="34" charset="0"/>
                  </a:rPr>
                  <a:t>2021 жыл</a:t>
                </a:r>
              </a:p>
            </p:txBody>
          </p:sp>
          <p:sp>
            <p:nvSpPr>
              <p:cNvPr id="167" name="TextBox 166"/>
              <p:cNvSpPr txBox="1"/>
              <p:nvPr/>
            </p:nvSpPr>
            <p:spPr>
              <a:xfrm>
                <a:off x="5223288" y="2608890"/>
                <a:ext cx="789186" cy="120384"/>
              </a:xfrm>
              <a:prstGeom prst="rect">
                <a:avLst/>
              </a:prstGeom>
              <a:noFill/>
            </p:spPr>
            <p:txBody>
              <a:bodyPr wrap="square" lIns="0" tIns="0" rIns="0" bIns="0" rtlCol="0">
                <a:spAutoFit/>
              </a:bodyPr>
              <a:lstStyle/>
              <a:p>
                <a:pPr algn="ctr"/>
                <a:r>
                  <a:rPr lang="ru-RU" sz="700" dirty="0">
                    <a:latin typeface="Century Gothic" panose="020B0502020202020204" pitchFamily="34" charset="0"/>
                  </a:rPr>
                  <a:t>* 2022 жыл</a:t>
                </a:r>
              </a:p>
            </p:txBody>
          </p:sp>
        </p:grpSp>
        <p:grpSp>
          <p:nvGrpSpPr>
            <p:cNvPr id="147" name="Группа 146"/>
            <p:cNvGrpSpPr/>
            <p:nvPr/>
          </p:nvGrpSpPr>
          <p:grpSpPr>
            <a:xfrm>
              <a:off x="6974577" y="1707654"/>
              <a:ext cx="1719432" cy="734852"/>
              <a:chOff x="3865368" y="1804170"/>
              <a:chExt cx="2369452" cy="821231"/>
            </a:xfrm>
          </p:grpSpPr>
          <p:sp>
            <p:nvSpPr>
              <p:cNvPr id="148" name="Прямоугольник 147"/>
              <p:cNvSpPr/>
              <p:nvPr/>
            </p:nvSpPr>
            <p:spPr>
              <a:xfrm>
                <a:off x="4001798" y="1804170"/>
                <a:ext cx="935853" cy="723048"/>
              </a:xfrm>
              <a:prstGeom prst="rect">
                <a:avLst/>
              </a:prstGeom>
              <a:solidFill>
                <a:srgbClr val="92D050"/>
              </a:solidFill>
              <a:ln>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800" dirty="0">
                  <a:solidFill>
                    <a:schemeClr val="tx1"/>
                  </a:solidFill>
                  <a:latin typeface="Century Gothic" panose="020B0502020202020204" pitchFamily="34" charset="0"/>
                </a:endParaRPr>
              </a:p>
            </p:txBody>
          </p:sp>
          <p:sp>
            <p:nvSpPr>
              <p:cNvPr id="149" name="Прямоугольник 148"/>
              <p:cNvSpPr/>
              <p:nvPr/>
            </p:nvSpPr>
            <p:spPr>
              <a:xfrm>
                <a:off x="5167477" y="1884642"/>
                <a:ext cx="935853" cy="642578"/>
              </a:xfrm>
              <a:prstGeom prst="rect">
                <a:avLst/>
              </a:prstGeom>
              <a:solidFill>
                <a:schemeClr val="accent2"/>
              </a:solidFill>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800">
                  <a:solidFill>
                    <a:schemeClr val="tx1"/>
                  </a:solidFill>
                  <a:latin typeface="Century Gothic" panose="020B0502020202020204" pitchFamily="34" charset="0"/>
                </a:endParaRPr>
              </a:p>
            </p:txBody>
          </p:sp>
          <p:sp>
            <p:nvSpPr>
              <p:cNvPr id="150" name="Прямоугольник 149"/>
              <p:cNvSpPr/>
              <p:nvPr/>
            </p:nvSpPr>
            <p:spPr>
              <a:xfrm>
                <a:off x="4075945" y="1884642"/>
                <a:ext cx="893071" cy="515932"/>
              </a:xfrm>
              <a:prstGeom prst="rect">
                <a:avLst/>
              </a:prstGeom>
            </p:spPr>
            <p:txBody>
              <a:bodyPr wrap="square">
                <a:spAutoFit/>
              </a:bodyPr>
              <a:lstStyle/>
              <a:p>
                <a:pPr algn="ctr"/>
                <a:r>
                  <a:rPr lang="ru-RU" sz="800" b="1" dirty="0">
                    <a:latin typeface="Century Gothic" panose="020B0502020202020204" pitchFamily="34" charset="0"/>
                  </a:rPr>
                  <a:t>84,5</a:t>
                </a:r>
              </a:p>
              <a:p>
                <a:pPr algn="ctr"/>
                <a:r>
                  <a:rPr lang="ru-RU" sz="800" dirty="0">
                    <a:latin typeface="Century Gothic" panose="020B0502020202020204" pitchFamily="34" charset="0"/>
                  </a:rPr>
                  <a:t>млрд тг</a:t>
                </a:r>
              </a:p>
              <a:p>
                <a:pPr algn="ctr"/>
                <a:r>
                  <a:rPr lang="ru-RU" sz="800" dirty="0" smtClean="0">
                    <a:latin typeface="Century Gothic" panose="020B0502020202020204" pitchFamily="34" charset="0"/>
                  </a:rPr>
                  <a:t>кредит</a:t>
                </a:r>
                <a:endParaRPr lang="ru-RU" sz="800" dirty="0">
                  <a:latin typeface="Century Gothic" panose="020B0502020202020204" pitchFamily="34" charset="0"/>
                </a:endParaRPr>
              </a:p>
            </p:txBody>
          </p:sp>
          <p:sp>
            <p:nvSpPr>
              <p:cNvPr id="151" name="TextBox 150"/>
              <p:cNvSpPr txBox="1"/>
              <p:nvPr/>
            </p:nvSpPr>
            <p:spPr>
              <a:xfrm>
                <a:off x="5266707" y="1965115"/>
                <a:ext cx="793841" cy="412746"/>
              </a:xfrm>
              <a:prstGeom prst="rect">
                <a:avLst/>
              </a:prstGeom>
              <a:noFill/>
            </p:spPr>
            <p:txBody>
              <a:bodyPr wrap="square" lIns="0" tIns="0" rIns="0" bIns="0" rtlCol="0">
                <a:spAutoFit/>
              </a:bodyPr>
              <a:lstStyle/>
              <a:p>
                <a:pPr algn="ctr"/>
                <a:r>
                  <a:rPr lang="ru-RU" sz="800" b="1" dirty="0">
                    <a:solidFill>
                      <a:schemeClr val="bg1"/>
                    </a:solidFill>
                    <a:latin typeface="Century Gothic" panose="020B0502020202020204" pitchFamily="34" charset="0"/>
                  </a:rPr>
                  <a:t>61,7</a:t>
                </a:r>
              </a:p>
              <a:p>
                <a:pPr algn="ctr"/>
                <a:r>
                  <a:rPr lang="ru-RU" sz="800" dirty="0">
                    <a:solidFill>
                      <a:schemeClr val="bg1"/>
                    </a:solidFill>
                    <a:latin typeface="Century Gothic" panose="020B0502020202020204" pitchFamily="34" charset="0"/>
                  </a:rPr>
                  <a:t>млрд тг</a:t>
                </a:r>
              </a:p>
              <a:p>
                <a:pPr algn="ctr"/>
                <a:r>
                  <a:rPr lang="ru-RU" sz="800" dirty="0" smtClean="0">
                    <a:solidFill>
                      <a:schemeClr val="bg1"/>
                    </a:solidFill>
                    <a:latin typeface="Century Gothic" panose="020B0502020202020204" pitchFamily="34" charset="0"/>
                  </a:rPr>
                  <a:t>кредит</a:t>
                </a:r>
                <a:endParaRPr lang="ru-RU" sz="800" dirty="0">
                  <a:solidFill>
                    <a:schemeClr val="bg1"/>
                  </a:solidFill>
                  <a:latin typeface="Century Gothic" panose="020B0502020202020204" pitchFamily="34" charset="0"/>
                </a:endParaRPr>
              </a:p>
            </p:txBody>
          </p:sp>
          <p:cxnSp>
            <p:nvCxnSpPr>
              <p:cNvPr id="152" name="Прямая соединительная линия 151"/>
              <p:cNvCxnSpPr/>
              <p:nvPr/>
            </p:nvCxnSpPr>
            <p:spPr>
              <a:xfrm>
                <a:off x="3877485" y="2528420"/>
                <a:ext cx="2357335"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3" name="Прямая соединительная линия 152"/>
              <p:cNvCxnSpPr/>
              <p:nvPr/>
            </p:nvCxnSpPr>
            <p:spPr>
              <a:xfrm>
                <a:off x="3865368" y="2527218"/>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4" name="Прямая соединительная линия 153"/>
              <p:cNvCxnSpPr/>
              <p:nvPr/>
            </p:nvCxnSpPr>
            <p:spPr>
              <a:xfrm>
                <a:off x="5044069" y="2533738"/>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5" name="Прямая соединительная линия 154"/>
              <p:cNvCxnSpPr/>
              <p:nvPr/>
            </p:nvCxnSpPr>
            <p:spPr>
              <a:xfrm>
                <a:off x="6200561" y="2534820"/>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68" name="Прямоугольник 167"/>
          <p:cNvSpPr/>
          <p:nvPr/>
        </p:nvSpPr>
        <p:spPr>
          <a:xfrm>
            <a:off x="1359994" y="981089"/>
            <a:ext cx="1960007" cy="184666"/>
          </a:xfrm>
          <a:prstGeom prst="rect">
            <a:avLst/>
          </a:prstGeom>
        </p:spPr>
        <p:txBody>
          <a:bodyPr wrap="none" lIns="72000" tIns="0" rIns="72000" bIns="0">
            <a:spAutoFit/>
          </a:bodyPr>
          <a:lstStyle/>
          <a:p>
            <a:pPr algn="ctr"/>
            <a:r>
              <a:rPr lang="ru-RU" sz="1200" b="1" dirty="0" err="1" smtClean="0">
                <a:latin typeface="Arial Narrow" panose="020B0606020202030204" pitchFamily="34" charset="0"/>
              </a:rPr>
              <a:t>Мөлшерлемені субсидиялау</a:t>
            </a:r>
            <a:endParaRPr lang="ru-RU" sz="1200" b="1" dirty="0">
              <a:latin typeface="Arial Narrow" panose="020B0606020202030204" pitchFamily="34" charset="0"/>
            </a:endParaRPr>
          </a:p>
        </p:txBody>
      </p:sp>
      <p:grpSp>
        <p:nvGrpSpPr>
          <p:cNvPr id="169" name="Группа 168"/>
          <p:cNvGrpSpPr/>
          <p:nvPr/>
        </p:nvGrpSpPr>
        <p:grpSpPr>
          <a:xfrm>
            <a:off x="4967146" y="3440269"/>
            <a:ext cx="3709310" cy="946452"/>
            <a:chOff x="4967146" y="1496053"/>
            <a:chExt cx="3709310" cy="946452"/>
          </a:xfrm>
        </p:grpSpPr>
        <p:grpSp>
          <p:nvGrpSpPr>
            <p:cNvPr id="170" name="Группа 169"/>
            <p:cNvGrpSpPr/>
            <p:nvPr/>
          </p:nvGrpSpPr>
          <p:grpSpPr>
            <a:xfrm>
              <a:off x="4967146" y="1506439"/>
              <a:ext cx="1710639" cy="936064"/>
              <a:chOff x="3853296" y="1579306"/>
              <a:chExt cx="2357335" cy="1046095"/>
            </a:xfrm>
          </p:grpSpPr>
          <p:sp>
            <p:nvSpPr>
              <p:cNvPr id="182" name="Прямоугольник 181"/>
              <p:cNvSpPr/>
              <p:nvPr/>
            </p:nvSpPr>
            <p:spPr>
              <a:xfrm>
                <a:off x="4003379" y="1804174"/>
                <a:ext cx="935853" cy="723046"/>
              </a:xfrm>
              <a:prstGeom prst="rect">
                <a:avLst/>
              </a:prstGeom>
              <a:solidFill>
                <a:srgbClr val="92D050"/>
              </a:solidFill>
              <a:ln>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800" dirty="0">
                  <a:solidFill>
                    <a:schemeClr val="tx1"/>
                  </a:solidFill>
                  <a:latin typeface="Century Gothic" panose="020B0502020202020204" pitchFamily="34" charset="0"/>
                </a:endParaRPr>
              </a:p>
            </p:txBody>
          </p:sp>
          <p:sp>
            <p:nvSpPr>
              <p:cNvPr id="183" name="Прямоугольник 182"/>
              <p:cNvSpPr/>
              <p:nvPr/>
            </p:nvSpPr>
            <p:spPr>
              <a:xfrm>
                <a:off x="5128803" y="1579306"/>
                <a:ext cx="935853" cy="947912"/>
              </a:xfrm>
              <a:prstGeom prst="rect">
                <a:avLst/>
              </a:prstGeom>
              <a:solidFill>
                <a:schemeClr val="accent2"/>
              </a:solidFill>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800">
                  <a:solidFill>
                    <a:schemeClr val="tx1"/>
                  </a:solidFill>
                  <a:latin typeface="Century Gothic" panose="020B0502020202020204" pitchFamily="34" charset="0"/>
                </a:endParaRPr>
              </a:p>
            </p:txBody>
          </p:sp>
          <p:sp>
            <p:nvSpPr>
              <p:cNvPr id="184" name="Прямоугольник 183"/>
              <p:cNvSpPr/>
              <p:nvPr/>
            </p:nvSpPr>
            <p:spPr>
              <a:xfrm>
                <a:off x="4003379" y="1804174"/>
                <a:ext cx="935851" cy="378350"/>
              </a:xfrm>
              <a:prstGeom prst="rect">
                <a:avLst/>
              </a:prstGeom>
            </p:spPr>
            <p:txBody>
              <a:bodyPr wrap="square">
                <a:spAutoFit/>
              </a:bodyPr>
              <a:lstStyle/>
              <a:p>
                <a:pPr algn="ctr"/>
                <a:r>
                  <a:rPr lang="ru-RU" sz="800" b="1" dirty="0">
                    <a:latin typeface="Century Gothic" panose="020B0502020202020204" pitchFamily="34" charset="0"/>
                  </a:rPr>
                  <a:t>2 816</a:t>
                </a:r>
                <a:endParaRPr lang="en-US" sz="800" b="1" dirty="0">
                  <a:latin typeface="Century Gothic" panose="020B0502020202020204" pitchFamily="34" charset="0"/>
                </a:endParaRPr>
              </a:p>
              <a:p>
                <a:pPr algn="ctr"/>
                <a:r>
                  <a:rPr lang="ru-RU" sz="800" dirty="0" err="1" smtClean="0">
                    <a:latin typeface="Century Gothic" panose="020B0502020202020204" pitchFamily="34" charset="0"/>
                  </a:rPr>
                  <a:t>жоба</a:t>
                </a:r>
                <a:endParaRPr lang="ru-RU" sz="800" dirty="0">
                  <a:latin typeface="Century Gothic" panose="020B0502020202020204" pitchFamily="34" charset="0"/>
                </a:endParaRPr>
              </a:p>
            </p:txBody>
          </p:sp>
          <p:sp>
            <p:nvSpPr>
              <p:cNvPr id="185" name="TextBox 184"/>
              <p:cNvSpPr txBox="1"/>
              <p:nvPr/>
            </p:nvSpPr>
            <p:spPr>
              <a:xfrm>
                <a:off x="5119499" y="1861640"/>
                <a:ext cx="935851" cy="275163"/>
              </a:xfrm>
              <a:prstGeom prst="rect">
                <a:avLst/>
              </a:prstGeom>
              <a:noFill/>
            </p:spPr>
            <p:txBody>
              <a:bodyPr wrap="square" lIns="0" tIns="0" rIns="0" bIns="0" rtlCol="0">
                <a:spAutoFit/>
              </a:bodyPr>
              <a:lstStyle/>
              <a:p>
                <a:pPr algn="ctr"/>
                <a:r>
                  <a:rPr lang="ru-RU" sz="800" b="1" dirty="0">
                    <a:solidFill>
                      <a:schemeClr val="bg1"/>
                    </a:solidFill>
                    <a:latin typeface="Century Gothic" panose="020B0502020202020204" pitchFamily="34" charset="0"/>
                  </a:rPr>
                  <a:t>3 299</a:t>
                </a:r>
                <a:endParaRPr lang="en-US" sz="800" b="1" dirty="0">
                  <a:solidFill>
                    <a:schemeClr val="bg1"/>
                  </a:solidFill>
                  <a:latin typeface="Century Gothic" panose="020B0502020202020204" pitchFamily="34" charset="0"/>
                </a:endParaRPr>
              </a:p>
              <a:p>
                <a:pPr algn="ctr"/>
                <a:r>
                  <a:rPr lang="ru-RU" sz="800" dirty="0" err="1" smtClean="0">
                    <a:solidFill>
                      <a:schemeClr val="bg1"/>
                    </a:solidFill>
                    <a:latin typeface="Century Gothic" panose="020B0502020202020204" pitchFamily="34" charset="0"/>
                  </a:rPr>
                  <a:t>жоба</a:t>
                </a:r>
                <a:endParaRPr lang="ru-RU" sz="800" dirty="0">
                  <a:solidFill>
                    <a:schemeClr val="bg1"/>
                  </a:solidFill>
                  <a:latin typeface="Century Gothic" panose="020B0502020202020204" pitchFamily="34" charset="0"/>
                </a:endParaRPr>
              </a:p>
            </p:txBody>
          </p:sp>
          <p:cxnSp>
            <p:nvCxnSpPr>
              <p:cNvPr id="186" name="Прямая соединительная линия 185"/>
              <p:cNvCxnSpPr/>
              <p:nvPr/>
            </p:nvCxnSpPr>
            <p:spPr>
              <a:xfrm>
                <a:off x="3853296" y="2527218"/>
                <a:ext cx="2357335"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7" name="Прямая соединительная линия 186"/>
              <p:cNvCxnSpPr/>
              <p:nvPr/>
            </p:nvCxnSpPr>
            <p:spPr>
              <a:xfrm>
                <a:off x="3865368" y="2527218"/>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8" name="Прямая соединительная линия 187"/>
              <p:cNvCxnSpPr/>
              <p:nvPr/>
            </p:nvCxnSpPr>
            <p:spPr>
              <a:xfrm>
                <a:off x="5044069" y="2533738"/>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9" name="Прямая соединительная линия 188"/>
              <p:cNvCxnSpPr/>
              <p:nvPr/>
            </p:nvCxnSpPr>
            <p:spPr>
              <a:xfrm>
                <a:off x="6200561" y="2534820"/>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71" name="Группа 170"/>
            <p:cNvGrpSpPr/>
            <p:nvPr/>
          </p:nvGrpSpPr>
          <p:grpSpPr>
            <a:xfrm>
              <a:off x="6965817" y="1496053"/>
              <a:ext cx="1710639" cy="946452"/>
              <a:chOff x="3853296" y="1567697"/>
              <a:chExt cx="2357335" cy="1057704"/>
            </a:xfrm>
          </p:grpSpPr>
          <p:sp>
            <p:nvSpPr>
              <p:cNvPr id="172" name="Прямоугольник 171"/>
              <p:cNvSpPr/>
              <p:nvPr/>
            </p:nvSpPr>
            <p:spPr>
              <a:xfrm>
                <a:off x="4001799" y="1567697"/>
                <a:ext cx="935853" cy="959520"/>
              </a:xfrm>
              <a:prstGeom prst="rect">
                <a:avLst/>
              </a:prstGeom>
              <a:solidFill>
                <a:srgbClr val="92D050"/>
              </a:solidFill>
              <a:ln>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800" dirty="0">
                  <a:solidFill>
                    <a:schemeClr val="tx1"/>
                  </a:solidFill>
                  <a:latin typeface="Century Gothic" panose="020B0502020202020204" pitchFamily="34" charset="0"/>
                </a:endParaRPr>
              </a:p>
            </p:txBody>
          </p:sp>
          <p:sp>
            <p:nvSpPr>
              <p:cNvPr id="173" name="Прямоугольник 172"/>
              <p:cNvSpPr/>
              <p:nvPr/>
            </p:nvSpPr>
            <p:spPr>
              <a:xfrm>
                <a:off x="5128803" y="1723698"/>
                <a:ext cx="935853" cy="803519"/>
              </a:xfrm>
              <a:prstGeom prst="rect">
                <a:avLst/>
              </a:prstGeom>
              <a:solidFill>
                <a:schemeClr val="accent2"/>
              </a:solidFill>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800">
                  <a:solidFill>
                    <a:schemeClr val="tx1"/>
                  </a:solidFill>
                  <a:latin typeface="Century Gothic" panose="020B0502020202020204" pitchFamily="34" charset="0"/>
                </a:endParaRPr>
              </a:p>
            </p:txBody>
          </p:sp>
          <p:sp>
            <p:nvSpPr>
              <p:cNvPr id="174" name="Прямоугольник 173"/>
              <p:cNvSpPr/>
              <p:nvPr/>
            </p:nvSpPr>
            <p:spPr>
              <a:xfrm>
                <a:off x="4001798" y="1579302"/>
                <a:ext cx="935851" cy="515932"/>
              </a:xfrm>
              <a:prstGeom prst="rect">
                <a:avLst/>
              </a:prstGeom>
            </p:spPr>
            <p:txBody>
              <a:bodyPr wrap="square">
                <a:spAutoFit/>
              </a:bodyPr>
              <a:lstStyle/>
              <a:p>
                <a:pPr algn="ctr"/>
                <a:r>
                  <a:rPr lang="ru-RU" sz="800" b="1" dirty="0">
                    <a:latin typeface="Century Gothic" panose="020B0502020202020204" pitchFamily="34" charset="0"/>
                  </a:rPr>
                  <a:t>118,7</a:t>
                </a:r>
                <a:endParaRPr lang="en-US" sz="800" b="1" dirty="0">
                  <a:latin typeface="Century Gothic" panose="020B0502020202020204" pitchFamily="34" charset="0"/>
                </a:endParaRPr>
              </a:p>
              <a:p>
                <a:pPr algn="ctr"/>
                <a:r>
                  <a:rPr lang="ru-RU" sz="800" dirty="0">
                    <a:latin typeface="Century Gothic" panose="020B0502020202020204" pitchFamily="34" charset="0"/>
                  </a:rPr>
                  <a:t>млрд тг</a:t>
                </a:r>
              </a:p>
              <a:p>
                <a:pPr algn="ctr"/>
                <a:r>
                  <a:rPr lang="ru-RU" sz="800" dirty="0" smtClean="0">
                    <a:latin typeface="Century Gothic" panose="020B0502020202020204" pitchFamily="34" charset="0"/>
                  </a:rPr>
                  <a:t>кредит</a:t>
                </a:r>
                <a:endParaRPr lang="ru-RU" sz="800" dirty="0">
                  <a:latin typeface="Century Gothic" panose="020B0502020202020204" pitchFamily="34" charset="0"/>
                </a:endParaRPr>
              </a:p>
            </p:txBody>
          </p:sp>
          <p:sp>
            <p:nvSpPr>
              <p:cNvPr id="175" name="TextBox 174"/>
              <p:cNvSpPr txBox="1"/>
              <p:nvPr/>
            </p:nvSpPr>
            <p:spPr>
              <a:xfrm>
                <a:off x="5128803" y="1846748"/>
                <a:ext cx="935851" cy="412746"/>
              </a:xfrm>
              <a:prstGeom prst="rect">
                <a:avLst/>
              </a:prstGeom>
              <a:noFill/>
            </p:spPr>
            <p:txBody>
              <a:bodyPr wrap="square" lIns="0" tIns="0" rIns="0" bIns="0" rtlCol="0">
                <a:spAutoFit/>
              </a:bodyPr>
              <a:lstStyle/>
              <a:p>
                <a:pPr algn="ctr"/>
                <a:r>
                  <a:rPr lang="ru-RU" sz="800" b="1" dirty="0">
                    <a:solidFill>
                      <a:schemeClr val="bg1"/>
                    </a:solidFill>
                    <a:latin typeface="Century Gothic" panose="020B0502020202020204" pitchFamily="34" charset="0"/>
                  </a:rPr>
                  <a:t>98</a:t>
                </a:r>
                <a:r>
                  <a:rPr lang="en-US" sz="800" b="1" dirty="0">
                    <a:solidFill>
                      <a:schemeClr val="bg1"/>
                    </a:solidFill>
                    <a:latin typeface="Century Gothic" panose="020B0502020202020204" pitchFamily="34" charset="0"/>
                  </a:rPr>
                  <a:t>,</a:t>
                </a:r>
                <a:r>
                  <a:rPr lang="ru-RU" sz="800" b="1" dirty="0">
                    <a:solidFill>
                      <a:schemeClr val="bg1"/>
                    </a:solidFill>
                    <a:latin typeface="Century Gothic" panose="020B0502020202020204" pitchFamily="34" charset="0"/>
                  </a:rPr>
                  <a:t>5</a:t>
                </a:r>
              </a:p>
              <a:p>
                <a:pPr algn="ctr"/>
                <a:r>
                  <a:rPr lang="ru-RU" sz="800" dirty="0">
                    <a:solidFill>
                      <a:schemeClr val="bg1"/>
                    </a:solidFill>
                    <a:latin typeface="Century Gothic" panose="020B0502020202020204" pitchFamily="34" charset="0"/>
                  </a:rPr>
                  <a:t>млрд тг</a:t>
                </a:r>
              </a:p>
              <a:p>
                <a:pPr algn="ctr"/>
                <a:r>
                  <a:rPr lang="ru-RU" sz="800" dirty="0" smtClean="0">
                    <a:solidFill>
                      <a:schemeClr val="bg1"/>
                    </a:solidFill>
                    <a:latin typeface="Century Gothic" panose="020B0502020202020204" pitchFamily="34" charset="0"/>
                  </a:rPr>
                  <a:t>кредит</a:t>
                </a:r>
                <a:endParaRPr lang="ru-RU" sz="800" dirty="0">
                  <a:solidFill>
                    <a:schemeClr val="bg1"/>
                  </a:solidFill>
                  <a:latin typeface="Century Gothic" panose="020B0502020202020204" pitchFamily="34" charset="0"/>
                </a:endParaRPr>
              </a:p>
            </p:txBody>
          </p:sp>
          <p:cxnSp>
            <p:nvCxnSpPr>
              <p:cNvPr id="176" name="Прямая соединительная линия 175"/>
              <p:cNvCxnSpPr/>
              <p:nvPr/>
            </p:nvCxnSpPr>
            <p:spPr>
              <a:xfrm>
                <a:off x="3853296" y="2527218"/>
                <a:ext cx="2357335"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7" name="Прямая соединительная линия 176"/>
              <p:cNvCxnSpPr/>
              <p:nvPr/>
            </p:nvCxnSpPr>
            <p:spPr>
              <a:xfrm>
                <a:off x="3865368" y="2527218"/>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8" name="Прямая соединительная линия 177"/>
              <p:cNvCxnSpPr/>
              <p:nvPr/>
            </p:nvCxnSpPr>
            <p:spPr>
              <a:xfrm>
                <a:off x="5044069" y="2533738"/>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9" name="Прямая соединительная линия 178"/>
              <p:cNvCxnSpPr/>
              <p:nvPr/>
            </p:nvCxnSpPr>
            <p:spPr>
              <a:xfrm>
                <a:off x="6200561" y="2534820"/>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192" name="Группа 191"/>
          <p:cNvGrpSpPr/>
          <p:nvPr/>
        </p:nvGrpSpPr>
        <p:grpSpPr>
          <a:xfrm>
            <a:off x="539552" y="3507852"/>
            <a:ext cx="3709310" cy="878868"/>
            <a:chOff x="4967146" y="1563636"/>
            <a:chExt cx="3709310" cy="878868"/>
          </a:xfrm>
        </p:grpSpPr>
        <p:grpSp>
          <p:nvGrpSpPr>
            <p:cNvPr id="193" name="Группа 192"/>
            <p:cNvGrpSpPr/>
            <p:nvPr/>
          </p:nvGrpSpPr>
          <p:grpSpPr>
            <a:xfrm>
              <a:off x="4967146" y="1635645"/>
              <a:ext cx="1710639" cy="806859"/>
              <a:chOff x="3853296" y="1723698"/>
              <a:chExt cx="2357335" cy="901703"/>
            </a:xfrm>
          </p:grpSpPr>
          <p:sp>
            <p:nvSpPr>
              <p:cNvPr id="205" name="Прямоугольник 204"/>
              <p:cNvSpPr/>
              <p:nvPr/>
            </p:nvSpPr>
            <p:spPr>
              <a:xfrm>
                <a:off x="3952526" y="1723698"/>
                <a:ext cx="935853" cy="803516"/>
              </a:xfrm>
              <a:prstGeom prst="rect">
                <a:avLst/>
              </a:prstGeom>
              <a:solidFill>
                <a:srgbClr val="92D050"/>
              </a:solidFill>
              <a:ln>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800" dirty="0">
                  <a:solidFill>
                    <a:schemeClr val="tx1"/>
                  </a:solidFill>
                  <a:latin typeface="Century Gothic" panose="020B0502020202020204" pitchFamily="34" charset="0"/>
                </a:endParaRPr>
              </a:p>
            </p:txBody>
          </p:sp>
          <p:sp>
            <p:nvSpPr>
              <p:cNvPr id="206" name="Прямоугольник 205"/>
              <p:cNvSpPr/>
              <p:nvPr/>
            </p:nvSpPr>
            <p:spPr>
              <a:xfrm>
                <a:off x="5143288" y="1884644"/>
                <a:ext cx="935853" cy="642574"/>
              </a:xfrm>
              <a:prstGeom prst="rect">
                <a:avLst/>
              </a:prstGeom>
              <a:solidFill>
                <a:schemeClr val="accent2"/>
              </a:solidFill>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800">
                  <a:solidFill>
                    <a:schemeClr val="tx1"/>
                  </a:solidFill>
                  <a:latin typeface="Century Gothic" panose="020B0502020202020204" pitchFamily="34" charset="0"/>
                </a:endParaRPr>
              </a:p>
            </p:txBody>
          </p:sp>
          <p:sp>
            <p:nvSpPr>
              <p:cNvPr id="207" name="Прямоугольник 206"/>
              <p:cNvSpPr/>
              <p:nvPr/>
            </p:nvSpPr>
            <p:spPr>
              <a:xfrm>
                <a:off x="3853296" y="1884644"/>
                <a:ext cx="1134312" cy="515932"/>
              </a:xfrm>
              <a:prstGeom prst="rect">
                <a:avLst/>
              </a:prstGeom>
            </p:spPr>
            <p:txBody>
              <a:bodyPr wrap="square">
                <a:spAutoFit/>
              </a:bodyPr>
              <a:lstStyle/>
              <a:p>
                <a:pPr algn="ctr"/>
                <a:r>
                  <a:rPr lang="ru-RU" sz="800" b="1" dirty="0">
                    <a:latin typeface="Century Gothic" panose="020B0502020202020204" pitchFamily="34" charset="0"/>
                  </a:rPr>
                  <a:t>565</a:t>
                </a:r>
                <a:endParaRPr lang="en-US" sz="800" b="1" dirty="0">
                  <a:latin typeface="Century Gothic" panose="020B0502020202020204" pitchFamily="34" charset="0"/>
                </a:endParaRPr>
              </a:p>
              <a:p>
                <a:pPr algn="ctr"/>
                <a:r>
                  <a:rPr lang="ru-RU" sz="800" dirty="0" err="1">
                    <a:latin typeface="Century Gothic" panose="020B0502020202020204" pitchFamily="34" charset="0"/>
                  </a:rPr>
                  <a:t>қарыз </a:t>
                </a:r>
                <a:r>
                  <a:rPr lang="ru-RU" sz="800" dirty="0" err="1" smtClean="0">
                    <a:latin typeface="Century Gothic" panose="020B0502020202020204" pitchFamily="34" charset="0"/>
                  </a:rPr>
                  <a:t>алушы</a:t>
                </a:r>
                <a:endParaRPr lang="ru-RU" sz="800" dirty="0">
                  <a:latin typeface="Century Gothic" panose="020B0502020202020204" pitchFamily="34" charset="0"/>
                </a:endParaRPr>
              </a:p>
            </p:txBody>
          </p:sp>
          <p:sp>
            <p:nvSpPr>
              <p:cNvPr id="208" name="TextBox 207"/>
              <p:cNvSpPr txBox="1"/>
              <p:nvPr/>
            </p:nvSpPr>
            <p:spPr>
              <a:xfrm>
                <a:off x="5143288" y="2126061"/>
                <a:ext cx="935851" cy="275164"/>
              </a:xfrm>
              <a:prstGeom prst="rect">
                <a:avLst/>
              </a:prstGeom>
              <a:noFill/>
            </p:spPr>
            <p:txBody>
              <a:bodyPr wrap="square" lIns="0" tIns="0" rIns="0" bIns="0" rtlCol="0">
                <a:spAutoFit/>
              </a:bodyPr>
              <a:lstStyle/>
              <a:p>
                <a:pPr algn="ctr"/>
                <a:r>
                  <a:rPr lang="ru-RU" sz="800" b="1" dirty="0">
                    <a:solidFill>
                      <a:schemeClr val="bg1"/>
                    </a:solidFill>
                    <a:latin typeface="Century Gothic" panose="020B0502020202020204" pitchFamily="34" charset="0"/>
                  </a:rPr>
                  <a:t>397</a:t>
                </a:r>
              </a:p>
              <a:p>
                <a:pPr algn="ctr"/>
                <a:r>
                  <a:rPr lang="ru-RU" sz="800" dirty="0" err="1">
                    <a:solidFill>
                      <a:schemeClr val="bg1"/>
                    </a:solidFill>
                    <a:latin typeface="Century Gothic" panose="020B0502020202020204" pitchFamily="34" charset="0"/>
                  </a:rPr>
                  <a:t>қарыз </a:t>
                </a:r>
                <a:r>
                  <a:rPr lang="ru-RU" sz="800" dirty="0" err="1" smtClean="0">
                    <a:solidFill>
                      <a:schemeClr val="bg1"/>
                    </a:solidFill>
                    <a:latin typeface="Century Gothic" panose="020B0502020202020204" pitchFamily="34" charset="0"/>
                  </a:rPr>
                  <a:t>алушы</a:t>
                </a:r>
                <a:endParaRPr lang="ru-RU" sz="800" dirty="0">
                  <a:solidFill>
                    <a:schemeClr val="bg1"/>
                  </a:solidFill>
                  <a:latin typeface="Century Gothic" panose="020B0502020202020204" pitchFamily="34" charset="0"/>
                </a:endParaRPr>
              </a:p>
            </p:txBody>
          </p:sp>
          <p:cxnSp>
            <p:nvCxnSpPr>
              <p:cNvPr id="209" name="Прямая соединительная линия 208"/>
              <p:cNvCxnSpPr/>
              <p:nvPr/>
            </p:nvCxnSpPr>
            <p:spPr>
              <a:xfrm>
                <a:off x="3853296" y="2527218"/>
                <a:ext cx="2357335"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0" name="Прямая соединительная линия 209"/>
              <p:cNvCxnSpPr/>
              <p:nvPr/>
            </p:nvCxnSpPr>
            <p:spPr>
              <a:xfrm>
                <a:off x="3865368" y="2527218"/>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1" name="Прямая соединительная линия 210"/>
              <p:cNvCxnSpPr/>
              <p:nvPr/>
            </p:nvCxnSpPr>
            <p:spPr>
              <a:xfrm>
                <a:off x="5044069" y="2533738"/>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2" name="Прямая соединительная линия 211"/>
              <p:cNvCxnSpPr/>
              <p:nvPr/>
            </p:nvCxnSpPr>
            <p:spPr>
              <a:xfrm>
                <a:off x="6200561" y="2534820"/>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94" name="Группа 193"/>
            <p:cNvGrpSpPr/>
            <p:nvPr/>
          </p:nvGrpSpPr>
          <p:grpSpPr>
            <a:xfrm>
              <a:off x="6965817" y="1563636"/>
              <a:ext cx="1710639" cy="878867"/>
              <a:chOff x="3853296" y="1643225"/>
              <a:chExt cx="2357335" cy="982176"/>
            </a:xfrm>
          </p:grpSpPr>
          <p:sp>
            <p:nvSpPr>
              <p:cNvPr id="195" name="Прямоугольник 194"/>
              <p:cNvSpPr/>
              <p:nvPr/>
            </p:nvSpPr>
            <p:spPr>
              <a:xfrm>
                <a:off x="3976715" y="1643225"/>
                <a:ext cx="935853" cy="883990"/>
              </a:xfrm>
              <a:prstGeom prst="rect">
                <a:avLst/>
              </a:prstGeom>
              <a:solidFill>
                <a:srgbClr val="92D050"/>
              </a:solidFill>
              <a:ln>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800" dirty="0">
                  <a:solidFill>
                    <a:schemeClr val="tx1"/>
                  </a:solidFill>
                  <a:latin typeface="Century Gothic" panose="020B0502020202020204" pitchFamily="34" charset="0"/>
                </a:endParaRPr>
              </a:p>
            </p:txBody>
          </p:sp>
          <p:sp>
            <p:nvSpPr>
              <p:cNvPr id="196" name="Прямоугольник 195"/>
              <p:cNvSpPr/>
              <p:nvPr/>
            </p:nvSpPr>
            <p:spPr>
              <a:xfrm>
                <a:off x="5128803" y="1879728"/>
                <a:ext cx="935853" cy="647492"/>
              </a:xfrm>
              <a:prstGeom prst="rect">
                <a:avLst/>
              </a:prstGeom>
              <a:solidFill>
                <a:schemeClr val="accent2"/>
              </a:solidFill>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800">
                  <a:solidFill>
                    <a:schemeClr val="tx1"/>
                  </a:solidFill>
                  <a:latin typeface="Century Gothic" panose="020B0502020202020204" pitchFamily="34" charset="0"/>
                </a:endParaRPr>
              </a:p>
            </p:txBody>
          </p:sp>
          <p:sp>
            <p:nvSpPr>
              <p:cNvPr id="197" name="Прямоугольник 196"/>
              <p:cNvSpPr/>
              <p:nvPr/>
            </p:nvSpPr>
            <p:spPr>
              <a:xfrm>
                <a:off x="3976715" y="1723699"/>
                <a:ext cx="935851" cy="515933"/>
              </a:xfrm>
              <a:prstGeom prst="rect">
                <a:avLst/>
              </a:prstGeom>
            </p:spPr>
            <p:txBody>
              <a:bodyPr wrap="square">
                <a:spAutoFit/>
              </a:bodyPr>
              <a:lstStyle/>
              <a:p>
                <a:pPr algn="ctr"/>
                <a:r>
                  <a:rPr lang="ru-RU" sz="800" b="1" dirty="0">
                    <a:latin typeface="Century Gothic" panose="020B0502020202020204" pitchFamily="34" charset="0"/>
                  </a:rPr>
                  <a:t>12,7</a:t>
                </a:r>
                <a:endParaRPr lang="en-US" sz="800" b="1" dirty="0">
                  <a:latin typeface="Century Gothic" panose="020B0502020202020204" pitchFamily="34" charset="0"/>
                </a:endParaRPr>
              </a:p>
              <a:p>
                <a:pPr algn="ctr"/>
                <a:r>
                  <a:rPr lang="ru-RU" sz="800" dirty="0">
                    <a:latin typeface="Century Gothic" panose="020B0502020202020204" pitchFamily="34" charset="0"/>
                  </a:rPr>
                  <a:t>млрд тг</a:t>
                </a:r>
              </a:p>
              <a:p>
                <a:pPr algn="ctr"/>
                <a:r>
                  <a:rPr lang="ru-RU" sz="800" dirty="0" smtClean="0">
                    <a:latin typeface="Century Gothic" panose="020B0502020202020204" pitchFamily="34" charset="0"/>
                  </a:rPr>
                  <a:t>кредит</a:t>
                </a:r>
                <a:endParaRPr lang="ru-RU" sz="800" dirty="0">
                  <a:latin typeface="Century Gothic" panose="020B0502020202020204" pitchFamily="34" charset="0"/>
                </a:endParaRPr>
              </a:p>
            </p:txBody>
          </p:sp>
          <p:sp>
            <p:nvSpPr>
              <p:cNvPr id="198" name="TextBox 197"/>
              <p:cNvSpPr txBox="1"/>
              <p:nvPr/>
            </p:nvSpPr>
            <p:spPr>
              <a:xfrm>
                <a:off x="5167477" y="2045588"/>
                <a:ext cx="935851" cy="412746"/>
              </a:xfrm>
              <a:prstGeom prst="rect">
                <a:avLst/>
              </a:prstGeom>
              <a:noFill/>
            </p:spPr>
            <p:txBody>
              <a:bodyPr wrap="square" lIns="0" tIns="0" rIns="0" bIns="0" rtlCol="0">
                <a:spAutoFit/>
              </a:bodyPr>
              <a:lstStyle/>
              <a:p>
                <a:pPr algn="ctr"/>
                <a:r>
                  <a:rPr lang="ru-RU" sz="800" b="1" dirty="0">
                    <a:solidFill>
                      <a:schemeClr val="bg1"/>
                    </a:solidFill>
                    <a:latin typeface="Century Gothic" panose="020B0502020202020204" pitchFamily="34" charset="0"/>
                  </a:rPr>
                  <a:t>8</a:t>
                </a:r>
                <a:r>
                  <a:rPr lang="en-US" sz="800" b="1" dirty="0">
                    <a:solidFill>
                      <a:schemeClr val="bg1"/>
                    </a:solidFill>
                    <a:latin typeface="Century Gothic" panose="020B0502020202020204" pitchFamily="34" charset="0"/>
                  </a:rPr>
                  <a:t>,</a:t>
                </a:r>
                <a:r>
                  <a:rPr lang="ru-RU" sz="800" b="1" dirty="0">
                    <a:solidFill>
                      <a:schemeClr val="bg1"/>
                    </a:solidFill>
                    <a:latin typeface="Century Gothic" panose="020B0502020202020204" pitchFamily="34" charset="0"/>
                  </a:rPr>
                  <a:t>1</a:t>
                </a:r>
              </a:p>
              <a:p>
                <a:pPr algn="ctr"/>
                <a:r>
                  <a:rPr lang="ru-RU" sz="800" dirty="0">
                    <a:solidFill>
                      <a:schemeClr val="bg1"/>
                    </a:solidFill>
                    <a:latin typeface="Century Gothic" panose="020B0502020202020204" pitchFamily="34" charset="0"/>
                  </a:rPr>
                  <a:t>млрд тг</a:t>
                </a:r>
              </a:p>
              <a:p>
                <a:pPr algn="ctr"/>
                <a:r>
                  <a:rPr lang="ru-RU" sz="800" dirty="0" smtClean="0">
                    <a:solidFill>
                      <a:schemeClr val="bg1"/>
                    </a:solidFill>
                    <a:latin typeface="Century Gothic" panose="020B0502020202020204" pitchFamily="34" charset="0"/>
                  </a:rPr>
                  <a:t>кредит</a:t>
                </a:r>
                <a:endParaRPr lang="ru-RU" sz="800" dirty="0">
                  <a:solidFill>
                    <a:schemeClr val="bg1"/>
                  </a:solidFill>
                  <a:latin typeface="Century Gothic" panose="020B0502020202020204" pitchFamily="34" charset="0"/>
                </a:endParaRPr>
              </a:p>
            </p:txBody>
          </p:sp>
          <p:cxnSp>
            <p:nvCxnSpPr>
              <p:cNvPr id="199" name="Прямая соединительная линия 198"/>
              <p:cNvCxnSpPr/>
              <p:nvPr/>
            </p:nvCxnSpPr>
            <p:spPr>
              <a:xfrm>
                <a:off x="3853296" y="2527218"/>
                <a:ext cx="2357335"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0" name="Прямая соединительная линия 199"/>
              <p:cNvCxnSpPr/>
              <p:nvPr/>
            </p:nvCxnSpPr>
            <p:spPr>
              <a:xfrm>
                <a:off x="3865368" y="2527218"/>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1" name="Прямая соединительная линия 200"/>
              <p:cNvCxnSpPr/>
              <p:nvPr/>
            </p:nvCxnSpPr>
            <p:spPr>
              <a:xfrm>
                <a:off x="5044069" y="2533738"/>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2" name="Прямая соединительная линия 201"/>
              <p:cNvCxnSpPr/>
              <p:nvPr/>
            </p:nvCxnSpPr>
            <p:spPr>
              <a:xfrm>
                <a:off x="6200561" y="2534820"/>
                <a:ext cx="0" cy="90581"/>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02" name="TextBox 101"/>
          <p:cNvSpPr txBox="1"/>
          <p:nvPr/>
        </p:nvSpPr>
        <p:spPr>
          <a:xfrm>
            <a:off x="2728213" y="2430881"/>
            <a:ext cx="572686" cy="107722"/>
          </a:xfrm>
          <a:prstGeom prst="rect">
            <a:avLst/>
          </a:prstGeom>
          <a:noFill/>
        </p:spPr>
        <p:txBody>
          <a:bodyPr wrap="square" lIns="0" tIns="0" rIns="0" bIns="0" rtlCol="0">
            <a:spAutoFit/>
          </a:bodyPr>
          <a:lstStyle/>
          <a:p>
            <a:pPr algn="ctr"/>
            <a:r>
              <a:rPr lang="ru-RU" sz="700" dirty="0">
                <a:latin typeface="Century Gothic" panose="020B0502020202020204" pitchFamily="34" charset="0"/>
              </a:rPr>
              <a:t>2021 жыл</a:t>
            </a:r>
          </a:p>
        </p:txBody>
      </p:sp>
      <p:sp>
        <p:nvSpPr>
          <p:cNvPr id="103" name="TextBox 102"/>
          <p:cNvSpPr txBox="1"/>
          <p:nvPr/>
        </p:nvSpPr>
        <p:spPr>
          <a:xfrm>
            <a:off x="3549963" y="2433557"/>
            <a:ext cx="572686" cy="107722"/>
          </a:xfrm>
          <a:prstGeom prst="rect">
            <a:avLst/>
          </a:prstGeom>
          <a:noFill/>
        </p:spPr>
        <p:txBody>
          <a:bodyPr wrap="square" lIns="0" tIns="0" rIns="0" bIns="0" rtlCol="0">
            <a:spAutoFit/>
          </a:bodyPr>
          <a:lstStyle/>
          <a:p>
            <a:pPr algn="ctr"/>
            <a:r>
              <a:rPr lang="ru-RU" sz="700" dirty="0">
                <a:latin typeface="Century Gothic" panose="020B0502020202020204" pitchFamily="34" charset="0"/>
              </a:rPr>
              <a:t>* 2022 жыл</a:t>
            </a:r>
          </a:p>
        </p:txBody>
      </p:sp>
      <p:sp>
        <p:nvSpPr>
          <p:cNvPr id="104" name="TextBox 103"/>
          <p:cNvSpPr txBox="1"/>
          <p:nvPr/>
        </p:nvSpPr>
        <p:spPr>
          <a:xfrm>
            <a:off x="5105187" y="2425058"/>
            <a:ext cx="572686" cy="107722"/>
          </a:xfrm>
          <a:prstGeom prst="rect">
            <a:avLst/>
          </a:prstGeom>
          <a:noFill/>
        </p:spPr>
        <p:txBody>
          <a:bodyPr wrap="square" lIns="0" tIns="0" rIns="0" bIns="0" rtlCol="0">
            <a:spAutoFit/>
          </a:bodyPr>
          <a:lstStyle/>
          <a:p>
            <a:pPr algn="ctr"/>
            <a:r>
              <a:rPr lang="ru-RU" sz="700" dirty="0">
                <a:latin typeface="Century Gothic" panose="020B0502020202020204" pitchFamily="34" charset="0"/>
              </a:rPr>
              <a:t>2021 жыл</a:t>
            </a:r>
          </a:p>
        </p:txBody>
      </p:sp>
      <p:sp>
        <p:nvSpPr>
          <p:cNvPr id="105" name="TextBox 104"/>
          <p:cNvSpPr txBox="1"/>
          <p:nvPr/>
        </p:nvSpPr>
        <p:spPr>
          <a:xfrm>
            <a:off x="5926937" y="2427734"/>
            <a:ext cx="648072" cy="107722"/>
          </a:xfrm>
          <a:prstGeom prst="rect">
            <a:avLst/>
          </a:prstGeom>
          <a:noFill/>
        </p:spPr>
        <p:txBody>
          <a:bodyPr wrap="square" lIns="0" tIns="0" rIns="0" bIns="0" rtlCol="0">
            <a:spAutoFit/>
          </a:bodyPr>
          <a:lstStyle/>
          <a:p>
            <a:pPr algn="ctr"/>
            <a:r>
              <a:rPr lang="ru-RU" sz="700" dirty="0">
                <a:latin typeface="Century Gothic" panose="020B0502020202020204" pitchFamily="34" charset="0"/>
              </a:rPr>
              <a:t>* 2022 жыл</a:t>
            </a:r>
          </a:p>
        </p:txBody>
      </p:sp>
      <p:sp>
        <p:nvSpPr>
          <p:cNvPr id="108" name="TextBox 107"/>
          <p:cNvSpPr txBox="1"/>
          <p:nvPr/>
        </p:nvSpPr>
        <p:spPr>
          <a:xfrm>
            <a:off x="7121411" y="2425058"/>
            <a:ext cx="572686" cy="107722"/>
          </a:xfrm>
          <a:prstGeom prst="rect">
            <a:avLst/>
          </a:prstGeom>
          <a:noFill/>
        </p:spPr>
        <p:txBody>
          <a:bodyPr wrap="square" lIns="0" tIns="0" rIns="0" bIns="0" rtlCol="0">
            <a:spAutoFit/>
          </a:bodyPr>
          <a:lstStyle/>
          <a:p>
            <a:pPr algn="ctr"/>
            <a:r>
              <a:rPr lang="ru-RU" sz="700" dirty="0">
                <a:latin typeface="Century Gothic" panose="020B0502020202020204" pitchFamily="34" charset="0"/>
              </a:rPr>
              <a:t>2021 жыл</a:t>
            </a:r>
          </a:p>
        </p:txBody>
      </p:sp>
      <p:sp>
        <p:nvSpPr>
          <p:cNvPr id="109" name="TextBox 108"/>
          <p:cNvSpPr txBox="1"/>
          <p:nvPr/>
        </p:nvSpPr>
        <p:spPr>
          <a:xfrm>
            <a:off x="7943161" y="2427734"/>
            <a:ext cx="648072" cy="107722"/>
          </a:xfrm>
          <a:prstGeom prst="rect">
            <a:avLst/>
          </a:prstGeom>
          <a:noFill/>
        </p:spPr>
        <p:txBody>
          <a:bodyPr wrap="square" lIns="0" tIns="0" rIns="0" bIns="0" rtlCol="0">
            <a:spAutoFit/>
          </a:bodyPr>
          <a:lstStyle/>
          <a:p>
            <a:pPr algn="ctr"/>
            <a:r>
              <a:rPr lang="ru-RU" sz="700" dirty="0">
                <a:latin typeface="Century Gothic" panose="020B0502020202020204" pitchFamily="34" charset="0"/>
              </a:rPr>
              <a:t>* 2022 жыл</a:t>
            </a:r>
          </a:p>
        </p:txBody>
      </p:sp>
      <p:sp>
        <p:nvSpPr>
          <p:cNvPr id="110" name="TextBox 109"/>
          <p:cNvSpPr txBox="1"/>
          <p:nvPr/>
        </p:nvSpPr>
        <p:spPr>
          <a:xfrm>
            <a:off x="653906" y="4369274"/>
            <a:ext cx="572686" cy="107722"/>
          </a:xfrm>
          <a:prstGeom prst="rect">
            <a:avLst/>
          </a:prstGeom>
          <a:noFill/>
        </p:spPr>
        <p:txBody>
          <a:bodyPr wrap="square" lIns="0" tIns="0" rIns="0" bIns="0" rtlCol="0">
            <a:spAutoFit/>
          </a:bodyPr>
          <a:lstStyle/>
          <a:p>
            <a:pPr algn="ctr"/>
            <a:r>
              <a:rPr lang="ru-RU" sz="700" dirty="0">
                <a:latin typeface="Century Gothic" panose="020B0502020202020204" pitchFamily="34" charset="0"/>
              </a:rPr>
              <a:t>2021 жыл</a:t>
            </a:r>
          </a:p>
        </p:txBody>
      </p:sp>
      <p:sp>
        <p:nvSpPr>
          <p:cNvPr id="111" name="TextBox 110"/>
          <p:cNvSpPr txBox="1"/>
          <p:nvPr/>
        </p:nvSpPr>
        <p:spPr>
          <a:xfrm>
            <a:off x="1547664" y="4371950"/>
            <a:ext cx="572686" cy="107722"/>
          </a:xfrm>
          <a:prstGeom prst="rect">
            <a:avLst/>
          </a:prstGeom>
          <a:noFill/>
        </p:spPr>
        <p:txBody>
          <a:bodyPr wrap="square" lIns="0" tIns="0" rIns="0" bIns="0" rtlCol="0">
            <a:spAutoFit/>
          </a:bodyPr>
          <a:lstStyle/>
          <a:p>
            <a:pPr algn="ctr"/>
            <a:r>
              <a:rPr lang="ru-RU" sz="700" dirty="0">
                <a:latin typeface="Century Gothic" panose="020B0502020202020204" pitchFamily="34" charset="0"/>
              </a:rPr>
              <a:t>* 2022 жыл</a:t>
            </a:r>
          </a:p>
        </p:txBody>
      </p:sp>
      <p:sp>
        <p:nvSpPr>
          <p:cNvPr id="106" name="TextBox 105"/>
          <p:cNvSpPr txBox="1"/>
          <p:nvPr/>
        </p:nvSpPr>
        <p:spPr>
          <a:xfrm>
            <a:off x="3563888" y="4371950"/>
            <a:ext cx="572686" cy="107722"/>
          </a:xfrm>
          <a:prstGeom prst="rect">
            <a:avLst/>
          </a:prstGeom>
          <a:noFill/>
        </p:spPr>
        <p:txBody>
          <a:bodyPr wrap="square" lIns="0" tIns="0" rIns="0" bIns="0" rtlCol="0">
            <a:spAutoFit/>
          </a:bodyPr>
          <a:lstStyle/>
          <a:p>
            <a:pPr algn="ctr"/>
            <a:r>
              <a:rPr lang="ru-RU" sz="700" dirty="0">
                <a:latin typeface="Century Gothic" panose="020B0502020202020204" pitchFamily="34" charset="0"/>
              </a:rPr>
              <a:t>* 2022 жыл</a:t>
            </a:r>
          </a:p>
        </p:txBody>
      </p:sp>
      <p:sp>
        <p:nvSpPr>
          <p:cNvPr id="107" name="TextBox 106"/>
          <p:cNvSpPr txBox="1"/>
          <p:nvPr/>
        </p:nvSpPr>
        <p:spPr>
          <a:xfrm>
            <a:off x="2699792" y="4371950"/>
            <a:ext cx="572686" cy="107722"/>
          </a:xfrm>
          <a:prstGeom prst="rect">
            <a:avLst/>
          </a:prstGeom>
          <a:noFill/>
        </p:spPr>
        <p:txBody>
          <a:bodyPr wrap="square" lIns="0" tIns="0" rIns="0" bIns="0" rtlCol="0">
            <a:spAutoFit/>
          </a:bodyPr>
          <a:lstStyle/>
          <a:p>
            <a:pPr algn="ctr"/>
            <a:r>
              <a:rPr lang="ru-RU" sz="700" dirty="0">
                <a:latin typeface="Century Gothic" panose="020B0502020202020204" pitchFamily="34" charset="0"/>
              </a:rPr>
              <a:t>2021 жыл</a:t>
            </a:r>
          </a:p>
        </p:txBody>
      </p:sp>
      <p:sp>
        <p:nvSpPr>
          <p:cNvPr id="121" name="TextBox 120"/>
          <p:cNvSpPr txBox="1"/>
          <p:nvPr/>
        </p:nvSpPr>
        <p:spPr>
          <a:xfrm>
            <a:off x="5148064" y="4371950"/>
            <a:ext cx="572686" cy="107722"/>
          </a:xfrm>
          <a:prstGeom prst="rect">
            <a:avLst/>
          </a:prstGeom>
          <a:noFill/>
        </p:spPr>
        <p:txBody>
          <a:bodyPr wrap="square" lIns="0" tIns="0" rIns="0" bIns="0" rtlCol="0">
            <a:spAutoFit/>
          </a:bodyPr>
          <a:lstStyle/>
          <a:p>
            <a:pPr algn="ctr"/>
            <a:r>
              <a:rPr lang="ru-RU" sz="700" dirty="0">
                <a:latin typeface="Century Gothic" panose="020B0502020202020204" pitchFamily="34" charset="0"/>
              </a:rPr>
              <a:t>2021 жыл</a:t>
            </a:r>
          </a:p>
        </p:txBody>
      </p:sp>
      <p:sp>
        <p:nvSpPr>
          <p:cNvPr id="122" name="TextBox 121"/>
          <p:cNvSpPr txBox="1"/>
          <p:nvPr/>
        </p:nvSpPr>
        <p:spPr>
          <a:xfrm>
            <a:off x="5940152" y="4371950"/>
            <a:ext cx="644694" cy="107722"/>
          </a:xfrm>
          <a:prstGeom prst="rect">
            <a:avLst/>
          </a:prstGeom>
          <a:noFill/>
        </p:spPr>
        <p:txBody>
          <a:bodyPr wrap="square" lIns="0" tIns="0" rIns="0" bIns="0" rtlCol="0">
            <a:spAutoFit/>
          </a:bodyPr>
          <a:lstStyle/>
          <a:p>
            <a:pPr algn="ctr"/>
            <a:r>
              <a:rPr lang="ru-RU" sz="700" dirty="0">
                <a:latin typeface="Century Gothic" panose="020B0502020202020204" pitchFamily="34" charset="0"/>
              </a:rPr>
              <a:t>* 2022 жыл</a:t>
            </a:r>
          </a:p>
        </p:txBody>
      </p:sp>
      <p:sp>
        <p:nvSpPr>
          <p:cNvPr id="127" name="TextBox 126"/>
          <p:cNvSpPr txBox="1"/>
          <p:nvPr/>
        </p:nvSpPr>
        <p:spPr>
          <a:xfrm>
            <a:off x="7164288" y="4371950"/>
            <a:ext cx="572686" cy="107722"/>
          </a:xfrm>
          <a:prstGeom prst="rect">
            <a:avLst/>
          </a:prstGeom>
          <a:noFill/>
        </p:spPr>
        <p:txBody>
          <a:bodyPr wrap="square" lIns="0" tIns="0" rIns="0" bIns="0" rtlCol="0">
            <a:spAutoFit/>
          </a:bodyPr>
          <a:lstStyle/>
          <a:p>
            <a:pPr algn="ctr"/>
            <a:r>
              <a:rPr lang="ru-RU" sz="700" dirty="0">
                <a:latin typeface="Century Gothic" panose="020B0502020202020204" pitchFamily="34" charset="0"/>
              </a:rPr>
              <a:t>2021 жыл</a:t>
            </a:r>
          </a:p>
        </p:txBody>
      </p:sp>
      <p:sp>
        <p:nvSpPr>
          <p:cNvPr id="128" name="TextBox 127"/>
          <p:cNvSpPr txBox="1"/>
          <p:nvPr/>
        </p:nvSpPr>
        <p:spPr>
          <a:xfrm>
            <a:off x="7956376" y="4371950"/>
            <a:ext cx="644694" cy="107722"/>
          </a:xfrm>
          <a:prstGeom prst="rect">
            <a:avLst/>
          </a:prstGeom>
          <a:noFill/>
        </p:spPr>
        <p:txBody>
          <a:bodyPr wrap="square" lIns="0" tIns="0" rIns="0" bIns="0" rtlCol="0">
            <a:spAutoFit/>
          </a:bodyPr>
          <a:lstStyle/>
          <a:p>
            <a:pPr algn="ctr"/>
            <a:r>
              <a:rPr lang="ru-RU" sz="700" dirty="0">
                <a:latin typeface="Century Gothic" panose="020B0502020202020204" pitchFamily="34" charset="0"/>
              </a:rPr>
              <a:t>* 2022 жыл</a:t>
            </a:r>
          </a:p>
        </p:txBody>
      </p:sp>
      <p:sp>
        <p:nvSpPr>
          <p:cNvPr id="125" name="Прямоугольник 124"/>
          <p:cNvSpPr/>
          <p:nvPr/>
        </p:nvSpPr>
        <p:spPr>
          <a:xfrm>
            <a:off x="5434407" y="1237548"/>
            <a:ext cx="679116" cy="230832"/>
          </a:xfrm>
          <a:prstGeom prst="rect">
            <a:avLst/>
          </a:prstGeom>
        </p:spPr>
        <p:txBody>
          <a:bodyPr wrap="square" lIns="72000" rIns="72000">
            <a:spAutoFit/>
          </a:bodyPr>
          <a:lstStyle/>
          <a:p>
            <a:pPr algn="ctr"/>
            <a:r>
              <a:rPr lang="ru-RU" sz="900" b="1" dirty="0">
                <a:solidFill>
                  <a:srgbClr val="00B050"/>
                </a:solidFill>
                <a:latin typeface="Century Gothic" panose="020B0502020202020204" pitchFamily="34" charset="0"/>
              </a:rPr>
              <a:t>+40,7%</a:t>
            </a:r>
          </a:p>
        </p:txBody>
      </p:sp>
      <p:sp>
        <p:nvSpPr>
          <p:cNvPr id="129" name="Прямоугольник 128"/>
          <p:cNvSpPr/>
          <p:nvPr/>
        </p:nvSpPr>
        <p:spPr>
          <a:xfrm>
            <a:off x="1043608" y="3219822"/>
            <a:ext cx="679116" cy="230832"/>
          </a:xfrm>
          <a:prstGeom prst="rect">
            <a:avLst/>
          </a:prstGeom>
        </p:spPr>
        <p:txBody>
          <a:bodyPr wrap="square" lIns="72000" rIns="72000">
            <a:spAutoFit/>
          </a:bodyPr>
          <a:lstStyle/>
          <a:p>
            <a:pPr algn="ctr"/>
            <a:r>
              <a:rPr lang="ru-RU" sz="900" b="1" dirty="0">
                <a:solidFill>
                  <a:srgbClr val="C00000"/>
                </a:solidFill>
                <a:latin typeface="Century Gothic" panose="020B0502020202020204" pitchFamily="34" charset="0"/>
              </a:rPr>
              <a:t>-29,7%</a:t>
            </a:r>
          </a:p>
        </p:txBody>
      </p:sp>
      <p:sp>
        <p:nvSpPr>
          <p:cNvPr id="130" name="Прямоугольник 129"/>
          <p:cNvSpPr/>
          <p:nvPr/>
        </p:nvSpPr>
        <p:spPr>
          <a:xfrm>
            <a:off x="3059832" y="3219822"/>
            <a:ext cx="679116" cy="230832"/>
          </a:xfrm>
          <a:prstGeom prst="rect">
            <a:avLst/>
          </a:prstGeom>
        </p:spPr>
        <p:txBody>
          <a:bodyPr wrap="square" lIns="72000" rIns="72000">
            <a:spAutoFit/>
          </a:bodyPr>
          <a:lstStyle/>
          <a:p>
            <a:pPr algn="ctr"/>
            <a:r>
              <a:rPr lang="ru-RU" sz="900" b="1" dirty="0">
                <a:solidFill>
                  <a:srgbClr val="C00000"/>
                </a:solidFill>
                <a:latin typeface="Century Gothic" panose="020B0502020202020204" pitchFamily="34" charset="0"/>
              </a:rPr>
              <a:t>-36,2%</a:t>
            </a:r>
          </a:p>
        </p:txBody>
      </p:sp>
      <p:sp>
        <p:nvSpPr>
          <p:cNvPr id="132" name="Прямоугольник 131"/>
          <p:cNvSpPr/>
          <p:nvPr/>
        </p:nvSpPr>
        <p:spPr>
          <a:xfrm>
            <a:off x="7524328" y="3147814"/>
            <a:ext cx="679116" cy="230832"/>
          </a:xfrm>
          <a:prstGeom prst="rect">
            <a:avLst/>
          </a:prstGeom>
        </p:spPr>
        <p:txBody>
          <a:bodyPr wrap="square" lIns="72000" rIns="72000">
            <a:spAutoFit/>
          </a:bodyPr>
          <a:lstStyle/>
          <a:p>
            <a:pPr algn="ctr"/>
            <a:r>
              <a:rPr lang="ru-RU" sz="900" b="1" dirty="0">
                <a:solidFill>
                  <a:srgbClr val="C00000"/>
                </a:solidFill>
                <a:latin typeface="Century Gothic" panose="020B0502020202020204" pitchFamily="34" charset="0"/>
              </a:rPr>
              <a:t>-17,0%</a:t>
            </a:r>
          </a:p>
        </p:txBody>
      </p:sp>
      <p:sp>
        <p:nvSpPr>
          <p:cNvPr id="4" name="Прямоугольник 3">
            <a:extLst>
              <a:ext uri="{FF2B5EF4-FFF2-40B4-BE49-F238E27FC236}">
                <a16:creationId xmlns="" xmlns:a16="http://schemas.microsoft.com/office/drawing/2014/main" id="{245413B4-4DC2-B042-C9CE-40021F00A8F7}"/>
              </a:ext>
            </a:extLst>
          </p:cNvPr>
          <p:cNvSpPr/>
          <p:nvPr/>
        </p:nvSpPr>
        <p:spPr>
          <a:xfrm>
            <a:off x="7407754" y="1242649"/>
            <a:ext cx="679116" cy="230832"/>
          </a:xfrm>
          <a:prstGeom prst="rect">
            <a:avLst/>
          </a:prstGeom>
        </p:spPr>
        <p:txBody>
          <a:bodyPr wrap="square" lIns="72000" rIns="72000">
            <a:spAutoFit/>
          </a:bodyPr>
          <a:lstStyle/>
          <a:p>
            <a:pPr algn="ctr"/>
            <a:r>
              <a:rPr lang="ru-RU" sz="900" b="1" dirty="0">
                <a:solidFill>
                  <a:srgbClr val="00B050"/>
                </a:solidFill>
                <a:latin typeface="Century Gothic" panose="020B0502020202020204" pitchFamily="34" charset="0"/>
              </a:rPr>
              <a:t>+33,5%</a:t>
            </a:r>
          </a:p>
        </p:txBody>
      </p:sp>
      <p:sp>
        <p:nvSpPr>
          <p:cNvPr id="6" name="Прямоугольник 5">
            <a:extLst>
              <a:ext uri="{FF2B5EF4-FFF2-40B4-BE49-F238E27FC236}">
                <a16:creationId xmlns="" xmlns:a16="http://schemas.microsoft.com/office/drawing/2014/main" id="{1E08C0FA-539D-ECDE-2B23-07B80C7B1758}"/>
              </a:ext>
            </a:extLst>
          </p:cNvPr>
          <p:cNvSpPr/>
          <p:nvPr/>
        </p:nvSpPr>
        <p:spPr>
          <a:xfrm>
            <a:off x="1023126" y="1281766"/>
            <a:ext cx="679116" cy="230832"/>
          </a:xfrm>
          <a:prstGeom prst="rect">
            <a:avLst/>
          </a:prstGeom>
        </p:spPr>
        <p:txBody>
          <a:bodyPr wrap="square" lIns="72000" rIns="72000">
            <a:spAutoFit/>
          </a:bodyPr>
          <a:lstStyle/>
          <a:p>
            <a:pPr algn="ctr"/>
            <a:r>
              <a:rPr lang="ru-RU" sz="900" b="1" dirty="0">
                <a:solidFill>
                  <a:srgbClr val="00B050"/>
                </a:solidFill>
                <a:latin typeface="Century Gothic" panose="020B0502020202020204" pitchFamily="34" charset="0"/>
              </a:rPr>
              <a:t>+20,9%</a:t>
            </a:r>
          </a:p>
        </p:txBody>
      </p:sp>
      <p:sp>
        <p:nvSpPr>
          <p:cNvPr id="9" name="Прямоугольник 8">
            <a:extLst>
              <a:ext uri="{FF2B5EF4-FFF2-40B4-BE49-F238E27FC236}">
                <a16:creationId xmlns="" xmlns:a16="http://schemas.microsoft.com/office/drawing/2014/main" id="{A61C5A13-6578-2FB5-AED3-1D2D77733495}"/>
              </a:ext>
            </a:extLst>
          </p:cNvPr>
          <p:cNvSpPr/>
          <p:nvPr/>
        </p:nvSpPr>
        <p:spPr>
          <a:xfrm>
            <a:off x="3150487" y="1281123"/>
            <a:ext cx="679116" cy="230832"/>
          </a:xfrm>
          <a:prstGeom prst="rect">
            <a:avLst/>
          </a:prstGeom>
        </p:spPr>
        <p:txBody>
          <a:bodyPr wrap="square" lIns="72000" rIns="72000">
            <a:spAutoFit/>
          </a:bodyPr>
          <a:lstStyle/>
          <a:p>
            <a:pPr algn="ctr"/>
            <a:r>
              <a:rPr lang="ru-RU" sz="900" b="1" dirty="0">
                <a:solidFill>
                  <a:srgbClr val="C00000"/>
                </a:solidFill>
                <a:latin typeface="Century Gothic" panose="020B0502020202020204" pitchFamily="34" charset="0"/>
              </a:rPr>
              <a:t>-26,9%</a:t>
            </a:r>
          </a:p>
        </p:txBody>
      </p:sp>
      <p:sp>
        <p:nvSpPr>
          <p:cNvPr id="10" name="Прямоугольник 9">
            <a:extLst>
              <a:ext uri="{FF2B5EF4-FFF2-40B4-BE49-F238E27FC236}">
                <a16:creationId xmlns="" xmlns:a16="http://schemas.microsoft.com/office/drawing/2014/main" id="{BA760ABE-ED4B-A6C3-7A3D-9A2635DE6EA2}"/>
              </a:ext>
            </a:extLst>
          </p:cNvPr>
          <p:cNvSpPr/>
          <p:nvPr/>
        </p:nvSpPr>
        <p:spPr>
          <a:xfrm>
            <a:off x="5458703" y="3151404"/>
            <a:ext cx="679116" cy="230832"/>
          </a:xfrm>
          <a:prstGeom prst="rect">
            <a:avLst/>
          </a:prstGeom>
        </p:spPr>
        <p:txBody>
          <a:bodyPr wrap="square" lIns="72000" rIns="72000">
            <a:spAutoFit/>
          </a:bodyPr>
          <a:lstStyle/>
          <a:p>
            <a:pPr algn="ctr"/>
            <a:r>
              <a:rPr lang="ru-RU" sz="900" b="1" dirty="0">
                <a:solidFill>
                  <a:srgbClr val="00B050"/>
                </a:solidFill>
                <a:latin typeface="Century Gothic" panose="020B0502020202020204" pitchFamily="34" charset="0"/>
              </a:rPr>
              <a:t>+17,2%</a:t>
            </a:r>
          </a:p>
        </p:txBody>
      </p:sp>
    </p:spTree>
    <p:extLst>
      <p:ext uri="{BB962C8B-B14F-4D97-AF65-F5344CB8AC3E}">
        <p14:creationId xmlns="" xmlns:p14="http://schemas.microsoft.com/office/powerpoint/2010/main" val="3982776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217610" y="149283"/>
            <a:ext cx="6658646" cy="682320"/>
          </a:xfrm>
        </p:spPr>
        <p:txBody>
          <a:bodyPr anchor="t">
            <a:noAutofit/>
          </a:bodyPr>
          <a:lstStyle/>
          <a:p>
            <a:r>
              <a:rPr lang="ru-RU" sz="2100" b="1" dirty="0">
                <a:solidFill>
                  <a:schemeClr val="tx1"/>
                </a:solidFill>
                <a:latin typeface="Arial Narrow" panose="020B0606020202030204" pitchFamily="34" charset="0"/>
              </a:rPr>
              <a:t>1.3 ШҚО бойынша ШОБ-ті қаржыландырудың нүктелік өңірлік бағдарламасы</a:t>
            </a:r>
          </a:p>
        </p:txBody>
      </p:sp>
      <p:sp>
        <p:nvSpPr>
          <p:cNvPr id="10" name="Номер слайда 1"/>
          <p:cNvSpPr>
            <a:spLocks noGrp="1"/>
          </p:cNvSpPr>
          <p:nvPr>
            <p:ph type="sldNum" sz="quarter" idx="12"/>
          </p:nvPr>
        </p:nvSpPr>
        <p:spPr>
          <a:xfrm>
            <a:off x="8316416" y="4731990"/>
            <a:ext cx="490314" cy="273844"/>
          </a:xfrm>
        </p:spPr>
        <p:txBody>
          <a:bodyPr/>
          <a:lstStyle/>
          <a:p>
            <a:fld id="{2BFBE491-5EF2-4275-9C8C-803B79656BAF}" type="slidenum">
              <a:rPr lang="ru-RU" smtClean="0"/>
              <a:pPr/>
              <a:t>9</a:t>
            </a:fld>
            <a:endParaRPr lang="ru-RU" dirty="0"/>
          </a:p>
        </p:txBody>
      </p:sp>
      <p:graphicFrame>
        <p:nvGraphicFramePr>
          <p:cNvPr id="11" name="Таблица 10"/>
          <p:cNvGraphicFramePr>
            <a:graphicFrameLocks noGrp="1"/>
          </p:cNvGraphicFramePr>
          <p:nvPr>
            <p:extLst>
              <p:ext uri="{D42A27DB-BD31-4B8C-83A1-F6EECF244321}">
                <p14:modId xmlns="" xmlns:p14="http://schemas.microsoft.com/office/powerpoint/2010/main" val="1702594523"/>
              </p:ext>
            </p:extLst>
          </p:nvPr>
        </p:nvGraphicFramePr>
        <p:xfrm>
          <a:off x="1276481" y="1275606"/>
          <a:ext cx="6319855" cy="2308691"/>
        </p:xfrm>
        <a:graphic>
          <a:graphicData uri="http://schemas.openxmlformats.org/drawingml/2006/table">
            <a:tbl>
              <a:tblPr/>
              <a:tblGrid>
                <a:gridCol w="1680593">
                  <a:extLst>
                    <a:ext uri="{9D8B030D-6E8A-4147-A177-3AD203B41FA5}">
                      <a16:colId xmlns="" xmlns:a16="http://schemas.microsoft.com/office/drawing/2014/main" val="2477682908"/>
                    </a:ext>
                  </a:extLst>
                </a:gridCol>
                <a:gridCol w="649710">
                  <a:extLst>
                    <a:ext uri="{9D8B030D-6E8A-4147-A177-3AD203B41FA5}">
                      <a16:colId xmlns="" xmlns:a16="http://schemas.microsoft.com/office/drawing/2014/main" val="3727686455"/>
                    </a:ext>
                  </a:extLst>
                </a:gridCol>
                <a:gridCol w="1234419">
                  <a:extLst>
                    <a:ext uri="{9D8B030D-6E8A-4147-A177-3AD203B41FA5}">
                      <a16:colId xmlns="" xmlns:a16="http://schemas.microsoft.com/office/drawing/2014/main" val="80134317"/>
                    </a:ext>
                  </a:extLst>
                </a:gridCol>
                <a:gridCol w="1383144">
                  <a:extLst>
                    <a:ext uri="{9D8B030D-6E8A-4147-A177-3AD203B41FA5}">
                      <a16:colId xmlns="" xmlns:a16="http://schemas.microsoft.com/office/drawing/2014/main" val="1629312190"/>
                    </a:ext>
                  </a:extLst>
                </a:gridCol>
                <a:gridCol w="1371989">
                  <a:extLst>
                    <a:ext uri="{9D8B030D-6E8A-4147-A177-3AD203B41FA5}">
                      <a16:colId xmlns="" xmlns:a16="http://schemas.microsoft.com/office/drawing/2014/main" val="679429471"/>
                    </a:ext>
                  </a:extLst>
                </a:gridCol>
              </a:tblGrid>
              <a:tr h="519072">
                <a:tc>
                  <a:txBody>
                    <a:bodyPr/>
                    <a:lstStyle>
                      <a:lvl1pPr marL="0" algn="l" defTabSz="914400" rtl="0" eaLnBrk="1" latinLnBrk="0" hangingPunct="1">
                        <a:defRPr sz="1800" kern="1200">
                          <a:solidFill>
                            <a:schemeClr val="dk1"/>
                          </a:solidFill>
                          <a:latin typeface="Century Gothic"/>
                          <a:ea typeface="Arial"/>
                          <a:cs typeface="Arial"/>
                        </a:defRPr>
                      </a:lvl1pPr>
                      <a:lvl2pPr marL="457200" algn="l" defTabSz="914400" rtl="0" eaLnBrk="1" latinLnBrk="0" hangingPunct="1">
                        <a:defRPr sz="1800" kern="1200">
                          <a:solidFill>
                            <a:schemeClr val="dk1"/>
                          </a:solidFill>
                          <a:latin typeface="Century Gothic"/>
                          <a:ea typeface="Arial"/>
                          <a:cs typeface="Arial"/>
                        </a:defRPr>
                      </a:lvl2pPr>
                      <a:lvl3pPr marL="914400" algn="l" defTabSz="914400" rtl="0" eaLnBrk="1" latinLnBrk="0" hangingPunct="1">
                        <a:defRPr sz="1800" kern="1200">
                          <a:solidFill>
                            <a:schemeClr val="dk1"/>
                          </a:solidFill>
                          <a:latin typeface="Century Gothic"/>
                          <a:ea typeface="Arial"/>
                          <a:cs typeface="Arial"/>
                        </a:defRPr>
                      </a:lvl3pPr>
                      <a:lvl4pPr marL="1371600" algn="l" defTabSz="914400" rtl="0" eaLnBrk="1" latinLnBrk="0" hangingPunct="1">
                        <a:defRPr sz="1800" kern="1200">
                          <a:solidFill>
                            <a:schemeClr val="dk1"/>
                          </a:solidFill>
                          <a:latin typeface="Century Gothic"/>
                          <a:ea typeface="Arial"/>
                          <a:cs typeface="Arial"/>
                        </a:defRPr>
                      </a:lvl4pPr>
                      <a:lvl5pPr marL="1828800" algn="l" defTabSz="914400" rtl="0" eaLnBrk="1" latinLnBrk="0" hangingPunct="1">
                        <a:defRPr sz="1800" kern="1200">
                          <a:solidFill>
                            <a:schemeClr val="dk1"/>
                          </a:solidFill>
                          <a:latin typeface="Century Gothic"/>
                          <a:ea typeface="Arial"/>
                          <a:cs typeface="Arial"/>
                        </a:defRPr>
                      </a:lvl5pPr>
                      <a:lvl6pPr marL="2286000" algn="l" defTabSz="914400" rtl="0" eaLnBrk="1" latinLnBrk="0" hangingPunct="1">
                        <a:defRPr sz="1800" kern="1200">
                          <a:solidFill>
                            <a:schemeClr val="dk1"/>
                          </a:solidFill>
                          <a:latin typeface="Century Gothic"/>
                          <a:ea typeface="Arial"/>
                          <a:cs typeface="Arial"/>
                        </a:defRPr>
                      </a:lvl6pPr>
                      <a:lvl7pPr marL="2743200" algn="l" defTabSz="914400" rtl="0" eaLnBrk="1" latinLnBrk="0" hangingPunct="1">
                        <a:defRPr sz="1800" kern="1200">
                          <a:solidFill>
                            <a:schemeClr val="dk1"/>
                          </a:solidFill>
                          <a:latin typeface="Century Gothic"/>
                          <a:ea typeface="Arial"/>
                          <a:cs typeface="Arial"/>
                        </a:defRPr>
                      </a:lvl7pPr>
                      <a:lvl8pPr marL="3200400" algn="l" defTabSz="914400" rtl="0" eaLnBrk="1" latinLnBrk="0" hangingPunct="1">
                        <a:defRPr sz="1800" kern="1200">
                          <a:solidFill>
                            <a:schemeClr val="dk1"/>
                          </a:solidFill>
                          <a:latin typeface="Century Gothic"/>
                          <a:ea typeface="Arial"/>
                          <a:cs typeface="Arial"/>
                        </a:defRPr>
                      </a:lvl8pPr>
                      <a:lvl9pPr marL="3657600" algn="l" defTabSz="914400" rtl="0" eaLnBrk="1" latinLnBrk="0" hangingPunct="1">
                        <a:defRPr sz="1800" kern="1200">
                          <a:solidFill>
                            <a:schemeClr val="dk1"/>
                          </a:solidFill>
                          <a:latin typeface="Century Gothic"/>
                          <a:ea typeface="Arial"/>
                          <a:cs typeface="Arial"/>
                        </a:defRPr>
                      </a:lvl9pPr>
                    </a:lstStyle>
                    <a:p>
                      <a:pPr algn="ctr" fontAlgn="ctr"/>
                      <a:r>
                        <a:rPr lang="ru-RU" sz="1000" b="1" u="none" strike="noStrike" dirty="0" smtClean="0">
                          <a:solidFill>
                            <a:schemeClr val="bg1"/>
                          </a:solidFill>
                          <a:effectLst/>
                          <a:latin typeface="Century Gothic" panose="020B0502020202020204" pitchFamily="34" charset="0"/>
                        </a:rPr>
                        <a:t>НӨБ</a:t>
                      </a:r>
                      <a:endParaRPr lang="ru-RU" sz="1000" b="1" i="0" u="none" strike="noStrike" dirty="0">
                        <a:solidFill>
                          <a:schemeClr val="bg1"/>
                        </a:solidFill>
                        <a:effectLst/>
                        <a:latin typeface="Century Gothic" panose="020B0502020202020204" pitchFamily="34" charset="0"/>
                      </a:endParaRPr>
                    </a:p>
                  </a:txBody>
                  <a:tcPr marL="7144" marR="7144" marT="7144"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solidFill>
                  </a:tcPr>
                </a:tc>
                <a:tc>
                  <a:txBody>
                    <a:bodyPr/>
                    <a:lstStyle>
                      <a:lvl1pPr marL="0" algn="l" defTabSz="914400" rtl="0" eaLnBrk="1" latinLnBrk="0" hangingPunct="1">
                        <a:defRPr sz="1800" kern="1200">
                          <a:solidFill>
                            <a:schemeClr val="dk1"/>
                          </a:solidFill>
                          <a:latin typeface="Century Gothic"/>
                          <a:ea typeface="Arial"/>
                          <a:cs typeface="Arial"/>
                        </a:defRPr>
                      </a:lvl1pPr>
                      <a:lvl2pPr marL="457200" algn="l" defTabSz="914400" rtl="0" eaLnBrk="1" latinLnBrk="0" hangingPunct="1">
                        <a:defRPr sz="1800" kern="1200">
                          <a:solidFill>
                            <a:schemeClr val="dk1"/>
                          </a:solidFill>
                          <a:latin typeface="Century Gothic"/>
                          <a:ea typeface="Arial"/>
                          <a:cs typeface="Arial"/>
                        </a:defRPr>
                      </a:lvl2pPr>
                      <a:lvl3pPr marL="914400" algn="l" defTabSz="914400" rtl="0" eaLnBrk="1" latinLnBrk="0" hangingPunct="1">
                        <a:defRPr sz="1800" kern="1200">
                          <a:solidFill>
                            <a:schemeClr val="dk1"/>
                          </a:solidFill>
                          <a:latin typeface="Century Gothic"/>
                          <a:ea typeface="Arial"/>
                          <a:cs typeface="Arial"/>
                        </a:defRPr>
                      </a:lvl3pPr>
                      <a:lvl4pPr marL="1371600" algn="l" defTabSz="914400" rtl="0" eaLnBrk="1" latinLnBrk="0" hangingPunct="1">
                        <a:defRPr sz="1800" kern="1200">
                          <a:solidFill>
                            <a:schemeClr val="dk1"/>
                          </a:solidFill>
                          <a:latin typeface="Century Gothic"/>
                          <a:ea typeface="Arial"/>
                          <a:cs typeface="Arial"/>
                        </a:defRPr>
                      </a:lvl4pPr>
                      <a:lvl5pPr marL="1828800" algn="l" defTabSz="914400" rtl="0" eaLnBrk="1" latinLnBrk="0" hangingPunct="1">
                        <a:defRPr sz="1800" kern="1200">
                          <a:solidFill>
                            <a:schemeClr val="dk1"/>
                          </a:solidFill>
                          <a:latin typeface="Century Gothic"/>
                          <a:ea typeface="Arial"/>
                          <a:cs typeface="Arial"/>
                        </a:defRPr>
                      </a:lvl5pPr>
                      <a:lvl6pPr marL="2286000" algn="l" defTabSz="914400" rtl="0" eaLnBrk="1" latinLnBrk="0" hangingPunct="1">
                        <a:defRPr sz="1800" kern="1200">
                          <a:solidFill>
                            <a:schemeClr val="dk1"/>
                          </a:solidFill>
                          <a:latin typeface="Century Gothic"/>
                          <a:ea typeface="Arial"/>
                          <a:cs typeface="Arial"/>
                        </a:defRPr>
                      </a:lvl6pPr>
                      <a:lvl7pPr marL="2743200" algn="l" defTabSz="914400" rtl="0" eaLnBrk="1" latinLnBrk="0" hangingPunct="1">
                        <a:defRPr sz="1800" kern="1200">
                          <a:solidFill>
                            <a:schemeClr val="dk1"/>
                          </a:solidFill>
                          <a:latin typeface="Century Gothic"/>
                          <a:ea typeface="Arial"/>
                          <a:cs typeface="Arial"/>
                        </a:defRPr>
                      </a:lvl7pPr>
                      <a:lvl8pPr marL="3200400" algn="l" defTabSz="914400" rtl="0" eaLnBrk="1" latinLnBrk="0" hangingPunct="1">
                        <a:defRPr sz="1800" kern="1200">
                          <a:solidFill>
                            <a:schemeClr val="dk1"/>
                          </a:solidFill>
                          <a:latin typeface="Century Gothic"/>
                          <a:ea typeface="Arial"/>
                          <a:cs typeface="Arial"/>
                        </a:defRPr>
                      </a:lvl8pPr>
                      <a:lvl9pPr marL="3657600" algn="l" defTabSz="914400" rtl="0" eaLnBrk="1" latinLnBrk="0" hangingPunct="1">
                        <a:defRPr sz="1800" kern="1200">
                          <a:solidFill>
                            <a:schemeClr val="dk1"/>
                          </a:solidFill>
                          <a:latin typeface="Century Gothic"/>
                          <a:ea typeface="Arial"/>
                          <a:cs typeface="Arial"/>
                        </a:defRPr>
                      </a:lvl9pPr>
                    </a:lstStyle>
                    <a:p>
                      <a:pPr algn="ctr" fontAlgn="ctr"/>
                      <a:r>
                        <a:rPr lang="ru-RU" sz="1000" b="1" u="none" strike="noStrike" dirty="0">
                          <a:solidFill>
                            <a:schemeClr val="bg1"/>
                          </a:solidFill>
                          <a:effectLst/>
                          <a:latin typeface="Century Gothic" panose="020B0502020202020204" pitchFamily="34" charset="0"/>
                        </a:rPr>
                        <a:t>Жыл</a:t>
                      </a:r>
                      <a:endParaRPr lang="ru-RU" sz="1000" b="1" i="0" u="none" strike="noStrike" dirty="0">
                        <a:solidFill>
                          <a:schemeClr val="bg1"/>
                        </a:solidFill>
                        <a:effectLst/>
                        <a:latin typeface="Century Gothic" panose="020B0502020202020204" pitchFamily="34" charset="0"/>
                      </a:endParaRPr>
                    </a:p>
                  </a:txBody>
                  <a:tcPr marL="7144" marR="7144" marT="7144"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solidFill>
                  </a:tcPr>
                </a:tc>
                <a:tc>
                  <a:txBody>
                    <a:bodyPr/>
                    <a:lstStyle>
                      <a:lvl1pPr marL="0" algn="l" defTabSz="914400" rtl="0" eaLnBrk="1" latinLnBrk="0" hangingPunct="1">
                        <a:defRPr sz="1800" kern="1200">
                          <a:solidFill>
                            <a:schemeClr val="dk1"/>
                          </a:solidFill>
                          <a:latin typeface="Century Gothic"/>
                          <a:ea typeface="Arial"/>
                          <a:cs typeface="Arial"/>
                        </a:defRPr>
                      </a:lvl1pPr>
                      <a:lvl2pPr marL="457200" algn="l" defTabSz="914400" rtl="0" eaLnBrk="1" latinLnBrk="0" hangingPunct="1">
                        <a:defRPr sz="1800" kern="1200">
                          <a:solidFill>
                            <a:schemeClr val="dk1"/>
                          </a:solidFill>
                          <a:latin typeface="Century Gothic"/>
                          <a:ea typeface="Arial"/>
                          <a:cs typeface="Arial"/>
                        </a:defRPr>
                      </a:lvl2pPr>
                      <a:lvl3pPr marL="914400" algn="l" defTabSz="914400" rtl="0" eaLnBrk="1" latinLnBrk="0" hangingPunct="1">
                        <a:defRPr sz="1800" kern="1200">
                          <a:solidFill>
                            <a:schemeClr val="dk1"/>
                          </a:solidFill>
                          <a:latin typeface="Century Gothic"/>
                          <a:ea typeface="Arial"/>
                          <a:cs typeface="Arial"/>
                        </a:defRPr>
                      </a:lvl3pPr>
                      <a:lvl4pPr marL="1371600" algn="l" defTabSz="914400" rtl="0" eaLnBrk="1" latinLnBrk="0" hangingPunct="1">
                        <a:defRPr sz="1800" kern="1200">
                          <a:solidFill>
                            <a:schemeClr val="dk1"/>
                          </a:solidFill>
                          <a:latin typeface="Century Gothic"/>
                          <a:ea typeface="Arial"/>
                          <a:cs typeface="Arial"/>
                        </a:defRPr>
                      </a:lvl4pPr>
                      <a:lvl5pPr marL="1828800" algn="l" defTabSz="914400" rtl="0" eaLnBrk="1" latinLnBrk="0" hangingPunct="1">
                        <a:defRPr sz="1800" kern="1200">
                          <a:solidFill>
                            <a:schemeClr val="dk1"/>
                          </a:solidFill>
                          <a:latin typeface="Century Gothic"/>
                          <a:ea typeface="Arial"/>
                          <a:cs typeface="Arial"/>
                        </a:defRPr>
                      </a:lvl5pPr>
                      <a:lvl6pPr marL="2286000" algn="l" defTabSz="914400" rtl="0" eaLnBrk="1" latinLnBrk="0" hangingPunct="1">
                        <a:defRPr sz="1800" kern="1200">
                          <a:solidFill>
                            <a:schemeClr val="dk1"/>
                          </a:solidFill>
                          <a:latin typeface="Century Gothic"/>
                          <a:ea typeface="Arial"/>
                          <a:cs typeface="Arial"/>
                        </a:defRPr>
                      </a:lvl6pPr>
                      <a:lvl7pPr marL="2743200" algn="l" defTabSz="914400" rtl="0" eaLnBrk="1" latinLnBrk="0" hangingPunct="1">
                        <a:defRPr sz="1800" kern="1200">
                          <a:solidFill>
                            <a:schemeClr val="dk1"/>
                          </a:solidFill>
                          <a:latin typeface="Century Gothic"/>
                          <a:ea typeface="Arial"/>
                          <a:cs typeface="Arial"/>
                        </a:defRPr>
                      </a:lvl7pPr>
                      <a:lvl8pPr marL="3200400" algn="l" defTabSz="914400" rtl="0" eaLnBrk="1" latinLnBrk="0" hangingPunct="1">
                        <a:defRPr sz="1800" kern="1200">
                          <a:solidFill>
                            <a:schemeClr val="dk1"/>
                          </a:solidFill>
                          <a:latin typeface="Century Gothic"/>
                          <a:ea typeface="Arial"/>
                          <a:cs typeface="Arial"/>
                        </a:defRPr>
                      </a:lvl8pPr>
                      <a:lvl9pPr marL="3657600" algn="l" defTabSz="914400" rtl="0" eaLnBrk="1" latinLnBrk="0" hangingPunct="1">
                        <a:defRPr sz="1800" kern="1200">
                          <a:solidFill>
                            <a:schemeClr val="dk1"/>
                          </a:solidFill>
                          <a:latin typeface="Century Gothic"/>
                          <a:ea typeface="Arial"/>
                          <a:cs typeface="Arial"/>
                        </a:defRPr>
                      </a:lvl9pPr>
                    </a:lstStyle>
                    <a:p>
                      <a:pPr algn="ctr" fontAlgn="ctr"/>
                      <a:r>
                        <a:rPr lang="ru-RU" sz="1000" b="1" u="none" strike="noStrike" baseline="0" dirty="0" err="1" smtClean="0">
                          <a:solidFill>
                            <a:schemeClr val="bg1"/>
                          </a:solidFill>
                          <a:effectLst/>
                          <a:latin typeface="Century Gothic" panose="020B0502020202020204" pitchFamily="34" charset="0"/>
                        </a:rPr>
                        <a:t>жАО</a:t>
                      </a:r>
                      <a:r>
                        <a:rPr lang="ru-RU" sz="1000" b="1" u="none" strike="noStrike" baseline="0" dirty="0" smtClean="0">
                          <a:solidFill>
                            <a:schemeClr val="bg1"/>
                          </a:solidFill>
                          <a:effectLst/>
                          <a:latin typeface="Century Gothic" panose="020B0502020202020204" pitchFamily="34" charset="0"/>
                        </a:rPr>
                        <a:t> </a:t>
                      </a:r>
                      <a:r>
                        <a:rPr lang="ru-RU" sz="1000" b="1" u="none" strike="noStrike" baseline="0" dirty="0" err="1" smtClean="0">
                          <a:solidFill>
                            <a:schemeClr val="bg1"/>
                          </a:solidFill>
                          <a:effectLst/>
                          <a:latin typeface="Century Gothic" panose="020B0502020202020204" pitchFamily="34" charset="0"/>
                        </a:rPr>
                        <a:t>бөлген </a:t>
                      </a:r>
                      <a:r>
                        <a:rPr lang="ru-RU" sz="1000" b="1" u="none" strike="noStrike" baseline="0" dirty="0">
                          <a:solidFill>
                            <a:schemeClr val="bg1"/>
                          </a:solidFill>
                          <a:effectLst/>
                          <a:latin typeface="Century Gothic" panose="020B0502020202020204" pitchFamily="34" charset="0"/>
                        </a:rPr>
                        <a:t>сома, млн теңге</a:t>
                      </a:r>
                      <a:endParaRPr lang="ru-RU" sz="1000" b="1" i="0" u="none" strike="noStrike" dirty="0">
                        <a:solidFill>
                          <a:schemeClr val="bg1"/>
                        </a:solidFill>
                        <a:effectLst/>
                        <a:latin typeface="Century Gothic" panose="020B0502020202020204" pitchFamily="34" charset="0"/>
                      </a:endParaRPr>
                    </a:p>
                  </a:txBody>
                  <a:tcPr marL="7144" marR="7144" marT="7144"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solidFill>
                  </a:tcPr>
                </a:tc>
                <a:tc>
                  <a:txBody>
                    <a:bodyPr/>
                    <a:lstStyle>
                      <a:lvl1pPr marL="0" algn="l" defTabSz="914400" rtl="0" eaLnBrk="1" latinLnBrk="0" hangingPunct="1">
                        <a:defRPr sz="1800" kern="1200">
                          <a:solidFill>
                            <a:schemeClr val="dk1"/>
                          </a:solidFill>
                          <a:latin typeface="Century Gothic"/>
                          <a:ea typeface="Arial"/>
                          <a:cs typeface="Arial"/>
                        </a:defRPr>
                      </a:lvl1pPr>
                      <a:lvl2pPr marL="457200" algn="l" defTabSz="914400" rtl="0" eaLnBrk="1" latinLnBrk="0" hangingPunct="1">
                        <a:defRPr sz="1800" kern="1200">
                          <a:solidFill>
                            <a:schemeClr val="dk1"/>
                          </a:solidFill>
                          <a:latin typeface="Century Gothic"/>
                          <a:ea typeface="Arial"/>
                          <a:cs typeface="Arial"/>
                        </a:defRPr>
                      </a:lvl2pPr>
                      <a:lvl3pPr marL="914400" algn="l" defTabSz="914400" rtl="0" eaLnBrk="1" latinLnBrk="0" hangingPunct="1">
                        <a:defRPr sz="1800" kern="1200">
                          <a:solidFill>
                            <a:schemeClr val="dk1"/>
                          </a:solidFill>
                          <a:latin typeface="Century Gothic"/>
                          <a:ea typeface="Arial"/>
                          <a:cs typeface="Arial"/>
                        </a:defRPr>
                      </a:lvl3pPr>
                      <a:lvl4pPr marL="1371600" algn="l" defTabSz="914400" rtl="0" eaLnBrk="1" latinLnBrk="0" hangingPunct="1">
                        <a:defRPr sz="1800" kern="1200">
                          <a:solidFill>
                            <a:schemeClr val="dk1"/>
                          </a:solidFill>
                          <a:latin typeface="Century Gothic"/>
                          <a:ea typeface="Arial"/>
                          <a:cs typeface="Arial"/>
                        </a:defRPr>
                      </a:lvl4pPr>
                      <a:lvl5pPr marL="1828800" algn="l" defTabSz="914400" rtl="0" eaLnBrk="1" latinLnBrk="0" hangingPunct="1">
                        <a:defRPr sz="1800" kern="1200">
                          <a:solidFill>
                            <a:schemeClr val="dk1"/>
                          </a:solidFill>
                          <a:latin typeface="Century Gothic"/>
                          <a:ea typeface="Arial"/>
                          <a:cs typeface="Arial"/>
                        </a:defRPr>
                      </a:lvl5pPr>
                      <a:lvl6pPr marL="2286000" algn="l" defTabSz="914400" rtl="0" eaLnBrk="1" latinLnBrk="0" hangingPunct="1">
                        <a:defRPr sz="1800" kern="1200">
                          <a:solidFill>
                            <a:schemeClr val="dk1"/>
                          </a:solidFill>
                          <a:latin typeface="Century Gothic"/>
                          <a:ea typeface="Arial"/>
                          <a:cs typeface="Arial"/>
                        </a:defRPr>
                      </a:lvl6pPr>
                      <a:lvl7pPr marL="2743200" algn="l" defTabSz="914400" rtl="0" eaLnBrk="1" latinLnBrk="0" hangingPunct="1">
                        <a:defRPr sz="1800" kern="1200">
                          <a:solidFill>
                            <a:schemeClr val="dk1"/>
                          </a:solidFill>
                          <a:latin typeface="Century Gothic"/>
                          <a:ea typeface="Arial"/>
                          <a:cs typeface="Arial"/>
                        </a:defRPr>
                      </a:lvl7pPr>
                      <a:lvl8pPr marL="3200400" algn="l" defTabSz="914400" rtl="0" eaLnBrk="1" latinLnBrk="0" hangingPunct="1">
                        <a:defRPr sz="1800" kern="1200">
                          <a:solidFill>
                            <a:schemeClr val="dk1"/>
                          </a:solidFill>
                          <a:latin typeface="Century Gothic"/>
                          <a:ea typeface="Arial"/>
                          <a:cs typeface="Arial"/>
                        </a:defRPr>
                      </a:lvl8pPr>
                      <a:lvl9pPr marL="3657600" algn="l" defTabSz="914400" rtl="0" eaLnBrk="1" latinLnBrk="0" hangingPunct="1">
                        <a:defRPr sz="1800" kern="1200">
                          <a:solidFill>
                            <a:schemeClr val="dk1"/>
                          </a:solidFill>
                          <a:latin typeface="Century Gothic"/>
                          <a:ea typeface="Arial"/>
                          <a:cs typeface="Arial"/>
                        </a:defRPr>
                      </a:lvl9pPr>
                    </a:lstStyle>
                    <a:p>
                      <a:pPr algn="ctr" fontAlgn="ctr"/>
                      <a:r>
                        <a:rPr lang="ru-RU" sz="1000" b="1" u="none" strike="noStrike" dirty="0">
                          <a:solidFill>
                            <a:schemeClr val="bg1"/>
                          </a:solidFill>
                          <a:effectLst/>
                          <a:latin typeface="Century Gothic" panose="020B0502020202020204" pitchFamily="34" charset="0"/>
                        </a:rPr>
                        <a:t>Қор бөлген сома, млн теңге</a:t>
                      </a:r>
                      <a:endParaRPr lang="ru-RU" sz="1000" b="1" i="0" u="none" strike="noStrike" dirty="0">
                        <a:solidFill>
                          <a:schemeClr val="bg1"/>
                        </a:solidFill>
                        <a:effectLst/>
                        <a:latin typeface="Century Gothic" panose="020B0502020202020204" pitchFamily="34" charset="0"/>
                      </a:endParaRPr>
                    </a:p>
                  </a:txBody>
                  <a:tcPr marL="7144" marR="7144" marT="7144"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solidFill>
                  </a:tcPr>
                </a:tc>
                <a:tc>
                  <a:txBody>
                    <a:bodyPr/>
                    <a:lstStyle>
                      <a:lvl1pPr marL="0" algn="l" defTabSz="914400" rtl="0" eaLnBrk="1" latinLnBrk="0" hangingPunct="1">
                        <a:defRPr sz="1800" kern="1200">
                          <a:solidFill>
                            <a:schemeClr val="dk1"/>
                          </a:solidFill>
                          <a:latin typeface="Century Gothic"/>
                          <a:ea typeface="Arial"/>
                          <a:cs typeface="Arial"/>
                        </a:defRPr>
                      </a:lvl1pPr>
                      <a:lvl2pPr marL="457200" algn="l" defTabSz="914400" rtl="0" eaLnBrk="1" latinLnBrk="0" hangingPunct="1">
                        <a:defRPr sz="1800" kern="1200">
                          <a:solidFill>
                            <a:schemeClr val="dk1"/>
                          </a:solidFill>
                          <a:latin typeface="Century Gothic"/>
                          <a:ea typeface="Arial"/>
                          <a:cs typeface="Arial"/>
                        </a:defRPr>
                      </a:lvl2pPr>
                      <a:lvl3pPr marL="914400" algn="l" defTabSz="914400" rtl="0" eaLnBrk="1" latinLnBrk="0" hangingPunct="1">
                        <a:defRPr sz="1800" kern="1200">
                          <a:solidFill>
                            <a:schemeClr val="dk1"/>
                          </a:solidFill>
                          <a:latin typeface="Century Gothic"/>
                          <a:ea typeface="Arial"/>
                          <a:cs typeface="Arial"/>
                        </a:defRPr>
                      </a:lvl3pPr>
                      <a:lvl4pPr marL="1371600" algn="l" defTabSz="914400" rtl="0" eaLnBrk="1" latinLnBrk="0" hangingPunct="1">
                        <a:defRPr sz="1800" kern="1200">
                          <a:solidFill>
                            <a:schemeClr val="dk1"/>
                          </a:solidFill>
                          <a:latin typeface="Century Gothic"/>
                          <a:ea typeface="Arial"/>
                          <a:cs typeface="Arial"/>
                        </a:defRPr>
                      </a:lvl4pPr>
                      <a:lvl5pPr marL="1828800" algn="l" defTabSz="914400" rtl="0" eaLnBrk="1" latinLnBrk="0" hangingPunct="1">
                        <a:defRPr sz="1800" kern="1200">
                          <a:solidFill>
                            <a:schemeClr val="dk1"/>
                          </a:solidFill>
                          <a:latin typeface="Century Gothic"/>
                          <a:ea typeface="Arial"/>
                          <a:cs typeface="Arial"/>
                        </a:defRPr>
                      </a:lvl5pPr>
                      <a:lvl6pPr marL="2286000" algn="l" defTabSz="914400" rtl="0" eaLnBrk="1" latinLnBrk="0" hangingPunct="1">
                        <a:defRPr sz="1800" kern="1200">
                          <a:solidFill>
                            <a:schemeClr val="dk1"/>
                          </a:solidFill>
                          <a:latin typeface="Century Gothic"/>
                          <a:ea typeface="Arial"/>
                          <a:cs typeface="Arial"/>
                        </a:defRPr>
                      </a:lvl6pPr>
                      <a:lvl7pPr marL="2743200" algn="l" defTabSz="914400" rtl="0" eaLnBrk="1" latinLnBrk="0" hangingPunct="1">
                        <a:defRPr sz="1800" kern="1200">
                          <a:solidFill>
                            <a:schemeClr val="dk1"/>
                          </a:solidFill>
                          <a:latin typeface="Century Gothic"/>
                          <a:ea typeface="Arial"/>
                          <a:cs typeface="Arial"/>
                        </a:defRPr>
                      </a:lvl7pPr>
                      <a:lvl8pPr marL="3200400" algn="l" defTabSz="914400" rtl="0" eaLnBrk="1" latinLnBrk="0" hangingPunct="1">
                        <a:defRPr sz="1800" kern="1200">
                          <a:solidFill>
                            <a:schemeClr val="dk1"/>
                          </a:solidFill>
                          <a:latin typeface="Century Gothic"/>
                          <a:ea typeface="Arial"/>
                          <a:cs typeface="Arial"/>
                        </a:defRPr>
                      </a:lvl8pPr>
                      <a:lvl9pPr marL="3657600" algn="l" defTabSz="914400" rtl="0" eaLnBrk="1" latinLnBrk="0" hangingPunct="1">
                        <a:defRPr sz="1800" kern="1200">
                          <a:solidFill>
                            <a:schemeClr val="dk1"/>
                          </a:solidFill>
                          <a:latin typeface="Century Gothic"/>
                          <a:ea typeface="Arial"/>
                          <a:cs typeface="Arial"/>
                        </a:defRPr>
                      </a:lvl9pPr>
                    </a:lstStyle>
                    <a:p>
                      <a:pPr algn="ctr" fontAlgn="ctr"/>
                      <a:r>
                        <a:rPr lang="ru-RU" sz="1000" b="1" u="none" strike="noStrike" dirty="0">
                          <a:solidFill>
                            <a:schemeClr val="bg1"/>
                          </a:solidFill>
                          <a:effectLst/>
                          <a:latin typeface="Century Gothic" panose="020B0502020202020204" pitchFamily="34" charset="0"/>
                        </a:rPr>
                        <a:t>Барлығы, ЕДБ-ге орналастыру сомасы, млн теңге</a:t>
                      </a:r>
                      <a:endParaRPr lang="ru-RU" sz="1000" b="1" i="0" u="none" strike="noStrike" dirty="0">
                        <a:solidFill>
                          <a:schemeClr val="bg1"/>
                        </a:solidFill>
                        <a:effectLst/>
                        <a:latin typeface="Century Gothic" panose="020B0502020202020204" pitchFamily="34" charset="0"/>
                      </a:endParaRPr>
                    </a:p>
                  </a:txBody>
                  <a:tcPr marL="7144" marR="7144" marT="7144"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solidFill>
                  </a:tcPr>
                </a:tc>
                <a:extLst>
                  <a:ext uri="{0D108BD9-81ED-4DB2-BD59-A6C34878D82A}">
                    <a16:rowId xmlns="" xmlns:a16="http://schemas.microsoft.com/office/drawing/2014/main" val="487478100"/>
                  </a:ext>
                </a:extLst>
              </a:tr>
              <a:tr h="226518">
                <a:tc>
                  <a:txBody>
                    <a:bodyPr/>
                    <a:lstStyle/>
                    <a:p>
                      <a:pPr marL="0" marR="0" lvl="0" indent="0" algn="ctr" defTabSz="914400" eaLnBrk="1" fontAlgn="b" latinLnBrk="0" hangingPunct="1">
                        <a:lnSpc>
                          <a:spcPct val="100000"/>
                        </a:lnSpc>
                        <a:spcBef>
                          <a:spcPts val="0"/>
                        </a:spcBef>
                        <a:spcAft>
                          <a:spcPts val="0"/>
                        </a:spcAft>
                        <a:buClrTx/>
                        <a:buSzTx/>
                        <a:buFontTx/>
                        <a:buNone/>
                        <a:tabLst/>
                        <a:defRPr/>
                      </a:pPr>
                      <a:r>
                        <a:rPr lang="ru-RU" sz="1000" dirty="0">
                          <a:solidFill>
                            <a:schemeClr val="dk1"/>
                          </a:solidFill>
                          <a:effectLst/>
                          <a:latin typeface="Century Gothic" panose="020B0502020202020204" pitchFamily="34" charset="0"/>
                          <a:ea typeface="+mn-ea"/>
                          <a:cs typeface="+mn-cs"/>
                        </a:rPr>
                        <a:t>Ақниет</a:t>
                      </a:r>
                    </a:p>
                  </a:txBody>
                  <a:tcPr marL="7144" marR="7144" marT="7144"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b="0" i="0" u="none" strike="noStrike" dirty="0">
                          <a:solidFill>
                            <a:srgbClr val="000000"/>
                          </a:solidFill>
                          <a:effectLst/>
                          <a:latin typeface="Century Gothic" panose="020B0502020202020204" pitchFamily="34" charset="0"/>
                        </a:rPr>
                        <a:t>2016</a:t>
                      </a:r>
                    </a:p>
                  </a:txBody>
                  <a:tcPr marL="7144" marR="7144" marT="7144"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100</a:t>
                      </a:r>
                    </a:p>
                  </a:txBody>
                  <a:tcPr marL="7144" marR="7144" marT="7144"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100</a:t>
                      </a:r>
                    </a:p>
                  </a:txBody>
                  <a:tcPr marL="7144" marR="7144" marT="7144"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200</a:t>
                      </a:r>
                    </a:p>
                  </a:txBody>
                  <a:tcPr marL="7144" marR="7144" marT="7144"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extLst>
                  <a:ext uri="{0D108BD9-81ED-4DB2-BD59-A6C34878D82A}">
                    <a16:rowId xmlns="" xmlns:a16="http://schemas.microsoft.com/office/drawing/2014/main" val="1571583365"/>
                  </a:ext>
                </a:extLst>
              </a:tr>
              <a:tr h="226518">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dirty="0">
                          <a:solidFill>
                            <a:schemeClr val="dk1"/>
                          </a:solidFill>
                          <a:effectLst/>
                          <a:latin typeface="Century Gothic" panose="020B0502020202020204" pitchFamily="34" charset="0"/>
                          <a:ea typeface="+mn-ea"/>
                          <a:cs typeface="+mn-cs"/>
                        </a:rPr>
                        <a:t>Ақниет</a:t>
                      </a:r>
                    </a:p>
                  </a:txBody>
                  <a:tcPr marL="7144" marR="7144" marT="7144"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1B6FD">
                        <a:tint val="20000"/>
                      </a:srgbClr>
                    </a:solidFill>
                  </a:tcPr>
                </a:tc>
                <a:tc>
                  <a:txBody>
                    <a:bodyPr/>
                    <a:lstStyle/>
                    <a:p>
                      <a:pPr algn="ctr" fontAlgn="b"/>
                      <a:r>
                        <a:rPr lang="en-US" sz="1000" b="0" i="0" u="none" strike="noStrike" dirty="0">
                          <a:solidFill>
                            <a:srgbClr val="000000"/>
                          </a:solidFill>
                          <a:effectLst/>
                          <a:latin typeface="Century Gothic" panose="020B0502020202020204" pitchFamily="34" charset="0"/>
                        </a:rPr>
                        <a:t>20</a:t>
                      </a:r>
                      <a:r>
                        <a:rPr lang="ru-RU" sz="1000" b="0" i="0" u="none" strike="noStrike" dirty="0">
                          <a:solidFill>
                            <a:srgbClr val="000000"/>
                          </a:solidFill>
                          <a:effectLst/>
                          <a:latin typeface="Century Gothic" panose="020B0502020202020204" pitchFamily="34" charset="0"/>
                        </a:rPr>
                        <a:t>17</a:t>
                      </a: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900</a:t>
                      </a: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900</a:t>
                      </a: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1 800</a:t>
                      </a:r>
                    </a:p>
                  </a:txBody>
                  <a:tcPr marL="7144" marR="7144" marT="7144"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extLst>
                  <a:ext uri="{0D108BD9-81ED-4DB2-BD59-A6C34878D82A}">
                    <a16:rowId xmlns="" xmlns:a16="http://schemas.microsoft.com/office/drawing/2014/main" val="3504546977"/>
                  </a:ext>
                </a:extLst>
              </a:tr>
              <a:tr h="226518">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dirty="0">
                          <a:solidFill>
                            <a:schemeClr val="dk1"/>
                          </a:solidFill>
                          <a:effectLst/>
                          <a:latin typeface="Century Gothic" panose="020B0502020202020204" pitchFamily="34" charset="0"/>
                          <a:ea typeface="+mn-ea"/>
                          <a:cs typeface="+mn-cs"/>
                        </a:rPr>
                        <a:t>Ақниет 2</a:t>
                      </a:r>
                    </a:p>
                  </a:txBody>
                  <a:tcPr marL="7144" marR="7144" marT="7144"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1B6FD">
                        <a:tint val="20000"/>
                      </a:srgbClr>
                    </a:solidFill>
                  </a:tcPr>
                </a:tc>
                <a:tc>
                  <a:txBody>
                    <a:bodyPr/>
                    <a:lstStyle/>
                    <a:p>
                      <a:pPr algn="ctr" fontAlgn="b"/>
                      <a:r>
                        <a:rPr lang="en-US" sz="1000" b="0" i="0" u="none" strike="noStrike" dirty="0">
                          <a:solidFill>
                            <a:srgbClr val="000000"/>
                          </a:solidFill>
                          <a:effectLst/>
                          <a:latin typeface="Century Gothic" panose="020B0502020202020204" pitchFamily="34" charset="0"/>
                        </a:rPr>
                        <a:t>20</a:t>
                      </a:r>
                      <a:r>
                        <a:rPr lang="ru-RU" sz="1000" b="0" i="0" u="none" strike="noStrike" dirty="0">
                          <a:solidFill>
                            <a:srgbClr val="000000"/>
                          </a:solidFill>
                          <a:effectLst/>
                          <a:latin typeface="Century Gothic" panose="020B0502020202020204" pitchFamily="34" charset="0"/>
                        </a:rPr>
                        <a:t>18</a:t>
                      </a: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650</a:t>
                      </a: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650</a:t>
                      </a: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1 300</a:t>
                      </a:r>
                    </a:p>
                  </a:txBody>
                  <a:tcPr marL="7144" marR="7144" marT="7144"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extLst>
                  <a:ext uri="{0D108BD9-81ED-4DB2-BD59-A6C34878D82A}">
                    <a16:rowId xmlns="" xmlns:a16="http://schemas.microsoft.com/office/drawing/2014/main" val="2084226360"/>
                  </a:ext>
                </a:extLst>
              </a:tr>
              <a:tr h="226518">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dirty="0">
                          <a:solidFill>
                            <a:schemeClr val="dk1"/>
                          </a:solidFill>
                          <a:effectLst/>
                          <a:latin typeface="Century Gothic" panose="020B0502020202020204" pitchFamily="34" charset="0"/>
                          <a:ea typeface="+mn-ea"/>
                          <a:cs typeface="+mn-cs"/>
                        </a:rPr>
                        <a:t>Ақниет</a:t>
                      </a:r>
                    </a:p>
                  </a:txBody>
                  <a:tcPr marL="7144" marR="7144" marT="7144"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b="0" i="0" u="none" strike="noStrike" dirty="0">
                          <a:solidFill>
                            <a:srgbClr val="000000"/>
                          </a:solidFill>
                          <a:effectLst/>
                          <a:latin typeface="Century Gothic" panose="020B0502020202020204" pitchFamily="34" charset="0"/>
                        </a:rPr>
                        <a:t>2019</a:t>
                      </a: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325</a:t>
                      </a: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325</a:t>
                      </a: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650</a:t>
                      </a:r>
                    </a:p>
                  </a:txBody>
                  <a:tcPr marL="7144" marR="7144" marT="7144"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extLst>
                  <a:ext uri="{0D108BD9-81ED-4DB2-BD59-A6C34878D82A}">
                    <a16:rowId xmlns="" xmlns:a16="http://schemas.microsoft.com/office/drawing/2014/main" val="2851573739"/>
                  </a:ext>
                </a:extLst>
              </a:tr>
              <a:tr h="226518">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dirty="0">
                          <a:solidFill>
                            <a:schemeClr val="dk1"/>
                          </a:solidFill>
                          <a:effectLst/>
                          <a:latin typeface="Century Gothic" panose="020B0502020202020204" pitchFamily="34" charset="0"/>
                          <a:ea typeface="+mn-ea"/>
                          <a:cs typeface="+mn-cs"/>
                        </a:rPr>
                        <a:t>Ақниет</a:t>
                      </a:r>
                    </a:p>
                  </a:txBody>
                  <a:tcPr marL="7144" marR="7144" marT="7144"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b="0" i="0" u="none" strike="noStrike" dirty="0">
                          <a:solidFill>
                            <a:srgbClr val="000000"/>
                          </a:solidFill>
                          <a:effectLst/>
                          <a:latin typeface="Century Gothic" panose="020B0502020202020204" pitchFamily="34" charset="0"/>
                        </a:rPr>
                        <a:t>2020</a:t>
                      </a: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325</a:t>
                      </a: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325</a:t>
                      </a: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650</a:t>
                      </a:r>
                    </a:p>
                  </a:txBody>
                  <a:tcPr marL="7144" marR="7144" marT="7144"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extLst>
                  <a:ext uri="{0D108BD9-81ED-4DB2-BD59-A6C34878D82A}">
                    <a16:rowId xmlns="" xmlns:a16="http://schemas.microsoft.com/office/drawing/2014/main" val="3622800991"/>
                  </a:ext>
                </a:extLst>
              </a:tr>
              <a:tr h="226518">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dirty="0">
                          <a:solidFill>
                            <a:schemeClr val="dk1"/>
                          </a:solidFill>
                          <a:effectLst/>
                          <a:latin typeface="Century Gothic" panose="020B0502020202020204" pitchFamily="34" charset="0"/>
                          <a:ea typeface="+mn-ea"/>
                          <a:cs typeface="+mn-cs"/>
                        </a:rPr>
                        <a:t>Ақниет</a:t>
                      </a:r>
                    </a:p>
                  </a:txBody>
                  <a:tcPr marL="7144" marR="7144" marT="7144"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b="0" i="0" u="none" strike="noStrike" dirty="0">
                          <a:solidFill>
                            <a:srgbClr val="000000"/>
                          </a:solidFill>
                          <a:effectLst/>
                          <a:latin typeface="Century Gothic" panose="020B0502020202020204" pitchFamily="34" charset="0"/>
                        </a:rPr>
                        <a:t>2021</a:t>
                      </a: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300</a:t>
                      </a: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300</a:t>
                      </a: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600</a:t>
                      </a:r>
                    </a:p>
                  </a:txBody>
                  <a:tcPr marL="7144" marR="7144" marT="7144"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extLst>
                  <a:ext uri="{0D108BD9-81ED-4DB2-BD59-A6C34878D82A}">
                    <a16:rowId xmlns="" xmlns:a16="http://schemas.microsoft.com/office/drawing/2014/main" val="3654665665"/>
                  </a:ext>
                </a:extLst>
              </a:tr>
              <a:tr h="226518">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dirty="0">
                          <a:solidFill>
                            <a:schemeClr val="dk1"/>
                          </a:solidFill>
                          <a:effectLst/>
                          <a:latin typeface="Century Gothic" panose="020B0502020202020204" pitchFamily="34" charset="0"/>
                          <a:ea typeface="+mn-ea"/>
                          <a:cs typeface="+mn-cs"/>
                        </a:rPr>
                        <a:t>Ақниет</a:t>
                      </a:r>
                    </a:p>
                  </a:txBody>
                  <a:tcPr marL="7144" marR="7144" marT="7144"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b="0" i="0" u="none" strike="noStrike" dirty="0">
                          <a:solidFill>
                            <a:srgbClr val="000000"/>
                          </a:solidFill>
                          <a:effectLst/>
                          <a:latin typeface="Century Gothic" panose="020B0502020202020204" pitchFamily="34" charset="0"/>
                        </a:rPr>
                        <a:t>2022</a:t>
                      </a: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300</a:t>
                      </a: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300</a:t>
                      </a: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tc>
                  <a:txBody>
                    <a:bodyPr/>
                    <a:lstStyle/>
                    <a:p>
                      <a:pPr algn="ctr" fontAlgn="b"/>
                      <a:r>
                        <a:rPr lang="ru-RU" sz="1000" u="none" strike="noStrike" dirty="0">
                          <a:solidFill>
                            <a:schemeClr val="dk1"/>
                          </a:solidFill>
                          <a:effectLst/>
                          <a:latin typeface="Century Gothic" panose="020B0502020202020204" pitchFamily="34" charset="0"/>
                          <a:ea typeface="+mn-ea"/>
                          <a:cs typeface="+mn-cs"/>
                        </a:rPr>
                        <a:t>600</a:t>
                      </a:r>
                    </a:p>
                  </a:txBody>
                  <a:tcPr marL="7144" marR="7144" marT="7144"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1B6FD">
                        <a:tint val="20000"/>
                      </a:srgbClr>
                    </a:solidFill>
                  </a:tcPr>
                </a:tc>
                <a:extLst>
                  <a:ext uri="{0D108BD9-81ED-4DB2-BD59-A6C34878D82A}">
                    <a16:rowId xmlns="" xmlns:a16="http://schemas.microsoft.com/office/drawing/2014/main" val="1816793968"/>
                  </a:ext>
                </a:extLst>
              </a:tr>
              <a:tr h="203993">
                <a:tc>
                  <a:txBody>
                    <a:bodyPr/>
                    <a:lstStyle>
                      <a:lvl1pPr marL="0" algn="l" defTabSz="914400" rtl="0" eaLnBrk="1" latinLnBrk="0" hangingPunct="1">
                        <a:defRPr sz="1800" kern="1200">
                          <a:solidFill>
                            <a:schemeClr val="dk1"/>
                          </a:solidFill>
                          <a:latin typeface="Century Gothic"/>
                          <a:ea typeface="Arial"/>
                          <a:cs typeface="Arial"/>
                        </a:defRPr>
                      </a:lvl1pPr>
                      <a:lvl2pPr marL="457200" algn="l" defTabSz="914400" rtl="0" eaLnBrk="1" latinLnBrk="0" hangingPunct="1">
                        <a:defRPr sz="1800" kern="1200">
                          <a:solidFill>
                            <a:schemeClr val="dk1"/>
                          </a:solidFill>
                          <a:latin typeface="Century Gothic"/>
                          <a:ea typeface="Arial"/>
                          <a:cs typeface="Arial"/>
                        </a:defRPr>
                      </a:lvl2pPr>
                      <a:lvl3pPr marL="914400" algn="l" defTabSz="914400" rtl="0" eaLnBrk="1" latinLnBrk="0" hangingPunct="1">
                        <a:defRPr sz="1800" kern="1200">
                          <a:solidFill>
                            <a:schemeClr val="dk1"/>
                          </a:solidFill>
                          <a:latin typeface="Century Gothic"/>
                          <a:ea typeface="Arial"/>
                          <a:cs typeface="Arial"/>
                        </a:defRPr>
                      </a:lvl3pPr>
                      <a:lvl4pPr marL="1371600" algn="l" defTabSz="914400" rtl="0" eaLnBrk="1" latinLnBrk="0" hangingPunct="1">
                        <a:defRPr sz="1800" kern="1200">
                          <a:solidFill>
                            <a:schemeClr val="dk1"/>
                          </a:solidFill>
                          <a:latin typeface="Century Gothic"/>
                          <a:ea typeface="Arial"/>
                          <a:cs typeface="Arial"/>
                        </a:defRPr>
                      </a:lvl4pPr>
                      <a:lvl5pPr marL="1828800" algn="l" defTabSz="914400" rtl="0" eaLnBrk="1" latinLnBrk="0" hangingPunct="1">
                        <a:defRPr sz="1800" kern="1200">
                          <a:solidFill>
                            <a:schemeClr val="dk1"/>
                          </a:solidFill>
                          <a:latin typeface="Century Gothic"/>
                          <a:ea typeface="Arial"/>
                          <a:cs typeface="Arial"/>
                        </a:defRPr>
                      </a:lvl5pPr>
                      <a:lvl6pPr marL="2286000" algn="l" defTabSz="914400" rtl="0" eaLnBrk="1" latinLnBrk="0" hangingPunct="1">
                        <a:defRPr sz="1800" kern="1200">
                          <a:solidFill>
                            <a:schemeClr val="dk1"/>
                          </a:solidFill>
                          <a:latin typeface="Century Gothic"/>
                          <a:ea typeface="Arial"/>
                          <a:cs typeface="Arial"/>
                        </a:defRPr>
                      </a:lvl6pPr>
                      <a:lvl7pPr marL="2743200" algn="l" defTabSz="914400" rtl="0" eaLnBrk="1" latinLnBrk="0" hangingPunct="1">
                        <a:defRPr sz="1800" kern="1200">
                          <a:solidFill>
                            <a:schemeClr val="dk1"/>
                          </a:solidFill>
                          <a:latin typeface="Century Gothic"/>
                          <a:ea typeface="Arial"/>
                          <a:cs typeface="Arial"/>
                        </a:defRPr>
                      </a:lvl7pPr>
                      <a:lvl8pPr marL="3200400" algn="l" defTabSz="914400" rtl="0" eaLnBrk="1" latinLnBrk="0" hangingPunct="1">
                        <a:defRPr sz="1800" kern="1200">
                          <a:solidFill>
                            <a:schemeClr val="dk1"/>
                          </a:solidFill>
                          <a:latin typeface="Century Gothic"/>
                          <a:ea typeface="Arial"/>
                          <a:cs typeface="Arial"/>
                        </a:defRPr>
                      </a:lvl8pPr>
                      <a:lvl9pPr marL="3657600" algn="l" defTabSz="914400" rtl="0" eaLnBrk="1" latinLnBrk="0" hangingPunct="1">
                        <a:defRPr sz="1800" kern="1200">
                          <a:solidFill>
                            <a:schemeClr val="dk1"/>
                          </a:solidFill>
                          <a:latin typeface="Century Gothic"/>
                          <a:ea typeface="Arial"/>
                          <a:cs typeface="Arial"/>
                        </a:defRPr>
                      </a:lvl9pPr>
                    </a:lstStyle>
                    <a:p>
                      <a:pPr algn="ctr" fontAlgn="b"/>
                      <a:r>
                        <a:rPr lang="ru-RU" sz="1000" b="1" u="none" strike="noStrike" dirty="0">
                          <a:solidFill>
                            <a:schemeClr val="bg1"/>
                          </a:solidFill>
                          <a:effectLst/>
                          <a:latin typeface="Century Gothic" panose="020B0502020202020204" pitchFamily="34" charset="0"/>
                        </a:rPr>
                        <a:t>Жиыны</a:t>
                      </a:r>
                      <a:endParaRPr lang="ru-RU" sz="1000" b="1" i="0" u="none" strike="noStrike" dirty="0">
                        <a:solidFill>
                          <a:schemeClr val="bg1"/>
                        </a:solidFill>
                        <a:effectLst/>
                        <a:latin typeface="Century Gothic" panose="020B0502020202020204" pitchFamily="34" charset="0"/>
                      </a:endParaRPr>
                    </a:p>
                  </a:txBody>
                  <a:tcPr marL="7144" marR="7144" marT="7144"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1B6FD"/>
                    </a:solidFill>
                  </a:tcPr>
                </a:tc>
                <a:tc>
                  <a:txBody>
                    <a:bodyPr/>
                    <a:lstStyle>
                      <a:lvl1pPr marL="0" algn="l" defTabSz="914400" rtl="0" eaLnBrk="1" latinLnBrk="0" hangingPunct="1">
                        <a:defRPr sz="1800" kern="1200">
                          <a:solidFill>
                            <a:schemeClr val="dk1"/>
                          </a:solidFill>
                          <a:latin typeface="Century Gothic"/>
                          <a:ea typeface="Arial"/>
                          <a:cs typeface="Arial"/>
                        </a:defRPr>
                      </a:lvl1pPr>
                      <a:lvl2pPr marL="457200" algn="l" defTabSz="914400" rtl="0" eaLnBrk="1" latinLnBrk="0" hangingPunct="1">
                        <a:defRPr sz="1800" kern="1200">
                          <a:solidFill>
                            <a:schemeClr val="dk1"/>
                          </a:solidFill>
                          <a:latin typeface="Century Gothic"/>
                          <a:ea typeface="Arial"/>
                          <a:cs typeface="Arial"/>
                        </a:defRPr>
                      </a:lvl2pPr>
                      <a:lvl3pPr marL="914400" algn="l" defTabSz="914400" rtl="0" eaLnBrk="1" latinLnBrk="0" hangingPunct="1">
                        <a:defRPr sz="1800" kern="1200">
                          <a:solidFill>
                            <a:schemeClr val="dk1"/>
                          </a:solidFill>
                          <a:latin typeface="Century Gothic"/>
                          <a:ea typeface="Arial"/>
                          <a:cs typeface="Arial"/>
                        </a:defRPr>
                      </a:lvl3pPr>
                      <a:lvl4pPr marL="1371600" algn="l" defTabSz="914400" rtl="0" eaLnBrk="1" latinLnBrk="0" hangingPunct="1">
                        <a:defRPr sz="1800" kern="1200">
                          <a:solidFill>
                            <a:schemeClr val="dk1"/>
                          </a:solidFill>
                          <a:latin typeface="Century Gothic"/>
                          <a:ea typeface="Arial"/>
                          <a:cs typeface="Arial"/>
                        </a:defRPr>
                      </a:lvl4pPr>
                      <a:lvl5pPr marL="1828800" algn="l" defTabSz="914400" rtl="0" eaLnBrk="1" latinLnBrk="0" hangingPunct="1">
                        <a:defRPr sz="1800" kern="1200">
                          <a:solidFill>
                            <a:schemeClr val="dk1"/>
                          </a:solidFill>
                          <a:latin typeface="Century Gothic"/>
                          <a:ea typeface="Arial"/>
                          <a:cs typeface="Arial"/>
                        </a:defRPr>
                      </a:lvl5pPr>
                      <a:lvl6pPr marL="2286000" algn="l" defTabSz="914400" rtl="0" eaLnBrk="1" latinLnBrk="0" hangingPunct="1">
                        <a:defRPr sz="1800" kern="1200">
                          <a:solidFill>
                            <a:schemeClr val="dk1"/>
                          </a:solidFill>
                          <a:latin typeface="Century Gothic"/>
                          <a:ea typeface="Arial"/>
                          <a:cs typeface="Arial"/>
                        </a:defRPr>
                      </a:lvl6pPr>
                      <a:lvl7pPr marL="2743200" algn="l" defTabSz="914400" rtl="0" eaLnBrk="1" latinLnBrk="0" hangingPunct="1">
                        <a:defRPr sz="1800" kern="1200">
                          <a:solidFill>
                            <a:schemeClr val="dk1"/>
                          </a:solidFill>
                          <a:latin typeface="Century Gothic"/>
                          <a:ea typeface="Arial"/>
                          <a:cs typeface="Arial"/>
                        </a:defRPr>
                      </a:lvl7pPr>
                      <a:lvl8pPr marL="3200400" algn="l" defTabSz="914400" rtl="0" eaLnBrk="1" latinLnBrk="0" hangingPunct="1">
                        <a:defRPr sz="1800" kern="1200">
                          <a:solidFill>
                            <a:schemeClr val="dk1"/>
                          </a:solidFill>
                          <a:latin typeface="Century Gothic"/>
                          <a:ea typeface="Arial"/>
                          <a:cs typeface="Arial"/>
                        </a:defRPr>
                      </a:lvl8pPr>
                      <a:lvl9pPr marL="3657600" algn="l" defTabSz="914400" rtl="0" eaLnBrk="1" latinLnBrk="0" hangingPunct="1">
                        <a:defRPr sz="1800" kern="1200">
                          <a:solidFill>
                            <a:schemeClr val="dk1"/>
                          </a:solidFill>
                          <a:latin typeface="Century Gothic"/>
                          <a:ea typeface="Arial"/>
                          <a:cs typeface="Arial"/>
                        </a:defRPr>
                      </a:lvl9pPr>
                    </a:lstStyle>
                    <a:p>
                      <a:pPr algn="ctr" fontAlgn="b"/>
                      <a:r>
                        <a:rPr lang="ru-RU" sz="1000" b="1" u="none" strike="noStrike" dirty="0">
                          <a:solidFill>
                            <a:schemeClr val="bg1"/>
                          </a:solidFill>
                          <a:effectLst/>
                          <a:latin typeface="Century Gothic" panose="020B0502020202020204" pitchFamily="34" charset="0"/>
                        </a:rPr>
                        <a:t> </a:t>
                      </a:r>
                      <a:endParaRPr lang="ru-RU" sz="1000" b="1" i="0" u="none" strike="noStrike" dirty="0">
                        <a:solidFill>
                          <a:schemeClr val="bg1"/>
                        </a:solidFill>
                        <a:effectLst/>
                        <a:latin typeface="Century Gothic" panose="020B0502020202020204" pitchFamily="34" charset="0"/>
                      </a:endParaRP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1B6FD"/>
                    </a:solidFill>
                  </a:tcPr>
                </a:tc>
                <a:tc>
                  <a:txBody>
                    <a:bodyPr/>
                    <a:lstStyle/>
                    <a:p>
                      <a:pPr algn="ctr" fontAlgn="b"/>
                      <a:r>
                        <a:rPr lang="ru-RU" sz="1000" b="1" i="0" u="none" strike="noStrike" dirty="0">
                          <a:solidFill>
                            <a:schemeClr val="bg1"/>
                          </a:solidFill>
                          <a:effectLst/>
                          <a:latin typeface="Century Gothic" panose="020B0502020202020204" pitchFamily="34" charset="0"/>
                        </a:rPr>
                        <a:t>2 900</a:t>
                      </a: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1B6FD"/>
                    </a:solidFill>
                  </a:tcPr>
                </a:tc>
                <a:tc>
                  <a:txBody>
                    <a:bodyPr/>
                    <a:lstStyle/>
                    <a:p>
                      <a:pPr algn="ctr" fontAlgn="b"/>
                      <a:r>
                        <a:rPr lang="ru-RU" sz="1000" b="1" i="0" u="none" strike="noStrike" dirty="0">
                          <a:solidFill>
                            <a:schemeClr val="bg1"/>
                          </a:solidFill>
                          <a:effectLst/>
                          <a:latin typeface="Century Gothic" panose="020B0502020202020204" pitchFamily="34" charset="0"/>
                        </a:rPr>
                        <a:t>2</a:t>
                      </a:r>
                      <a:r>
                        <a:rPr lang="ru-RU" sz="1000" b="1" i="0" u="none" strike="noStrike" baseline="0" dirty="0">
                          <a:solidFill>
                            <a:schemeClr val="bg1"/>
                          </a:solidFill>
                          <a:effectLst/>
                          <a:latin typeface="Century Gothic" panose="020B0502020202020204" pitchFamily="34" charset="0"/>
                        </a:rPr>
                        <a:t> 900</a:t>
                      </a:r>
                      <a:endParaRPr lang="ru-RU" sz="1000" b="1" i="0" u="none" strike="noStrike" dirty="0">
                        <a:solidFill>
                          <a:schemeClr val="bg1"/>
                        </a:solidFill>
                        <a:effectLst/>
                        <a:latin typeface="Century Gothic" panose="020B0502020202020204" pitchFamily="34" charset="0"/>
                      </a:endParaRPr>
                    </a:p>
                  </a:txBody>
                  <a:tcPr marL="7144" marR="7144" marT="7144"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1B6FD"/>
                    </a:solidFill>
                  </a:tcPr>
                </a:tc>
                <a:tc>
                  <a:txBody>
                    <a:bodyPr/>
                    <a:lstStyle/>
                    <a:p>
                      <a:pPr algn="ctr" fontAlgn="b"/>
                      <a:r>
                        <a:rPr lang="ru-RU" sz="1000" b="1" i="0" u="none" strike="noStrike" baseline="0" dirty="0">
                          <a:solidFill>
                            <a:schemeClr val="bg1"/>
                          </a:solidFill>
                          <a:effectLst/>
                          <a:latin typeface="Century Gothic" panose="020B0502020202020204" pitchFamily="34" charset="0"/>
                        </a:rPr>
                        <a:t>5 800</a:t>
                      </a:r>
                      <a:endParaRPr lang="ru-RU" sz="1000" b="1" i="0" u="none" strike="noStrike" dirty="0">
                        <a:solidFill>
                          <a:schemeClr val="bg1"/>
                        </a:solidFill>
                        <a:effectLst/>
                        <a:latin typeface="Century Gothic" panose="020B0502020202020204" pitchFamily="34" charset="0"/>
                      </a:endParaRPr>
                    </a:p>
                  </a:txBody>
                  <a:tcPr marL="7144" marR="7144" marT="7144"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1B6FD"/>
                    </a:solidFill>
                  </a:tcPr>
                </a:tc>
                <a:extLst>
                  <a:ext uri="{0D108BD9-81ED-4DB2-BD59-A6C34878D82A}">
                    <a16:rowId xmlns="" xmlns:a16="http://schemas.microsoft.com/office/drawing/2014/main" val="590007132"/>
                  </a:ext>
                </a:extLst>
              </a:tr>
            </a:tbl>
          </a:graphicData>
        </a:graphic>
      </p:graphicFrame>
      <p:sp>
        <p:nvSpPr>
          <p:cNvPr id="12" name="Прямоугольник с двумя усеченными противолежащими углами 29"/>
          <p:cNvSpPr/>
          <p:nvPr/>
        </p:nvSpPr>
        <p:spPr>
          <a:xfrm>
            <a:off x="1267919" y="3868753"/>
            <a:ext cx="6328417" cy="486388"/>
          </a:xfrm>
          <a:prstGeom prst="snip2DiagRect">
            <a:avLst>
              <a:gd name="adj1" fmla="val 0"/>
              <a:gd name="adj2" fmla="val 0"/>
            </a:avLst>
          </a:prstGeom>
          <a:noFill/>
          <a:ln w="12700" cap="flat" cmpd="sng" algn="ctr">
            <a:solidFill>
              <a:srgbClr val="C00000"/>
            </a:solidFill>
            <a:prstDash val="solid"/>
          </a:ln>
          <a:effectLst/>
        </p:spPr>
        <p:txBody>
          <a:bodyPr lIns="27000" rIns="27000" rtlCol="0" anchor="ctr"/>
          <a:lstStyle/>
          <a:p>
            <a:pPr lvl="0" algn="ctr">
              <a:defRPr/>
            </a:pPr>
            <a:r>
              <a:rPr lang="ru-RU" sz="1200" b="1" kern="0" dirty="0">
                <a:solidFill>
                  <a:prstClr val="black"/>
                </a:solidFill>
                <a:latin typeface="Century Gothic" panose="020B0502020202020204" pitchFamily="34" charset="0"/>
                <a:cs typeface="Arial" pitchFamily="34" charset="0"/>
              </a:rPr>
              <a:t>ШҚО</a:t>
            </a:r>
            <a:r>
              <a:rPr lang="ru-RU" sz="1200" kern="0" dirty="0">
                <a:solidFill>
                  <a:prstClr val="black"/>
                </a:solidFill>
                <a:latin typeface="Century Gothic" panose="020B0502020202020204" pitchFamily="34" charset="0"/>
                <a:cs typeface="Arial" pitchFamily="34" charset="0"/>
              </a:rPr>
              <a:t> бойынша 01.08.2023 жылғы жағдай </a:t>
            </a:r>
            <a:r>
              <a:rPr lang="ru-RU" sz="1200" kern="0" dirty="0" err="1">
                <a:solidFill>
                  <a:prstClr val="black"/>
                </a:solidFill>
                <a:latin typeface="Century Gothic" panose="020B0502020202020204" pitchFamily="34" charset="0"/>
                <a:cs typeface="Arial" pitchFamily="34" charset="0"/>
              </a:rPr>
              <a:t>бойынша</a:t>
            </a:r>
            <a:r>
              <a:rPr lang="ru-RU" sz="1200" kern="0" dirty="0">
                <a:solidFill>
                  <a:prstClr val="black"/>
                </a:solidFill>
                <a:latin typeface="Century Gothic" panose="020B0502020202020204" pitchFamily="34" charset="0"/>
                <a:cs typeface="Arial" pitchFamily="34" charset="0"/>
              </a:rPr>
              <a:t> </a:t>
            </a:r>
            <a:r>
              <a:rPr lang="ru-RU" sz="1200" kern="0" dirty="0" smtClean="0">
                <a:solidFill>
                  <a:prstClr val="black"/>
                </a:solidFill>
                <a:latin typeface="Century Gothic" panose="020B0502020202020204" pitchFamily="34" charset="0"/>
                <a:cs typeface="Arial" pitchFamily="34" charset="0"/>
              </a:rPr>
              <a:t>НӨБ </a:t>
            </a:r>
            <a:r>
              <a:rPr lang="ru-RU" sz="1200" kern="0" dirty="0" err="1" smtClean="0">
                <a:solidFill>
                  <a:prstClr val="black"/>
                </a:solidFill>
                <a:latin typeface="Century Gothic" panose="020B0502020202020204" pitchFamily="34" charset="0"/>
                <a:cs typeface="Arial" pitchFamily="34" charset="0"/>
              </a:rPr>
              <a:t>шеңберінде </a:t>
            </a:r>
            <a:r>
              <a:rPr lang="ru-RU" sz="1200" b="1" kern="0" dirty="0" smtClean="0">
                <a:solidFill>
                  <a:srgbClr val="C00000"/>
                </a:solidFill>
                <a:latin typeface="Century Gothic" panose="020B0502020202020204" pitchFamily="34" charset="0"/>
                <a:cs typeface="Arial" pitchFamily="34" charset="0"/>
              </a:rPr>
              <a:t>12 653,7 </a:t>
            </a:r>
            <a:r>
              <a:rPr lang="ru-RU" sz="1200" b="1" kern="0" dirty="0" err="1" smtClean="0">
                <a:solidFill>
                  <a:srgbClr val="C00000"/>
                </a:solidFill>
                <a:latin typeface="Century Gothic" panose="020B0502020202020204" pitchFamily="34" charset="0"/>
                <a:cs typeface="Arial" pitchFamily="34" charset="0"/>
              </a:rPr>
              <a:t>млн</a:t>
            </a:r>
            <a:r>
              <a:rPr lang="ru-RU" sz="1200" b="1" kern="0" dirty="0" smtClean="0">
                <a:solidFill>
                  <a:srgbClr val="C00000"/>
                </a:solidFill>
                <a:latin typeface="Century Gothic" panose="020B0502020202020204" pitchFamily="34" charset="0"/>
                <a:cs typeface="Arial" pitchFamily="34" charset="0"/>
              </a:rPr>
              <a:t> </a:t>
            </a:r>
            <a:r>
              <a:rPr lang="ru-RU" sz="1200" kern="0" dirty="0">
                <a:solidFill>
                  <a:prstClr val="black"/>
                </a:solidFill>
                <a:latin typeface="Century Gothic" panose="020B0502020202020204" pitchFamily="34" charset="0"/>
                <a:cs typeface="Arial" pitchFamily="34" charset="0"/>
              </a:rPr>
              <a:t>теңге несие </a:t>
            </a:r>
            <a:r>
              <a:rPr lang="ru-RU" sz="1200" kern="0" dirty="0" err="1">
                <a:solidFill>
                  <a:prstClr val="black"/>
                </a:solidFill>
                <a:latin typeface="Century Gothic" panose="020B0502020202020204" pitchFamily="34" charset="0"/>
                <a:cs typeface="Arial" pitchFamily="34" charset="0"/>
              </a:rPr>
              <a:t>сомасына</a:t>
            </a:r>
            <a:r>
              <a:rPr lang="ru-RU" sz="1200" kern="0" dirty="0">
                <a:solidFill>
                  <a:prstClr val="black"/>
                </a:solidFill>
                <a:latin typeface="Century Gothic" panose="020B0502020202020204" pitchFamily="34" charset="0"/>
                <a:cs typeface="Arial" pitchFamily="34" charset="0"/>
              </a:rPr>
              <a:t> </a:t>
            </a:r>
            <a:r>
              <a:rPr lang="ru-RU" sz="1200" b="1" kern="0" dirty="0" smtClean="0">
                <a:solidFill>
                  <a:srgbClr val="C00000"/>
                </a:solidFill>
                <a:latin typeface="Century Gothic" panose="020B0502020202020204" pitchFamily="34" charset="0"/>
                <a:cs typeface="Arial" pitchFamily="34" charset="0"/>
              </a:rPr>
              <a:t>201</a:t>
            </a:r>
            <a:r>
              <a:rPr lang="ru-RU" sz="1200" kern="0" dirty="0" smtClean="0">
                <a:solidFill>
                  <a:prstClr val="black"/>
                </a:solidFill>
                <a:latin typeface="Century Gothic" panose="020B0502020202020204" pitchFamily="34" charset="0"/>
                <a:cs typeface="Arial" pitchFamily="34" charset="0"/>
              </a:rPr>
              <a:t> </a:t>
            </a:r>
            <a:r>
              <a:rPr lang="ru-RU" sz="1200" kern="0" dirty="0" err="1" smtClean="0">
                <a:solidFill>
                  <a:prstClr val="black"/>
                </a:solidFill>
                <a:latin typeface="Century Gothic" panose="020B0502020202020204" pitchFamily="34" charset="0"/>
                <a:cs typeface="Arial" pitchFamily="34" charset="0"/>
              </a:rPr>
              <a:t>қарыз </a:t>
            </a:r>
            <a:r>
              <a:rPr lang="ru-RU" sz="1200" kern="0" dirty="0">
                <a:solidFill>
                  <a:prstClr val="black"/>
                </a:solidFill>
                <a:latin typeface="Century Gothic" panose="020B0502020202020204" pitchFamily="34" charset="0"/>
                <a:cs typeface="Arial" pitchFamily="34" charset="0"/>
              </a:rPr>
              <a:t>алушыға қолдау көрсетілді</a:t>
            </a:r>
          </a:p>
        </p:txBody>
      </p:sp>
    </p:spTree>
    <p:extLst>
      <p:ext uri="{BB962C8B-B14F-4D97-AF65-F5344CB8AC3E}">
        <p14:creationId xmlns="" xmlns:p14="http://schemas.microsoft.com/office/powerpoint/2010/main" val="26664228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Составная">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102554</TotalTime>
  <Words>3713</Words>
  <Application>Microsoft Office PowerPoint</Application>
  <PresentationFormat>Экран (16:9)</PresentationFormat>
  <Paragraphs>844</Paragraphs>
  <Slides>29</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Начальная</vt:lpstr>
      <vt:lpstr>Слайд 1</vt:lpstr>
      <vt:lpstr>Мазмұны</vt:lpstr>
      <vt:lpstr>Слайд 3</vt:lpstr>
      <vt:lpstr>Слайд 4</vt:lpstr>
      <vt:lpstr>Слайд 5</vt:lpstr>
      <vt:lpstr>Слайд 6</vt:lpstr>
      <vt:lpstr>1.1 Қордың ШҚО-дағы 2022 жылғы бағдарламаларының нәтижелері</vt:lpstr>
      <vt:lpstr>1.2 ШҚО-дағы Қор нәтижелерінің серпіні</vt:lpstr>
      <vt:lpstr>1.3 ШҚО бойынша ШОБ-ті қаржыландырудың нүктелік өңірлік бағдарламасы</vt:lpstr>
      <vt:lpstr>2.1 Шығыс Қазақстан облысының статистикалық көрсеткіштері</vt:lpstr>
      <vt:lpstr>Слайд 11</vt:lpstr>
      <vt:lpstr>2.3 ШҚО-ның ел экономикасына қосқан үлесі статистикасы</vt:lpstr>
      <vt:lpstr>Слайд 13</vt:lpstr>
      <vt:lpstr>2.5 ШҚО экономикасының құрылымы</vt:lpstr>
      <vt:lpstr>2.6 ШҚО шекара маңы өңірлері</vt:lpstr>
      <vt:lpstr>2.7 ШҚО-ның сыртқы сауда динамикасы</vt:lpstr>
      <vt:lpstr>2.8 ШҚО-ның 2022 жылғы сыртқы сауда құрылымы</vt:lpstr>
      <vt:lpstr>2.9 ШҚО-ның 2022 жылғы импорт құрылымы</vt:lpstr>
      <vt:lpstr>2.10 2022 жылдың I жартыжылдығындағы Алтай Республикасының сыртқы сауда құрылымы</vt:lpstr>
      <vt:lpstr>2.11 Абай облысының 2022 жылғы сыртқы сауда құрылымы</vt:lpstr>
      <vt:lpstr>2.12 Шыңжаңның 2022 жылғы сыртқы сауда құрылымы (9 ай)</vt:lpstr>
      <vt:lpstr>2.13 ШҚО экспортының 2022 жылғы құрылымы</vt:lpstr>
      <vt:lpstr>2.14 2022 жылғы ҚР-ның Қытайға экспортының құрылымы</vt:lpstr>
      <vt:lpstr>     3.1 Өңір экономикасына инвестициялау үшін перспективалық бағыттар</vt:lpstr>
      <vt:lpstr>3.2 Дамыту жөніндегі ұсыныстар</vt:lpstr>
      <vt:lpstr>4. Мемлекеттік сектордың өңір экономикасын дамытуға қатысуы</vt:lpstr>
      <vt:lpstr>Слайд 27</vt:lpstr>
      <vt:lpstr>Слайд 28</vt:lpstr>
      <vt:lpstr>Слайд 29</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Ермек Нурболович Абдибеков</dc:creator>
  <cp:lastModifiedBy>User</cp:lastModifiedBy>
  <cp:revision>1574</cp:revision>
  <cp:lastPrinted>2023-10-17T05:03:46Z</cp:lastPrinted>
  <dcterms:created xsi:type="dcterms:W3CDTF">2017-10-16T10:53:52Z</dcterms:created>
  <dcterms:modified xsi:type="dcterms:W3CDTF">2023-11-28T18:11:59Z</dcterms:modified>
</cp:coreProperties>
</file>